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ppt/tags/tag22.xml" ContentType="application/vnd.openxmlformats-officedocument.presentationml.tags+xml"/>
  <Override PartName="/ppt/notesSlides/notesSlide20.xml" ContentType="application/vnd.openxmlformats-officedocument.presentationml.notesSlide+xml"/>
  <Override PartName="/ppt/tags/tag23.xml" ContentType="application/vnd.openxmlformats-officedocument.presentationml.tags+xml"/>
  <Override PartName="/ppt/notesSlides/notesSlide21.xml" ContentType="application/vnd.openxmlformats-officedocument.presentationml.notesSlide+xml"/>
  <Override PartName="/ppt/tags/tag24.xml" ContentType="application/vnd.openxmlformats-officedocument.presentationml.tags+xml"/>
  <Override PartName="/ppt/notesSlides/notesSlide22.xml" ContentType="application/vnd.openxmlformats-officedocument.presentationml.notesSlide+xml"/>
  <Override PartName="/ppt/tags/tag25.xml" ContentType="application/vnd.openxmlformats-officedocument.presentationml.tags+xml"/>
  <Override PartName="/ppt/notesSlides/notesSlide23.xml" ContentType="application/vnd.openxmlformats-officedocument.presentationml.notesSlide+xml"/>
  <Override PartName="/ppt/tags/tag26.xml" ContentType="application/vnd.openxmlformats-officedocument.presentationml.tags+xml"/>
  <Override PartName="/ppt/notesSlides/notesSlide24.xml" ContentType="application/vnd.openxmlformats-officedocument.presentationml.notesSlide+xml"/>
  <Override PartName="/ppt/tags/tag27.xml" ContentType="application/vnd.openxmlformats-officedocument.presentationml.tags+xml"/>
  <Override PartName="/ppt/notesSlides/notesSlide25.xml" ContentType="application/vnd.openxmlformats-officedocument.presentationml.notesSlide+xml"/>
  <Override PartName="/ppt/tags/tag28.xml" ContentType="application/vnd.openxmlformats-officedocument.presentationml.tags+xml"/>
  <Override PartName="/ppt/notesSlides/notesSlide26.xml" ContentType="application/vnd.openxmlformats-officedocument.presentationml.notesSlide+xml"/>
  <Override PartName="/ppt/tags/tag29.xml" ContentType="application/vnd.openxmlformats-officedocument.presentationml.tags+xml"/>
  <Override PartName="/ppt/notesSlides/notesSlide27.xml" ContentType="application/vnd.openxmlformats-officedocument.presentationml.notesSlide+xml"/>
  <Override PartName="/ppt/tags/tag30.xml" ContentType="application/vnd.openxmlformats-officedocument.presentationml.tags+xml"/>
  <Override PartName="/ppt/notesSlides/notesSlide28.xml" ContentType="application/vnd.openxmlformats-officedocument.presentationml.notesSlide+xml"/>
  <Override PartName="/ppt/tags/tag31.xml" ContentType="application/vnd.openxmlformats-officedocument.presentationml.tags+xml"/>
  <Override PartName="/ppt/notesSlides/notesSlide29.xml" ContentType="application/vnd.openxmlformats-officedocument.presentationml.notesSlide+xml"/>
  <Override PartName="/ppt/tags/tag32.xml" ContentType="application/vnd.openxmlformats-officedocument.presentationml.tags+xml"/>
  <Override PartName="/ppt/notesSlides/notesSlide30.xml" ContentType="application/vnd.openxmlformats-officedocument.presentationml.notesSlide+xml"/>
  <Override PartName="/ppt/tags/tag33.xml" ContentType="application/vnd.openxmlformats-officedocument.presentationml.tags+xml"/>
  <Override PartName="/ppt/notesSlides/notesSlide31.xml" ContentType="application/vnd.openxmlformats-officedocument.presentationml.notesSlide+xml"/>
  <Override PartName="/ppt/tags/tag34.xml" ContentType="application/vnd.openxmlformats-officedocument.presentationml.tags+xml"/>
  <Override PartName="/ppt/notesSlides/notesSlide32.xml" ContentType="application/vnd.openxmlformats-officedocument.presentationml.notesSlide+xml"/>
  <Override PartName="/ppt/tags/tag35.xml" ContentType="application/vnd.openxmlformats-officedocument.presentationml.tags+xml"/>
  <Override PartName="/ppt/notesSlides/notesSlide33.xml" ContentType="application/vnd.openxmlformats-officedocument.presentationml.notesSlide+xml"/>
  <Override PartName="/ppt/tags/tag36.xml" ContentType="application/vnd.openxmlformats-officedocument.presentationml.tags+xml"/>
  <Override PartName="/ppt/notesSlides/notesSlide34.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notesSlides/notesSlide35.xml" ContentType="application/vnd.openxmlformats-officedocument.presentationml.notesSlide+xml"/>
  <Override PartName="/ppt/tags/tag39.xml" ContentType="application/vnd.openxmlformats-officedocument.presentationml.tags+xml"/>
  <Override PartName="/ppt/notesSlides/notesSlide36.xml" ContentType="application/vnd.openxmlformats-officedocument.presentationml.notesSlide+xml"/>
  <Override PartName="/ppt/tags/tag40.xml" ContentType="application/vnd.openxmlformats-officedocument.presentationml.tags+xml"/>
  <Override PartName="/ppt/notesSlides/notesSlide37.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notesSlides/notesSlide38.xml" ContentType="application/vnd.openxmlformats-officedocument.presentationml.notesSlide+xml"/>
  <Override PartName="/ppt/tags/tag43.xml" ContentType="application/vnd.openxmlformats-officedocument.presentationml.tags+xml"/>
  <Override PartName="/ppt/notesSlides/notesSlide39.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notesSlides/notesSlide40.xml" ContentType="application/vnd.openxmlformats-officedocument.presentationml.notesSlide+xml"/>
  <Override PartName="/ppt/tags/tag46.xml" ContentType="application/vnd.openxmlformats-officedocument.presentationml.tags+xml"/>
  <Override PartName="/ppt/notesSlides/notesSlide41.xml" ContentType="application/vnd.openxmlformats-officedocument.presentationml.notesSlide+xml"/>
  <Override PartName="/ppt/tags/tag47.xml" ContentType="application/vnd.openxmlformats-officedocument.presentationml.tags+xml"/>
  <Override PartName="/ppt/notesSlides/notesSlide42.xml" ContentType="application/vnd.openxmlformats-officedocument.presentationml.notesSlide+xml"/>
  <Override PartName="/ppt/tags/tag48.xml" ContentType="application/vnd.openxmlformats-officedocument.presentationml.tags+xml"/>
  <Override PartName="/ppt/notesSlides/notesSlide43.xml" ContentType="application/vnd.openxmlformats-officedocument.presentationml.notesSlide+xml"/>
  <Override PartName="/ppt/tags/tag49.xml" ContentType="application/vnd.openxmlformats-officedocument.presentationml.tags+xml"/>
  <Override PartName="/ppt/notesSlides/notesSlide44.xml" ContentType="application/vnd.openxmlformats-officedocument.presentationml.notesSlide+xml"/>
  <Override PartName="/ppt/tags/tag50.xml" ContentType="application/vnd.openxmlformats-officedocument.presentationml.tags+xml"/>
  <Override PartName="/ppt/notesSlides/notesSlide45.xml" ContentType="application/vnd.openxmlformats-officedocument.presentationml.notesSlide+xml"/>
  <Override PartName="/ppt/tags/tag51.xml" ContentType="application/vnd.openxmlformats-officedocument.presentationml.tag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notesSlides/notesSlide48.xml" ContentType="application/vnd.openxmlformats-officedocument.presentationml.notesSlide+xml"/>
  <Override PartName="/ppt/tags/tag54.xml" ContentType="application/vnd.openxmlformats-officedocument.presentationml.tags+xml"/>
  <Override PartName="/ppt/notesSlides/notesSlide49.xml" ContentType="application/vnd.openxmlformats-officedocument.presentationml.notesSlide+xml"/>
  <Override PartName="/ppt/tags/tag55.xml" ContentType="application/vnd.openxmlformats-officedocument.presentationml.tags+xml"/>
  <Override PartName="/ppt/notesSlides/notesSlide50.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notesSlides/notesSlide51.xml" ContentType="application/vnd.openxmlformats-officedocument.presentationml.notesSlide+xml"/>
  <Override PartName="/ppt/media/image44.jpg" ContentType="image/jpeg"/>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35" r:id="rId5"/>
  </p:sldMasterIdLst>
  <p:notesMasterIdLst>
    <p:notesMasterId r:id="rId64"/>
  </p:notesMasterIdLst>
  <p:handoutMasterIdLst>
    <p:handoutMasterId r:id="rId65"/>
  </p:handoutMasterIdLst>
  <p:sldIdLst>
    <p:sldId id="276" r:id="rId6"/>
    <p:sldId id="263" r:id="rId7"/>
    <p:sldId id="353" r:id="rId8"/>
    <p:sldId id="339" r:id="rId9"/>
    <p:sldId id="340" r:id="rId10"/>
    <p:sldId id="341" r:id="rId11"/>
    <p:sldId id="337" r:id="rId12"/>
    <p:sldId id="393" r:id="rId13"/>
    <p:sldId id="324" r:id="rId14"/>
    <p:sldId id="395" r:id="rId15"/>
    <p:sldId id="396" r:id="rId16"/>
    <p:sldId id="338" r:id="rId17"/>
    <p:sldId id="394" r:id="rId18"/>
    <p:sldId id="281" r:id="rId19"/>
    <p:sldId id="282" r:id="rId20"/>
    <p:sldId id="302" r:id="rId21"/>
    <p:sldId id="397" r:id="rId22"/>
    <p:sldId id="398" r:id="rId23"/>
    <p:sldId id="366" r:id="rId24"/>
    <p:sldId id="420" r:id="rId25"/>
    <p:sldId id="400" r:id="rId26"/>
    <p:sldId id="348" r:id="rId27"/>
    <p:sldId id="401" r:id="rId28"/>
    <p:sldId id="402" r:id="rId29"/>
    <p:sldId id="403" r:id="rId30"/>
    <p:sldId id="404" r:id="rId31"/>
    <p:sldId id="405" r:id="rId32"/>
    <p:sldId id="336" r:id="rId33"/>
    <p:sldId id="350" r:id="rId34"/>
    <p:sldId id="406" r:id="rId35"/>
    <p:sldId id="407" r:id="rId36"/>
    <p:sldId id="293" r:id="rId37"/>
    <p:sldId id="294" r:id="rId38"/>
    <p:sldId id="320" r:id="rId39"/>
    <p:sldId id="408" r:id="rId40"/>
    <p:sldId id="412" r:id="rId41"/>
    <p:sldId id="409" r:id="rId42"/>
    <p:sldId id="410" r:id="rId43"/>
    <p:sldId id="411" r:id="rId44"/>
    <p:sldId id="413" r:id="rId45"/>
    <p:sldId id="415" r:id="rId46"/>
    <p:sldId id="365" r:id="rId47"/>
    <p:sldId id="414" r:id="rId48"/>
    <p:sldId id="268" r:id="rId49"/>
    <p:sldId id="269" r:id="rId50"/>
    <p:sldId id="416" r:id="rId51"/>
    <p:sldId id="271" r:id="rId52"/>
    <p:sldId id="417" r:id="rId53"/>
    <p:sldId id="418" r:id="rId54"/>
    <p:sldId id="347" r:id="rId55"/>
    <p:sldId id="342" r:id="rId56"/>
    <p:sldId id="344" r:id="rId57"/>
    <p:sldId id="345" r:id="rId58"/>
    <p:sldId id="357" r:id="rId59"/>
    <p:sldId id="351" r:id="rId60"/>
    <p:sldId id="419" r:id="rId61"/>
    <p:sldId id="298" r:id="rId62"/>
    <p:sldId id="270" r:id="rId63"/>
  </p:sldIdLst>
  <p:sldSz cx="12192000" cy="6858000"/>
  <p:notesSz cx="6858000" cy="9144000"/>
  <p:custDataLst>
    <p:tags r:id="rId66"/>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5839"/>
    <a:srgbClr val="000000"/>
    <a:srgbClr val="DDEFBF"/>
    <a:srgbClr val="7FB22C"/>
    <a:srgbClr val="C0E28A"/>
    <a:srgbClr val="00ADBB"/>
    <a:srgbClr val="D9CCF8"/>
    <a:srgbClr val="CCCCFF"/>
    <a:srgbClr val="E7D9F9"/>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EC6723-0C4A-4641-8553-3362BA5AD99F}" v="14" dt="2026-08-17T16:04:58.4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20" autoAdjust="0"/>
    <p:restoredTop sz="80141" autoAdjust="0"/>
  </p:normalViewPr>
  <p:slideViewPr>
    <p:cSldViewPr snapToGrid="0">
      <p:cViewPr varScale="1">
        <p:scale>
          <a:sx n="85" d="100"/>
          <a:sy n="85" d="100"/>
        </p:scale>
        <p:origin x="1542" y="96"/>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3" d="100"/>
          <a:sy n="83" d="100"/>
        </p:scale>
        <p:origin x="3852" y="9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viewProps" Target="viewProps.xml"/><Relationship Id="rId7" Type="http://schemas.openxmlformats.org/officeDocument/2006/relationships/slide" Target="slides/slide2.xml"/><Relationship Id="rId71"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ags" Target="tags/tag1.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72"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ia F. Soares" userId="b612f564-9dd7-466b-92ad-9671c06ebc73" providerId="ADAL" clId="{E8C7CD77-9A9B-44BF-8E45-A7FF8B4744C8}"/>
    <pc:docChg chg="undo custSel mod modSld">
      <pc:chgData name="Silvia F. Soares" userId="b612f564-9dd7-466b-92ad-9671c06ebc73" providerId="ADAL" clId="{E8C7CD77-9A9B-44BF-8E45-A7FF8B4744C8}" dt="2026-08-17T16:07:13.106" v="606" actId="20577"/>
      <pc:docMkLst>
        <pc:docMk/>
      </pc:docMkLst>
      <pc:sldChg chg="modSp mod">
        <pc:chgData name="Silvia F. Soares" userId="b612f564-9dd7-466b-92ad-9671c06ebc73" providerId="ADAL" clId="{E8C7CD77-9A9B-44BF-8E45-A7FF8B4744C8}" dt="2026-08-17T16:06:04.337" v="590" actId="20577"/>
        <pc:sldMkLst>
          <pc:docMk/>
          <pc:sldMk cId="0" sldId="268"/>
        </pc:sldMkLst>
        <pc:spChg chg="mod">
          <ac:chgData name="Silvia F. Soares" userId="b612f564-9dd7-466b-92ad-9671c06ebc73" providerId="ADAL" clId="{E8C7CD77-9A9B-44BF-8E45-A7FF8B4744C8}" dt="2026-08-17T16:06:04.337" v="590" actId="20577"/>
          <ac:spMkLst>
            <pc:docMk/>
            <pc:sldMk cId="0" sldId="268"/>
            <ac:spMk id="3" creationId="{00000000-0000-0000-0000-000000000000}"/>
          </ac:spMkLst>
        </pc:spChg>
        <pc:spChg chg="mod">
          <ac:chgData name="Silvia F. Soares" userId="b612f564-9dd7-466b-92ad-9671c06ebc73" providerId="ADAL" clId="{E8C7CD77-9A9B-44BF-8E45-A7FF8B4744C8}" dt="2026-08-17T16:04:27.800" v="558" actId="14100"/>
          <ac:spMkLst>
            <pc:docMk/>
            <pc:sldMk cId="0" sldId="268"/>
            <ac:spMk id="4" creationId="{00000000-0000-0000-0000-000000000000}"/>
          </ac:spMkLst>
        </pc:spChg>
      </pc:sldChg>
      <pc:sldChg chg="delSp modSp mod">
        <pc:chgData name="Silvia F. Soares" userId="b612f564-9dd7-466b-92ad-9671c06ebc73" providerId="ADAL" clId="{E8C7CD77-9A9B-44BF-8E45-A7FF8B4744C8}" dt="2026-08-17T16:05:49.038" v="586"/>
        <pc:sldMkLst>
          <pc:docMk/>
          <pc:sldMk cId="0" sldId="269"/>
        </pc:sldMkLst>
        <pc:spChg chg="mod">
          <ac:chgData name="Silvia F. Soares" userId="b612f564-9dd7-466b-92ad-9671c06ebc73" providerId="ADAL" clId="{E8C7CD77-9A9B-44BF-8E45-A7FF8B4744C8}" dt="2026-08-17T16:04:33.148" v="559" actId="14100"/>
          <ac:spMkLst>
            <pc:docMk/>
            <pc:sldMk cId="0" sldId="269"/>
            <ac:spMk id="4" creationId="{00000000-0000-0000-0000-000000000000}"/>
          </ac:spMkLst>
        </pc:spChg>
        <pc:spChg chg="mod">
          <ac:chgData name="Silvia F. Soares" userId="b612f564-9dd7-466b-92ad-9671c06ebc73" providerId="ADAL" clId="{E8C7CD77-9A9B-44BF-8E45-A7FF8B4744C8}" dt="2026-08-17T16:05:34.220" v="581" actId="20577"/>
          <ac:spMkLst>
            <pc:docMk/>
            <pc:sldMk cId="0" sldId="269"/>
            <ac:spMk id="6" creationId="{00000000-0000-0000-0000-000000000000}"/>
          </ac:spMkLst>
        </pc:spChg>
        <pc:spChg chg="del mod">
          <ac:chgData name="Silvia F. Soares" userId="b612f564-9dd7-466b-92ad-9671c06ebc73" providerId="ADAL" clId="{E8C7CD77-9A9B-44BF-8E45-A7FF8B4744C8}" dt="2026-08-17T16:05:49.038" v="586"/>
          <ac:spMkLst>
            <pc:docMk/>
            <pc:sldMk cId="0" sldId="269"/>
            <ac:spMk id="8" creationId="{00000000-0000-0000-0000-000000000000}"/>
          </ac:spMkLst>
        </pc:spChg>
        <pc:spChg chg="mod">
          <ac:chgData name="Silvia F. Soares" userId="b612f564-9dd7-466b-92ad-9671c06ebc73" providerId="ADAL" clId="{E8C7CD77-9A9B-44BF-8E45-A7FF8B4744C8}" dt="2026-08-17T16:05:39.199" v="582" actId="1076"/>
          <ac:spMkLst>
            <pc:docMk/>
            <pc:sldMk cId="0" sldId="269"/>
            <ac:spMk id="9" creationId="{00000000-0000-0000-0000-000000000000}"/>
          </ac:spMkLst>
        </pc:spChg>
        <pc:spChg chg="mod">
          <ac:chgData name="Silvia F. Soares" userId="b612f564-9dd7-466b-92ad-9671c06ebc73" providerId="ADAL" clId="{E8C7CD77-9A9B-44BF-8E45-A7FF8B4744C8}" dt="2026-08-17T16:05:42.742" v="584" actId="20577"/>
          <ac:spMkLst>
            <pc:docMk/>
            <pc:sldMk cId="0" sldId="269"/>
            <ac:spMk id="10" creationId="{00000000-0000-0000-0000-000000000000}"/>
          </ac:spMkLst>
        </pc:spChg>
        <pc:picChg chg="del">
          <ac:chgData name="Silvia F. Soares" userId="b612f564-9dd7-466b-92ad-9671c06ebc73" providerId="ADAL" clId="{E8C7CD77-9A9B-44BF-8E45-A7FF8B4744C8}" dt="2026-08-17T16:04:34.872" v="560" actId="478"/>
          <ac:picMkLst>
            <pc:docMk/>
            <pc:sldMk cId="0" sldId="269"/>
            <ac:picMk id="2" creationId="{00000000-0000-0000-0000-000000000000}"/>
          </ac:picMkLst>
        </pc:picChg>
      </pc:sldChg>
      <pc:sldChg chg="delSp modSp mod">
        <pc:chgData name="Silvia F. Soares" userId="b612f564-9dd7-466b-92ad-9671c06ebc73" providerId="ADAL" clId="{E8C7CD77-9A9B-44BF-8E45-A7FF8B4744C8}" dt="2026-08-17T16:06:28.496" v="595" actId="1076"/>
        <pc:sldMkLst>
          <pc:docMk/>
          <pc:sldMk cId="0" sldId="271"/>
        </pc:sldMkLst>
        <pc:spChg chg="mod">
          <ac:chgData name="Silvia F. Soares" userId="b612f564-9dd7-466b-92ad-9671c06ebc73" providerId="ADAL" clId="{E8C7CD77-9A9B-44BF-8E45-A7FF8B4744C8}" dt="2026-08-17T16:06:28.496" v="595" actId="1076"/>
          <ac:spMkLst>
            <pc:docMk/>
            <pc:sldMk cId="0" sldId="271"/>
            <ac:spMk id="11" creationId="{00000000-0000-0000-0000-000000000000}"/>
          </ac:spMkLst>
        </pc:spChg>
        <pc:spChg chg="mod">
          <ac:chgData name="Silvia F. Soares" userId="b612f564-9dd7-466b-92ad-9671c06ebc73" providerId="ADAL" clId="{E8C7CD77-9A9B-44BF-8E45-A7FF8B4744C8}" dt="2026-08-17T16:06:24.058" v="593" actId="14100"/>
          <ac:spMkLst>
            <pc:docMk/>
            <pc:sldMk cId="0" sldId="271"/>
            <ac:spMk id="12" creationId="{00000000-0000-0000-0000-000000000000}"/>
          </ac:spMkLst>
        </pc:spChg>
        <pc:picChg chg="del">
          <ac:chgData name="Silvia F. Soares" userId="b612f564-9dd7-466b-92ad-9671c06ebc73" providerId="ADAL" clId="{E8C7CD77-9A9B-44BF-8E45-A7FF8B4744C8}" dt="2026-08-17T16:06:21.978" v="592" actId="478"/>
          <ac:picMkLst>
            <pc:docMk/>
            <pc:sldMk cId="0" sldId="271"/>
            <ac:picMk id="2" creationId="{00000000-0000-0000-0000-000000000000}"/>
          </ac:picMkLst>
        </pc:picChg>
      </pc:sldChg>
      <pc:sldChg chg="modSp mod">
        <pc:chgData name="Silvia F. Soares" userId="b612f564-9dd7-466b-92ad-9671c06ebc73" providerId="ADAL" clId="{E8C7CD77-9A9B-44BF-8E45-A7FF8B4744C8}" dt="2026-08-17T15:45:09.841" v="2" actId="14100"/>
        <pc:sldMkLst>
          <pc:docMk/>
          <pc:sldMk cId="802677390" sldId="276"/>
        </pc:sldMkLst>
        <pc:spChg chg="mod">
          <ac:chgData name="Silvia F. Soares" userId="b612f564-9dd7-466b-92ad-9671c06ebc73" providerId="ADAL" clId="{E8C7CD77-9A9B-44BF-8E45-A7FF8B4744C8}" dt="2026-08-17T15:45:09.841" v="2" actId="14100"/>
          <ac:spMkLst>
            <pc:docMk/>
            <pc:sldMk cId="802677390" sldId="276"/>
            <ac:spMk id="2" creationId="{5AF82C0A-0D2B-4964-0107-34A5C0FB8401}"/>
          </ac:spMkLst>
        </pc:spChg>
      </pc:sldChg>
      <pc:sldChg chg="modSp mod">
        <pc:chgData name="Silvia F. Soares" userId="b612f564-9dd7-466b-92ad-9671c06ebc73" providerId="ADAL" clId="{E8C7CD77-9A9B-44BF-8E45-A7FF8B4744C8}" dt="2026-08-17T15:45:55.374" v="6" actId="14100"/>
        <pc:sldMkLst>
          <pc:docMk/>
          <pc:sldMk cId="3846203731" sldId="281"/>
        </pc:sldMkLst>
        <pc:spChg chg="mod">
          <ac:chgData name="Silvia F. Soares" userId="b612f564-9dd7-466b-92ad-9671c06ebc73" providerId="ADAL" clId="{E8C7CD77-9A9B-44BF-8E45-A7FF8B4744C8}" dt="2026-08-17T15:45:55.374" v="6" actId="14100"/>
          <ac:spMkLst>
            <pc:docMk/>
            <pc:sldMk cId="3846203731" sldId="281"/>
            <ac:spMk id="4" creationId="{575F1348-E84D-8A37-D58F-17369F090642}"/>
          </ac:spMkLst>
        </pc:spChg>
      </pc:sldChg>
      <pc:sldChg chg="modSp mod">
        <pc:chgData name="Silvia F. Soares" userId="b612f564-9dd7-466b-92ad-9671c06ebc73" providerId="ADAL" clId="{E8C7CD77-9A9B-44BF-8E45-A7FF8B4744C8}" dt="2026-08-17T16:03:03.796" v="538" actId="120"/>
        <pc:sldMkLst>
          <pc:docMk/>
          <pc:sldMk cId="769875514" sldId="293"/>
        </pc:sldMkLst>
        <pc:spChg chg="mod">
          <ac:chgData name="Silvia F. Soares" userId="b612f564-9dd7-466b-92ad-9671c06ebc73" providerId="ADAL" clId="{E8C7CD77-9A9B-44BF-8E45-A7FF8B4744C8}" dt="2026-08-17T16:03:03.796" v="538" actId="120"/>
          <ac:spMkLst>
            <pc:docMk/>
            <pc:sldMk cId="769875514" sldId="293"/>
            <ac:spMk id="7" creationId="{53DC40BD-5CA3-91F0-F6C8-E81671EEFF39}"/>
          </ac:spMkLst>
        </pc:spChg>
      </pc:sldChg>
      <pc:sldChg chg="modSp mod">
        <pc:chgData name="Silvia F. Soares" userId="b612f564-9dd7-466b-92ad-9671c06ebc73" providerId="ADAL" clId="{E8C7CD77-9A9B-44BF-8E45-A7FF8B4744C8}" dt="2026-08-17T16:03:12.538" v="540" actId="27636"/>
        <pc:sldMkLst>
          <pc:docMk/>
          <pc:sldMk cId="405872154" sldId="294"/>
        </pc:sldMkLst>
        <pc:spChg chg="mod">
          <ac:chgData name="Silvia F. Soares" userId="b612f564-9dd7-466b-92ad-9671c06ebc73" providerId="ADAL" clId="{E8C7CD77-9A9B-44BF-8E45-A7FF8B4744C8}" dt="2026-08-17T16:03:12.538" v="540" actId="27636"/>
          <ac:spMkLst>
            <pc:docMk/>
            <pc:sldMk cId="405872154" sldId="294"/>
            <ac:spMk id="6" creationId="{61C7B26F-6A32-7D91-2177-FCC8466185A3}"/>
          </ac:spMkLst>
        </pc:spChg>
      </pc:sldChg>
      <pc:sldChg chg="modSp mod">
        <pc:chgData name="Silvia F. Soares" userId="b612f564-9dd7-466b-92ad-9671c06ebc73" providerId="ADAL" clId="{E8C7CD77-9A9B-44BF-8E45-A7FF8B4744C8}" dt="2026-08-17T16:07:13.106" v="606" actId="20577"/>
        <pc:sldMkLst>
          <pc:docMk/>
          <pc:sldMk cId="3808128553" sldId="298"/>
        </pc:sldMkLst>
        <pc:spChg chg="mod">
          <ac:chgData name="Silvia F. Soares" userId="b612f564-9dd7-466b-92ad-9671c06ebc73" providerId="ADAL" clId="{E8C7CD77-9A9B-44BF-8E45-A7FF8B4744C8}" dt="2026-08-17T16:07:13.106" v="606" actId="20577"/>
          <ac:spMkLst>
            <pc:docMk/>
            <pc:sldMk cId="3808128553" sldId="298"/>
            <ac:spMk id="5" creationId="{36317A4A-AF73-43E9-DE3B-B385184CD27F}"/>
          </ac:spMkLst>
        </pc:spChg>
      </pc:sldChg>
      <pc:sldChg chg="modSp mod">
        <pc:chgData name="Silvia F. Soares" userId="b612f564-9dd7-466b-92ad-9671c06ebc73" providerId="ADAL" clId="{E8C7CD77-9A9B-44BF-8E45-A7FF8B4744C8}" dt="2026-08-17T15:45:42.177" v="5" actId="14100"/>
        <pc:sldMkLst>
          <pc:docMk/>
          <pc:sldMk cId="3525769299" sldId="324"/>
        </pc:sldMkLst>
        <pc:spChg chg="mod">
          <ac:chgData name="Silvia F. Soares" userId="b612f564-9dd7-466b-92ad-9671c06ebc73" providerId="ADAL" clId="{E8C7CD77-9A9B-44BF-8E45-A7FF8B4744C8}" dt="2026-08-17T15:45:42.177" v="5" actId="14100"/>
          <ac:spMkLst>
            <pc:docMk/>
            <pc:sldMk cId="3525769299" sldId="324"/>
            <ac:spMk id="5" creationId="{816D8798-028B-4FA8-CE90-C2B5ADFF94FA}"/>
          </ac:spMkLst>
        </pc:spChg>
      </pc:sldChg>
      <pc:sldChg chg="modSp mod">
        <pc:chgData name="Silvia F. Soares" userId="b612f564-9dd7-466b-92ad-9671c06ebc73" providerId="ADAL" clId="{E8C7CD77-9A9B-44BF-8E45-A7FF8B4744C8}" dt="2026-08-17T15:51:56.130" v="245" actId="20577"/>
        <pc:sldMkLst>
          <pc:docMk/>
          <pc:sldMk cId="135155133" sldId="336"/>
        </pc:sldMkLst>
        <pc:spChg chg="mod">
          <ac:chgData name="Silvia F. Soares" userId="b612f564-9dd7-466b-92ad-9671c06ebc73" providerId="ADAL" clId="{E8C7CD77-9A9B-44BF-8E45-A7FF8B4744C8}" dt="2026-08-17T15:49:13.078" v="64" actId="6549"/>
          <ac:spMkLst>
            <pc:docMk/>
            <pc:sldMk cId="135155133" sldId="336"/>
            <ac:spMk id="5" creationId="{E748C399-427F-DD0C-743A-029C2664F194}"/>
          </ac:spMkLst>
        </pc:spChg>
        <pc:spChg chg="mod">
          <ac:chgData name="Silvia F. Soares" userId="b612f564-9dd7-466b-92ad-9671c06ebc73" providerId="ADAL" clId="{E8C7CD77-9A9B-44BF-8E45-A7FF8B4744C8}" dt="2026-08-17T15:51:56.130" v="245" actId="20577"/>
          <ac:spMkLst>
            <pc:docMk/>
            <pc:sldMk cId="135155133" sldId="336"/>
            <ac:spMk id="6" creationId="{D8C651FE-F1B5-7AD7-03E4-74BBEBBD7DA1}"/>
          </ac:spMkLst>
        </pc:spChg>
      </pc:sldChg>
      <pc:sldChg chg="modSp mod">
        <pc:chgData name="Silvia F. Soares" userId="b612f564-9dd7-466b-92ad-9671c06ebc73" providerId="ADAL" clId="{E8C7CD77-9A9B-44BF-8E45-A7FF8B4744C8}" dt="2026-08-17T15:51:22.593" v="218" actId="27636"/>
        <pc:sldMkLst>
          <pc:docMk/>
          <pc:sldMk cId="31395471" sldId="341"/>
        </pc:sldMkLst>
        <pc:spChg chg="mod">
          <ac:chgData name="Silvia F. Soares" userId="b612f564-9dd7-466b-92ad-9671c06ebc73" providerId="ADAL" clId="{E8C7CD77-9A9B-44BF-8E45-A7FF8B4744C8}" dt="2026-08-17T15:51:22.593" v="218" actId="27636"/>
          <ac:spMkLst>
            <pc:docMk/>
            <pc:sldMk cId="31395471" sldId="341"/>
            <ac:spMk id="7" creationId="{C5BEDE2F-5615-B030-D7B8-A6E9F72B772D}"/>
          </ac:spMkLst>
        </pc:spChg>
      </pc:sldChg>
      <pc:sldChg chg="modSp mod">
        <pc:chgData name="Silvia F. Soares" userId="b612f564-9dd7-466b-92ad-9671c06ebc73" providerId="ADAL" clId="{E8C7CD77-9A9B-44BF-8E45-A7FF8B4744C8}" dt="2026-08-17T15:51:22.529" v="217" actId="27636"/>
        <pc:sldMkLst>
          <pc:docMk/>
          <pc:sldMk cId="290038441" sldId="342"/>
        </pc:sldMkLst>
        <pc:spChg chg="mod">
          <ac:chgData name="Silvia F. Soares" userId="b612f564-9dd7-466b-92ad-9671c06ebc73" providerId="ADAL" clId="{E8C7CD77-9A9B-44BF-8E45-A7FF8B4744C8}" dt="2026-08-17T15:51:22.529" v="217" actId="27636"/>
          <ac:spMkLst>
            <pc:docMk/>
            <pc:sldMk cId="290038441" sldId="342"/>
            <ac:spMk id="5" creationId="{1458AA47-80AB-C12A-4F8D-CCD0B4ADC17A}"/>
          </ac:spMkLst>
        </pc:spChg>
      </pc:sldChg>
      <pc:sldChg chg="modSp mod">
        <pc:chgData name="Silvia F. Soares" userId="b612f564-9dd7-466b-92ad-9671c06ebc73" providerId="ADAL" clId="{E8C7CD77-9A9B-44BF-8E45-A7FF8B4744C8}" dt="2026-08-17T15:51:22.495" v="216" actId="27636"/>
        <pc:sldMkLst>
          <pc:docMk/>
          <pc:sldMk cId="436592522" sldId="347"/>
        </pc:sldMkLst>
        <pc:spChg chg="mod">
          <ac:chgData name="Silvia F. Soares" userId="b612f564-9dd7-466b-92ad-9671c06ebc73" providerId="ADAL" clId="{E8C7CD77-9A9B-44BF-8E45-A7FF8B4744C8}" dt="2026-08-17T15:51:22.495" v="216" actId="27636"/>
          <ac:spMkLst>
            <pc:docMk/>
            <pc:sldMk cId="436592522" sldId="347"/>
            <ac:spMk id="4" creationId="{91D14536-165D-AB66-369E-2483E810BF72}"/>
          </ac:spMkLst>
        </pc:spChg>
      </pc:sldChg>
      <pc:sldChg chg="modSp mod">
        <pc:chgData name="Silvia F. Soares" userId="b612f564-9dd7-466b-92ad-9671c06ebc73" providerId="ADAL" clId="{E8C7CD77-9A9B-44BF-8E45-A7FF8B4744C8}" dt="2026-08-17T15:55:23.047" v="314" actId="20577"/>
        <pc:sldMkLst>
          <pc:docMk/>
          <pc:sldMk cId="1758463731" sldId="350"/>
        </pc:sldMkLst>
        <pc:spChg chg="mod">
          <ac:chgData name="Silvia F. Soares" userId="b612f564-9dd7-466b-92ad-9671c06ebc73" providerId="ADAL" clId="{E8C7CD77-9A9B-44BF-8E45-A7FF8B4744C8}" dt="2026-08-17T15:52:05.965" v="246"/>
          <ac:spMkLst>
            <pc:docMk/>
            <pc:sldMk cId="1758463731" sldId="350"/>
            <ac:spMk id="5" creationId="{6D8A0C2F-9B8D-F6FB-6811-A41795B3B022}"/>
          </ac:spMkLst>
        </pc:spChg>
        <pc:spChg chg="mod">
          <ac:chgData name="Silvia F. Soares" userId="b612f564-9dd7-466b-92ad-9671c06ebc73" providerId="ADAL" clId="{E8C7CD77-9A9B-44BF-8E45-A7FF8B4744C8}" dt="2026-08-17T15:55:23.047" v="314" actId="20577"/>
          <ac:spMkLst>
            <pc:docMk/>
            <pc:sldMk cId="1758463731" sldId="350"/>
            <ac:spMk id="6" creationId="{4D581F27-619E-8DA2-82EC-09F198D1CCC1}"/>
          </ac:spMkLst>
        </pc:spChg>
      </pc:sldChg>
      <pc:sldChg chg="modSp mod">
        <pc:chgData name="Silvia F. Soares" userId="b612f564-9dd7-466b-92ad-9671c06ebc73" providerId="ADAL" clId="{E8C7CD77-9A9B-44BF-8E45-A7FF8B4744C8}" dt="2026-08-17T15:45:26.194" v="4" actId="27636"/>
        <pc:sldMkLst>
          <pc:docMk/>
          <pc:sldMk cId="4252658627" sldId="353"/>
        </pc:sldMkLst>
        <pc:spChg chg="mod">
          <ac:chgData name="Silvia F. Soares" userId="b612f564-9dd7-466b-92ad-9671c06ebc73" providerId="ADAL" clId="{E8C7CD77-9A9B-44BF-8E45-A7FF8B4744C8}" dt="2026-08-17T15:45:26.194" v="4" actId="27636"/>
          <ac:spMkLst>
            <pc:docMk/>
            <pc:sldMk cId="4252658627" sldId="353"/>
            <ac:spMk id="7" creationId="{EF4960F0-6AF5-32AF-80C2-7AED39A824F0}"/>
          </ac:spMkLst>
        </pc:spChg>
      </pc:sldChg>
      <pc:sldChg chg="modSp mod">
        <pc:chgData name="Silvia F. Soares" userId="b612f564-9dd7-466b-92ad-9671c06ebc73" providerId="ADAL" clId="{E8C7CD77-9A9B-44BF-8E45-A7FF8B4744C8}" dt="2026-08-17T16:04:19.982" v="557" actId="1076"/>
        <pc:sldMkLst>
          <pc:docMk/>
          <pc:sldMk cId="456999794" sldId="365"/>
        </pc:sldMkLst>
        <pc:spChg chg="mod">
          <ac:chgData name="Silvia F. Soares" userId="b612f564-9dd7-466b-92ad-9671c06ebc73" providerId="ADAL" clId="{E8C7CD77-9A9B-44BF-8E45-A7FF8B4744C8}" dt="2026-08-17T15:51:22.443" v="215" actId="27636"/>
          <ac:spMkLst>
            <pc:docMk/>
            <pc:sldMk cId="456999794" sldId="365"/>
            <ac:spMk id="2" creationId="{3FF29E9F-4858-8DE7-1F48-23EB9047D2FA}"/>
          </ac:spMkLst>
        </pc:spChg>
        <pc:spChg chg="mod">
          <ac:chgData name="Silvia F. Soares" userId="b612f564-9dd7-466b-92ad-9671c06ebc73" providerId="ADAL" clId="{E8C7CD77-9A9B-44BF-8E45-A7FF8B4744C8}" dt="2026-08-17T16:04:19.982" v="557" actId="1076"/>
          <ac:spMkLst>
            <pc:docMk/>
            <pc:sldMk cId="456999794" sldId="365"/>
            <ac:spMk id="6" creationId="{4603E506-5D81-CDEA-8C23-9CC35B2D8F92}"/>
          </ac:spMkLst>
        </pc:spChg>
      </pc:sldChg>
      <pc:sldChg chg="modSp mod">
        <pc:chgData name="Silvia F. Soares" userId="b612f564-9dd7-466b-92ad-9671c06ebc73" providerId="ADAL" clId="{E8C7CD77-9A9B-44BF-8E45-A7FF8B4744C8}" dt="2026-08-17T15:51:22.620" v="219" actId="27636"/>
        <pc:sldMkLst>
          <pc:docMk/>
          <pc:sldMk cId="10240735" sldId="393"/>
        </pc:sldMkLst>
        <pc:spChg chg="mod">
          <ac:chgData name="Silvia F. Soares" userId="b612f564-9dd7-466b-92ad-9671c06ebc73" providerId="ADAL" clId="{E8C7CD77-9A9B-44BF-8E45-A7FF8B4744C8}" dt="2026-08-17T15:51:22.620" v="219" actId="27636"/>
          <ac:spMkLst>
            <pc:docMk/>
            <pc:sldMk cId="10240735" sldId="393"/>
            <ac:spMk id="7" creationId="{0A60AAED-37AF-4423-CB73-B62482B0611E}"/>
          </ac:spMkLst>
        </pc:spChg>
      </pc:sldChg>
      <pc:sldChg chg="modSp mod">
        <pc:chgData name="Silvia F. Soares" userId="b612f564-9dd7-466b-92ad-9671c06ebc73" providerId="ADAL" clId="{E8C7CD77-9A9B-44BF-8E45-A7FF8B4744C8}" dt="2026-08-17T15:51:22.722" v="221" actId="27636"/>
        <pc:sldMkLst>
          <pc:docMk/>
          <pc:sldMk cId="789421889" sldId="394"/>
        </pc:sldMkLst>
        <pc:spChg chg="mod">
          <ac:chgData name="Silvia F. Soares" userId="b612f564-9dd7-466b-92ad-9671c06ebc73" providerId="ADAL" clId="{E8C7CD77-9A9B-44BF-8E45-A7FF8B4744C8}" dt="2026-08-17T15:51:22.722" v="221" actId="27636"/>
          <ac:spMkLst>
            <pc:docMk/>
            <pc:sldMk cId="789421889" sldId="394"/>
            <ac:spMk id="7" creationId="{EE99A53A-9BE3-70F1-0260-73D31B67A221}"/>
          </ac:spMkLst>
        </pc:spChg>
      </pc:sldChg>
      <pc:sldChg chg="modSp mod">
        <pc:chgData name="Silvia F. Soares" userId="b612f564-9dd7-466b-92ad-9671c06ebc73" providerId="ADAL" clId="{E8C7CD77-9A9B-44BF-8E45-A7FF8B4744C8}" dt="2026-08-17T15:51:22.665" v="220" actId="27636"/>
        <pc:sldMkLst>
          <pc:docMk/>
          <pc:sldMk cId="3714610877" sldId="396"/>
        </pc:sldMkLst>
        <pc:spChg chg="mod">
          <ac:chgData name="Silvia F. Soares" userId="b612f564-9dd7-466b-92ad-9671c06ebc73" providerId="ADAL" clId="{E8C7CD77-9A9B-44BF-8E45-A7FF8B4744C8}" dt="2026-08-17T15:51:22.665" v="220" actId="27636"/>
          <ac:spMkLst>
            <pc:docMk/>
            <pc:sldMk cId="3714610877" sldId="396"/>
            <ac:spMk id="2" creationId="{02E9C87D-4842-5D71-FC66-BDD0706909DF}"/>
          </ac:spMkLst>
        </pc:spChg>
      </pc:sldChg>
      <pc:sldChg chg="modSp mod">
        <pc:chgData name="Silvia F. Soares" userId="b612f564-9dd7-466b-92ad-9671c06ebc73" providerId="ADAL" clId="{E8C7CD77-9A9B-44BF-8E45-A7FF8B4744C8}" dt="2026-08-17T15:47:29.633" v="14" actId="1076"/>
        <pc:sldMkLst>
          <pc:docMk/>
          <pc:sldMk cId="771498080" sldId="400"/>
        </pc:sldMkLst>
        <pc:spChg chg="mod">
          <ac:chgData name="Silvia F. Soares" userId="b612f564-9dd7-466b-92ad-9671c06ebc73" providerId="ADAL" clId="{E8C7CD77-9A9B-44BF-8E45-A7FF8B4744C8}" dt="2026-08-17T15:47:27.653" v="13" actId="1076"/>
          <ac:spMkLst>
            <pc:docMk/>
            <pc:sldMk cId="771498080" sldId="400"/>
            <ac:spMk id="6" creationId="{CDC917E7-8980-396F-7CE4-716E0F5B144C}"/>
          </ac:spMkLst>
        </pc:spChg>
        <pc:spChg chg="mod">
          <ac:chgData name="Silvia F. Soares" userId="b612f564-9dd7-466b-92ad-9671c06ebc73" providerId="ADAL" clId="{E8C7CD77-9A9B-44BF-8E45-A7FF8B4744C8}" dt="2026-08-17T15:47:29.633" v="14" actId="1076"/>
          <ac:spMkLst>
            <pc:docMk/>
            <pc:sldMk cId="771498080" sldId="400"/>
            <ac:spMk id="7" creationId="{0F228EF9-E915-155B-F744-94E3260AA9E3}"/>
          </ac:spMkLst>
        </pc:spChg>
      </pc:sldChg>
      <pc:sldChg chg="modSp mod">
        <pc:chgData name="Silvia F. Soares" userId="b612f564-9dd7-466b-92ad-9671c06ebc73" providerId="ADAL" clId="{E8C7CD77-9A9B-44BF-8E45-A7FF8B4744C8}" dt="2026-08-17T15:46:50.646" v="12" actId="1076"/>
        <pc:sldMkLst>
          <pc:docMk/>
          <pc:sldMk cId="1958205996" sldId="401"/>
        </pc:sldMkLst>
        <pc:spChg chg="mod">
          <ac:chgData name="Silvia F. Soares" userId="b612f564-9dd7-466b-92ad-9671c06ebc73" providerId="ADAL" clId="{E8C7CD77-9A9B-44BF-8E45-A7FF8B4744C8}" dt="2026-08-17T15:46:39.428" v="11" actId="1076"/>
          <ac:spMkLst>
            <pc:docMk/>
            <pc:sldMk cId="1958205996" sldId="401"/>
            <ac:spMk id="5" creationId="{FE590C0B-25FD-C31E-487D-AA61BDCF4B19}"/>
          </ac:spMkLst>
        </pc:spChg>
        <pc:spChg chg="mod">
          <ac:chgData name="Silvia F. Soares" userId="b612f564-9dd7-466b-92ad-9671c06ebc73" providerId="ADAL" clId="{E8C7CD77-9A9B-44BF-8E45-A7FF8B4744C8}" dt="2026-08-17T15:46:50.646" v="12" actId="1076"/>
          <ac:spMkLst>
            <pc:docMk/>
            <pc:sldMk cId="1958205996" sldId="401"/>
            <ac:spMk id="6" creationId="{5533D7E4-AF77-4378-3507-12F7BFD33C8F}"/>
          </ac:spMkLst>
        </pc:spChg>
      </pc:sldChg>
      <pc:sldChg chg="modSp mod">
        <pc:chgData name="Silvia F. Soares" userId="b612f564-9dd7-466b-92ad-9671c06ebc73" providerId="ADAL" clId="{E8C7CD77-9A9B-44BF-8E45-A7FF8B4744C8}" dt="2026-08-17T15:46:29.483" v="9" actId="1076"/>
        <pc:sldMkLst>
          <pc:docMk/>
          <pc:sldMk cId="2306799381" sldId="402"/>
        </pc:sldMkLst>
        <pc:spChg chg="mod">
          <ac:chgData name="Silvia F. Soares" userId="b612f564-9dd7-466b-92ad-9671c06ebc73" providerId="ADAL" clId="{E8C7CD77-9A9B-44BF-8E45-A7FF8B4744C8}" dt="2026-08-17T15:46:13.404" v="8" actId="14100"/>
          <ac:spMkLst>
            <pc:docMk/>
            <pc:sldMk cId="2306799381" sldId="402"/>
            <ac:spMk id="5" creationId="{EC1A006B-6A63-3EA8-5A41-846C9DBFC1F9}"/>
          </ac:spMkLst>
        </pc:spChg>
        <pc:spChg chg="mod">
          <ac:chgData name="Silvia F. Soares" userId="b612f564-9dd7-466b-92ad-9671c06ebc73" providerId="ADAL" clId="{E8C7CD77-9A9B-44BF-8E45-A7FF8B4744C8}" dt="2026-08-17T15:46:29.483" v="9" actId="1076"/>
          <ac:spMkLst>
            <pc:docMk/>
            <pc:sldMk cId="2306799381" sldId="402"/>
            <ac:spMk id="13" creationId="{59B068F1-43E8-D238-0869-BB6FCD5829D2}"/>
          </ac:spMkLst>
        </pc:spChg>
      </pc:sldChg>
      <pc:sldChg chg="modSp mod">
        <pc:chgData name="Silvia F. Soares" userId="b612f564-9dd7-466b-92ad-9671c06ebc73" providerId="ADAL" clId="{E8C7CD77-9A9B-44BF-8E45-A7FF8B4744C8}" dt="2026-08-17T15:47:51.835" v="18" actId="1076"/>
        <pc:sldMkLst>
          <pc:docMk/>
          <pc:sldMk cId="42044374" sldId="403"/>
        </pc:sldMkLst>
        <pc:spChg chg="mod">
          <ac:chgData name="Silvia F. Soares" userId="b612f564-9dd7-466b-92ad-9671c06ebc73" providerId="ADAL" clId="{E8C7CD77-9A9B-44BF-8E45-A7FF8B4744C8}" dt="2026-08-17T15:47:51.835" v="18" actId="1076"/>
          <ac:spMkLst>
            <pc:docMk/>
            <pc:sldMk cId="42044374" sldId="403"/>
            <ac:spMk id="2" creationId="{3C99D09D-C0A1-EF3C-5776-9D56A9CE2ED8}"/>
          </ac:spMkLst>
        </pc:spChg>
        <pc:spChg chg="mod">
          <ac:chgData name="Silvia F. Soares" userId="b612f564-9dd7-466b-92ad-9671c06ebc73" providerId="ADAL" clId="{E8C7CD77-9A9B-44BF-8E45-A7FF8B4744C8}" dt="2026-08-17T15:47:44.711" v="15" actId="14100"/>
          <ac:spMkLst>
            <pc:docMk/>
            <pc:sldMk cId="42044374" sldId="403"/>
            <ac:spMk id="5" creationId="{539961FB-3568-FB2C-883D-290DCB52955F}"/>
          </ac:spMkLst>
        </pc:spChg>
      </pc:sldChg>
      <pc:sldChg chg="modSp mod">
        <pc:chgData name="Silvia F. Soares" userId="b612f564-9dd7-466b-92ad-9671c06ebc73" providerId="ADAL" clId="{E8C7CD77-9A9B-44BF-8E45-A7FF8B4744C8}" dt="2026-08-17T16:00:00.130" v="379" actId="20577"/>
        <pc:sldMkLst>
          <pc:docMk/>
          <pc:sldMk cId="1748505248" sldId="406"/>
        </pc:sldMkLst>
        <pc:spChg chg="mod">
          <ac:chgData name="Silvia F. Soares" userId="b612f564-9dd7-466b-92ad-9671c06ebc73" providerId="ADAL" clId="{E8C7CD77-9A9B-44BF-8E45-A7FF8B4744C8}" dt="2026-08-17T15:52:09.311" v="247"/>
          <ac:spMkLst>
            <pc:docMk/>
            <pc:sldMk cId="1748505248" sldId="406"/>
            <ac:spMk id="5" creationId="{CD5D78FC-CB09-90CA-9AE4-3322F761D591}"/>
          </ac:spMkLst>
        </pc:spChg>
        <pc:spChg chg="mod">
          <ac:chgData name="Silvia F. Soares" userId="b612f564-9dd7-466b-92ad-9671c06ebc73" providerId="ADAL" clId="{E8C7CD77-9A9B-44BF-8E45-A7FF8B4744C8}" dt="2026-08-17T16:00:00.130" v="379" actId="20577"/>
          <ac:spMkLst>
            <pc:docMk/>
            <pc:sldMk cId="1748505248" sldId="406"/>
            <ac:spMk id="6" creationId="{071A4188-0DDA-6E86-B767-E5C29014CF67}"/>
          </ac:spMkLst>
        </pc:spChg>
      </pc:sldChg>
      <pc:sldChg chg="modSp mod">
        <pc:chgData name="Silvia F. Soares" userId="b612f564-9dd7-466b-92ad-9671c06ebc73" providerId="ADAL" clId="{E8C7CD77-9A9B-44BF-8E45-A7FF8B4744C8}" dt="2026-08-17T16:02:48.485" v="537" actId="20577"/>
        <pc:sldMkLst>
          <pc:docMk/>
          <pc:sldMk cId="3806089253" sldId="407"/>
        </pc:sldMkLst>
        <pc:spChg chg="mod">
          <ac:chgData name="Silvia F. Soares" userId="b612f564-9dd7-466b-92ad-9671c06ebc73" providerId="ADAL" clId="{E8C7CD77-9A9B-44BF-8E45-A7FF8B4744C8}" dt="2026-08-17T16:00:17.840" v="380"/>
          <ac:spMkLst>
            <pc:docMk/>
            <pc:sldMk cId="3806089253" sldId="407"/>
            <ac:spMk id="5" creationId="{B5D75F08-9519-26C5-22CF-28836BDFCA8B}"/>
          </ac:spMkLst>
        </pc:spChg>
        <pc:spChg chg="mod">
          <ac:chgData name="Silvia F. Soares" userId="b612f564-9dd7-466b-92ad-9671c06ebc73" providerId="ADAL" clId="{E8C7CD77-9A9B-44BF-8E45-A7FF8B4744C8}" dt="2026-08-17T16:02:48.485" v="537" actId="20577"/>
          <ac:spMkLst>
            <pc:docMk/>
            <pc:sldMk cId="3806089253" sldId="407"/>
            <ac:spMk id="6" creationId="{6E40AC51-1CA9-ED0B-E848-571349DCEBBE}"/>
          </ac:spMkLst>
        </pc:spChg>
      </pc:sldChg>
      <pc:sldChg chg="modSp mod">
        <pc:chgData name="Silvia F. Soares" userId="b612f564-9dd7-466b-92ad-9671c06ebc73" providerId="ADAL" clId="{E8C7CD77-9A9B-44BF-8E45-A7FF8B4744C8}" dt="2026-08-17T15:51:22.399" v="213" actId="27636"/>
        <pc:sldMkLst>
          <pc:docMk/>
          <pc:sldMk cId="1504884905" sldId="410"/>
        </pc:sldMkLst>
        <pc:spChg chg="mod">
          <ac:chgData name="Silvia F. Soares" userId="b612f564-9dd7-466b-92ad-9671c06ebc73" providerId="ADAL" clId="{E8C7CD77-9A9B-44BF-8E45-A7FF8B4744C8}" dt="2026-08-17T15:51:22.399" v="213" actId="27636"/>
          <ac:spMkLst>
            <pc:docMk/>
            <pc:sldMk cId="1504884905" sldId="410"/>
            <ac:spMk id="2" creationId="{C3D08DB2-E933-A286-4EF5-0E1410FD858B}"/>
          </ac:spMkLst>
        </pc:spChg>
      </pc:sldChg>
      <pc:sldChg chg="modSp mod">
        <pc:chgData name="Silvia F. Soares" userId="b612f564-9dd7-466b-92ad-9671c06ebc73" providerId="ADAL" clId="{E8C7CD77-9A9B-44BF-8E45-A7FF8B4744C8}" dt="2026-08-17T15:51:22.437" v="214" actId="27636"/>
        <pc:sldMkLst>
          <pc:docMk/>
          <pc:sldMk cId="4053375343" sldId="415"/>
        </pc:sldMkLst>
        <pc:spChg chg="mod">
          <ac:chgData name="Silvia F. Soares" userId="b612f564-9dd7-466b-92ad-9671c06ebc73" providerId="ADAL" clId="{E8C7CD77-9A9B-44BF-8E45-A7FF8B4744C8}" dt="2026-08-17T15:51:22.437" v="214" actId="27636"/>
          <ac:spMkLst>
            <pc:docMk/>
            <pc:sldMk cId="4053375343" sldId="415"/>
            <ac:spMk id="2" creationId="{C3D08DB2-E933-A286-4EF5-0E1410FD858B}"/>
          </ac:spMkLst>
        </pc:spChg>
      </pc:sldChg>
      <pc:sldChg chg="delSp mod">
        <pc:chgData name="Silvia F. Soares" userId="b612f564-9dd7-466b-92ad-9671c06ebc73" providerId="ADAL" clId="{E8C7CD77-9A9B-44BF-8E45-A7FF8B4744C8}" dt="2026-08-17T16:06:11.122" v="591" actId="478"/>
        <pc:sldMkLst>
          <pc:docMk/>
          <pc:sldMk cId="0" sldId="416"/>
        </pc:sldMkLst>
        <pc:picChg chg="del">
          <ac:chgData name="Silvia F. Soares" userId="b612f564-9dd7-466b-92ad-9671c06ebc73" providerId="ADAL" clId="{E8C7CD77-9A9B-44BF-8E45-A7FF8B4744C8}" dt="2026-08-17T16:06:11.122" v="591" actId="478"/>
          <ac:picMkLst>
            <pc:docMk/>
            <pc:sldMk cId="0" sldId="416"/>
            <ac:picMk id="2" creationId="{00000000-0000-0000-0000-000000000000}"/>
          </ac:picMkLst>
        </pc:picChg>
      </pc:sldChg>
      <pc:sldChg chg="modSp mod">
        <pc:chgData name="Silvia F. Soares" userId="b612f564-9dd7-466b-92ad-9671c06ebc73" providerId="ADAL" clId="{E8C7CD77-9A9B-44BF-8E45-A7FF8B4744C8}" dt="2026-08-17T16:06:32.763" v="596" actId="14100"/>
        <pc:sldMkLst>
          <pc:docMk/>
          <pc:sldMk cId="4234185357" sldId="417"/>
        </pc:sldMkLst>
        <pc:spChg chg="mod">
          <ac:chgData name="Silvia F. Soares" userId="b612f564-9dd7-466b-92ad-9671c06ebc73" providerId="ADAL" clId="{E8C7CD77-9A9B-44BF-8E45-A7FF8B4744C8}" dt="2026-08-17T16:06:32.763" v="596" actId="14100"/>
          <ac:spMkLst>
            <pc:docMk/>
            <pc:sldMk cId="4234185357" sldId="417"/>
            <ac:spMk id="5" creationId="{92173C71-E14B-1EFF-0A23-0ED78B0CAB8A}"/>
          </ac:spMkLst>
        </pc:spChg>
      </pc:sldChg>
      <pc:sldChg chg="modSp mod">
        <pc:chgData name="Silvia F. Soares" userId="b612f564-9dd7-466b-92ad-9671c06ebc73" providerId="ADAL" clId="{E8C7CD77-9A9B-44BF-8E45-A7FF8B4744C8}" dt="2026-08-17T16:06:40.590" v="597" actId="14100"/>
        <pc:sldMkLst>
          <pc:docMk/>
          <pc:sldMk cId="2918072682" sldId="418"/>
        </pc:sldMkLst>
        <pc:spChg chg="mod">
          <ac:chgData name="Silvia F. Soares" userId="b612f564-9dd7-466b-92ad-9671c06ebc73" providerId="ADAL" clId="{E8C7CD77-9A9B-44BF-8E45-A7FF8B4744C8}" dt="2026-08-17T16:06:40.590" v="597" actId="14100"/>
          <ac:spMkLst>
            <pc:docMk/>
            <pc:sldMk cId="2918072682" sldId="418"/>
            <ac:spMk id="5" creationId="{47AC0514-BFAF-E6FA-81F4-824AB393403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17/8/2026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17/8/2026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hbr.org/search?term=John%20Elkington"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nbs.net/climate-change/"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"Welcome to the module “</a:t>
            </a:r>
            <a:r>
              <a:rPr lang="en-US" sz="1200" b="1" i="1" kern="1200" dirty="0">
                <a:solidFill>
                  <a:schemeClr val="tx1"/>
                </a:solidFill>
                <a:effectLst/>
                <a:latin typeface="+mn-lt"/>
                <a:ea typeface="+mn-ea"/>
                <a:cs typeface="+mn-cs"/>
              </a:rPr>
              <a:t>Integrating Sustainability Across VET </a:t>
            </a:r>
            <a:r>
              <a:rPr lang="en-US" sz="1200" b="1" i="1" kern="1200" dirty="0" err="1">
                <a:solidFill>
                  <a:schemeClr val="tx1"/>
                </a:solidFill>
                <a:effectLst/>
                <a:latin typeface="+mn-lt"/>
                <a:ea typeface="+mn-ea"/>
                <a:cs typeface="+mn-cs"/>
              </a:rPr>
              <a:t>Programmes</a:t>
            </a:r>
            <a:r>
              <a:rPr lang="en-US" sz="1200" b="1" i="1"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a:t>
            </a:r>
            <a:br>
              <a:rPr lang="en-US" sz="1200" i="1" kern="1200" dirty="0">
                <a:solidFill>
                  <a:schemeClr val="tx1"/>
                </a:solidFill>
                <a:effectLst/>
                <a:latin typeface="+mn-lt"/>
                <a:ea typeface="+mn-ea"/>
                <a:cs typeface="+mn-cs"/>
              </a:rPr>
            </a:br>
            <a:r>
              <a:rPr lang="en-US" sz="1200" i="1" kern="1200" dirty="0">
                <a:solidFill>
                  <a:schemeClr val="tx1"/>
                </a:solidFill>
                <a:effectLst/>
                <a:latin typeface="+mn-lt"/>
                <a:ea typeface="+mn-ea"/>
                <a:cs typeface="+mn-cs"/>
              </a:rPr>
              <a:t>Today we will explore how sustainability can be embedded into training systems and how you, as trainers, can deliver sustainability-focused learning effectively."</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trainer introduces him/herself.</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1</a:t>
            </a:fld>
            <a:endParaRPr lang="el-GR"/>
          </a:p>
        </p:txBody>
      </p:sp>
    </p:spTree>
    <p:extLst>
      <p:ext uri="{BB962C8B-B14F-4D97-AF65-F5344CB8AC3E}">
        <p14:creationId xmlns:p14="http://schemas.microsoft.com/office/powerpoint/2010/main" val="1788296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By slides 2,3,4 the trainer presents the Module Overview …</a:t>
            </a:r>
          </a:p>
          <a:p>
            <a:r>
              <a:rPr lang="en-US" sz="1200" kern="1200" dirty="0">
                <a:solidFill>
                  <a:schemeClr val="tx1"/>
                </a:solidFill>
                <a:effectLst/>
                <a:latin typeface="+mn-lt"/>
                <a:ea typeface="+mn-ea"/>
                <a:cs typeface="+mn-cs"/>
              </a:rPr>
              <a:t>S/he explains:</a:t>
            </a:r>
          </a:p>
          <a:p>
            <a:r>
              <a:rPr lang="en-US" sz="1200" kern="1200" dirty="0">
                <a:solidFill>
                  <a:schemeClr val="tx1"/>
                </a:solidFill>
                <a:effectLst/>
                <a:latin typeface="+mn-lt"/>
                <a:ea typeface="+mn-ea"/>
                <a:cs typeface="+mn-cs"/>
              </a:rPr>
              <a:t>✔ 3 Topics</a:t>
            </a:r>
          </a:p>
          <a:p>
            <a:r>
              <a:rPr lang="en-US" sz="1200" kern="1200" dirty="0">
                <a:solidFill>
                  <a:schemeClr val="tx1"/>
                </a:solidFill>
                <a:effectLst/>
                <a:latin typeface="+mn-lt"/>
                <a:ea typeface="+mn-ea"/>
                <a:cs typeface="+mn-cs"/>
              </a:rPr>
              <a:t>✔ Session flow</a:t>
            </a:r>
          </a:p>
          <a:p>
            <a:r>
              <a:rPr lang="en-US" sz="1200" kern="1200" dirty="0">
                <a:solidFill>
                  <a:schemeClr val="tx1"/>
                </a:solidFill>
                <a:effectLst/>
                <a:latin typeface="+mn-lt"/>
                <a:ea typeface="+mn-ea"/>
                <a:cs typeface="+mn-cs"/>
              </a:rPr>
              <a:t>✔ Expected outputs</a:t>
            </a:r>
          </a:p>
          <a:p>
            <a:endParaRPr lang="en-IE" b="1" dirty="0"/>
          </a:p>
          <a:p>
            <a:r>
              <a:rPr lang="en-IE" b="1" dirty="0"/>
              <a:t>Image source:</a:t>
            </a:r>
          </a:p>
          <a:p>
            <a:r>
              <a:rPr lang="en-US" dirty="0"/>
              <a:t>Image created with Sora (AI‑generated), for SUSTAIN‑EU CU4 “Module Aim &amp; Introduction”. No third‑party content; no identifiable people or brands. Prompt archived in project records.</a:t>
            </a:r>
            <a:endParaRPr lang="en-IE" b="1" dirty="0"/>
          </a:p>
        </p:txBody>
      </p:sp>
      <p:sp>
        <p:nvSpPr>
          <p:cNvPr id="4" name="Slide Number Placeholder 3"/>
          <p:cNvSpPr>
            <a:spLocks noGrp="1"/>
          </p:cNvSpPr>
          <p:nvPr>
            <p:ph type="sldNum" sz="quarter" idx="5"/>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461051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B3374-5578-40A3-06D5-28CF44D45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0D9B3D-2DAC-9AA9-78FD-768BAF3C4D5D}"/>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86103D42-BDBB-700D-C18D-3B421A7C7242}"/>
              </a:ext>
            </a:extLst>
          </p:cNvPr>
          <p:cNvSpPr>
            <a:spLocks noGrp="1"/>
          </p:cNvSpPr>
          <p:nvPr>
            <p:ph type="body" idx="1"/>
          </p:nvPr>
        </p:nvSpPr>
        <p:spPr/>
        <p:txBody>
          <a:bodyPr/>
          <a:lstStyle/>
          <a:p>
            <a:r>
              <a:rPr lang="en-US" i="0" dirty="0"/>
              <a:t>The trainer says: </a:t>
            </a:r>
            <a:r>
              <a:rPr lang="en-US" i="1" dirty="0"/>
              <a:t>“Across the module, the three topics are not delivered as distinct sequential units, but they are approached as interconnected and complementary areas of learning, with concepts, activities, and reflections intentionally overlapping to support an integrated understanding of sustainability in VET practice.”</a:t>
            </a:r>
            <a:endParaRPr lang="en-IE" b="0" i="1" dirty="0"/>
          </a:p>
          <a:p>
            <a:endParaRPr lang="en-IE" b="1" dirty="0"/>
          </a:p>
          <a:p>
            <a:r>
              <a:rPr lang="en-IE" b="1" dirty="0"/>
              <a:t>Image source: </a:t>
            </a:r>
            <a:r>
              <a:rPr lang="en-US" dirty="0"/>
              <a:t>Image created with Sora (AI‑generated), for SUSTAIN‑EU CU4 “Module Aim &amp; Introduction”. No third‑party content; no identifiable people or brands. Prompt archived in project records.</a:t>
            </a:r>
            <a:endParaRPr lang="en-IE" b="1" dirty="0"/>
          </a:p>
        </p:txBody>
      </p:sp>
      <p:sp>
        <p:nvSpPr>
          <p:cNvPr id="4" name="Slide Number Placeholder 3">
            <a:extLst>
              <a:ext uri="{FF2B5EF4-FFF2-40B4-BE49-F238E27FC236}">
                <a16:creationId xmlns:a16="http://schemas.microsoft.com/office/drawing/2014/main" id="{413DAF34-502B-5C0F-5459-53917547B418}"/>
              </a:ext>
            </a:extLst>
          </p:cNvPr>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669032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Image Source: </a:t>
            </a:r>
            <a:r>
              <a:rPr lang="en-IE" b="0" dirty="0"/>
              <a:t>image created with BING by Georgeta Chirlesan</a:t>
            </a:r>
          </a:p>
        </p:txBody>
      </p:sp>
      <p:sp>
        <p:nvSpPr>
          <p:cNvPr id="4" name="Slide Number Placeholder 3"/>
          <p:cNvSpPr>
            <a:spLocks noGrp="1"/>
          </p:cNvSpPr>
          <p:nvPr>
            <p:ph type="sldNum" sz="quarter" idx="5"/>
          </p:nvPr>
        </p:nvSpPr>
        <p:spPr/>
        <p:txBody>
          <a:bodyPr/>
          <a:lstStyle/>
          <a:p>
            <a:fld id="{C6CF91B0-25AB-4DFA-B184-293DD156034C}" type="slidenum">
              <a:rPr lang="el-GR" smtClean="0"/>
              <a:t>4</a:t>
            </a:fld>
            <a:endParaRPr lang="el-GR"/>
          </a:p>
        </p:txBody>
      </p:sp>
    </p:spTree>
    <p:extLst>
      <p:ext uri="{BB962C8B-B14F-4D97-AF65-F5344CB8AC3E}">
        <p14:creationId xmlns:p14="http://schemas.microsoft.com/office/powerpoint/2010/main" val="3799143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Image Source: </a:t>
            </a:r>
            <a:r>
              <a:rPr lang="en-IE" b="0" dirty="0"/>
              <a:t>image created with BING by Georgeta Chirlesan</a:t>
            </a:r>
          </a:p>
        </p:txBody>
      </p:sp>
      <p:sp>
        <p:nvSpPr>
          <p:cNvPr id="4" name="Slide Number Placeholder 3"/>
          <p:cNvSpPr>
            <a:spLocks noGrp="1"/>
          </p:cNvSpPr>
          <p:nvPr>
            <p:ph type="sldNum" sz="quarter" idx="5"/>
          </p:nvPr>
        </p:nvSpPr>
        <p:spPr/>
        <p:txBody>
          <a:bodyPr/>
          <a:lstStyle/>
          <a:p>
            <a:fld id="{C6CF91B0-25AB-4DFA-B184-293DD156034C}" type="slidenum">
              <a:rPr lang="el-GR" smtClean="0"/>
              <a:t>5</a:t>
            </a:fld>
            <a:endParaRPr lang="el-GR"/>
          </a:p>
        </p:txBody>
      </p:sp>
    </p:spTree>
    <p:extLst>
      <p:ext uri="{BB962C8B-B14F-4D97-AF65-F5344CB8AC3E}">
        <p14:creationId xmlns:p14="http://schemas.microsoft.com/office/powerpoint/2010/main" val="2360356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the end this slide, the trainer says: </a:t>
            </a:r>
            <a:r>
              <a:rPr lang="en-US" sz="1200" i="1" kern="1200" dirty="0">
                <a:solidFill>
                  <a:schemeClr val="tx1"/>
                </a:solidFill>
                <a:effectLst/>
                <a:latin typeface="+mn-lt"/>
                <a:ea typeface="+mn-ea"/>
                <a:cs typeface="+mn-cs"/>
              </a:rPr>
              <a:t>"This module will help you develop the skills needed to integrate sustainability into your </a:t>
            </a:r>
            <a:r>
              <a:rPr lang="en-US" sz="1200" i="1" kern="1200" dirty="0" err="1">
                <a:solidFill>
                  <a:schemeClr val="tx1"/>
                </a:solidFill>
                <a:effectLst/>
                <a:latin typeface="+mn-lt"/>
                <a:ea typeface="+mn-ea"/>
                <a:cs typeface="+mn-cs"/>
              </a:rPr>
              <a:t>programmes</a:t>
            </a:r>
            <a:r>
              <a:rPr lang="en-US" sz="1200" i="1" kern="1200" dirty="0">
                <a:solidFill>
                  <a:schemeClr val="tx1"/>
                </a:solidFill>
                <a:effectLst/>
                <a:latin typeface="+mn-lt"/>
                <a:ea typeface="+mn-ea"/>
                <a:cs typeface="+mn-cs"/>
              </a:rPr>
              <a:t> and deliver ESE learning effectively."</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2162049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17A24-DBCD-0774-8193-C8BBB97F58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F6C715-E276-C48D-0A5A-06E981F96D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C18FA5-94A5-1F5C-C9AB-75BB525C01C4}"/>
              </a:ext>
            </a:extLst>
          </p:cNvPr>
          <p:cNvSpPr>
            <a:spLocks noGrp="1"/>
          </p:cNvSpPr>
          <p:nvPr>
            <p:ph type="body" idx="1"/>
          </p:nvPr>
        </p:nvSpPr>
        <p:spPr/>
        <p:txBody>
          <a:bodyPr/>
          <a:lstStyle/>
          <a:p>
            <a:r>
              <a:rPr lang="en-IE" b="0" dirty="0"/>
              <a:t>By this and the next slide, the trainer’s purpose is to </a:t>
            </a:r>
            <a:r>
              <a:rPr lang="en-US" sz="1200" b="0" kern="1200" dirty="0">
                <a:solidFill>
                  <a:schemeClr val="tx1"/>
                </a:solidFill>
                <a:effectLst/>
                <a:latin typeface="+mn-lt"/>
                <a:ea typeface="+mn-ea"/>
                <a:cs typeface="+mn-cs"/>
              </a:rPr>
              <a:t>introduce sustainability as a structured system…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effectLst/>
                <a:latin typeface="+mn-lt"/>
                <a:ea typeface="+mn-ea"/>
                <a:cs typeface="+mn-cs"/>
              </a:rPr>
              <a:t>At the beginning of this slide the trainer says: </a:t>
            </a:r>
            <a:r>
              <a:rPr lang="en-US" sz="1200" i="1" kern="1200" dirty="0">
                <a:solidFill>
                  <a:schemeClr val="tx1"/>
                </a:solidFill>
                <a:effectLst/>
                <a:latin typeface="+mn-lt"/>
                <a:ea typeface="+mn-ea"/>
                <a:cs typeface="+mn-cs"/>
              </a:rPr>
              <a:t>"We begin by reflecting on what sustainability actually means in business, education and training."</a:t>
            </a:r>
            <a:endParaRPr lang="en-US" sz="1200" kern="1200" dirty="0">
              <a:solidFill>
                <a:schemeClr val="tx1"/>
              </a:solidFill>
              <a:effectLst/>
              <a:latin typeface="+mn-lt"/>
              <a:ea typeface="+mn-ea"/>
              <a:cs typeface="+mn-cs"/>
            </a:endParaRPr>
          </a:p>
          <a:p>
            <a:endParaRPr lang="en-US" sz="1200" b="0" kern="1200" dirty="0">
              <a:solidFill>
                <a:schemeClr val="tx1"/>
              </a:solidFill>
              <a:effectLst/>
              <a:latin typeface="+mn-lt"/>
              <a:ea typeface="+mn-ea"/>
              <a:cs typeface="+mn-cs"/>
            </a:endParaRPr>
          </a:p>
          <a:p>
            <a:endParaRPr lang="en-US" sz="1200" b="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a:t>
            </a:r>
            <a:r>
              <a:rPr lang="en-US" sz="1200" b="0" kern="1200" dirty="0">
                <a:solidFill>
                  <a:schemeClr val="tx1"/>
                </a:solidFill>
                <a:effectLst/>
                <a:latin typeface="+mn-lt"/>
                <a:ea typeface="+mn-ea"/>
                <a:cs typeface="+mn-cs"/>
              </a:rPr>
              <a:t>Content taken from slide 4 / CU1 from ESE course</a:t>
            </a:r>
            <a:endParaRPr lang="en-IE" b="0" dirty="0"/>
          </a:p>
        </p:txBody>
      </p:sp>
      <p:sp>
        <p:nvSpPr>
          <p:cNvPr id="4" name="Slide Number Placeholder 3">
            <a:extLst>
              <a:ext uri="{FF2B5EF4-FFF2-40B4-BE49-F238E27FC236}">
                <a16:creationId xmlns:a16="http://schemas.microsoft.com/office/drawing/2014/main" id="{43C130D2-B9BD-C66E-1D91-C240E9ED253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CF91B0-25AB-4DFA-B184-293DD156034C}"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8832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a:t>
            </a:r>
            <a:r>
              <a:rPr lang="en-US" sz="1200" b="0" kern="1200" dirty="0">
                <a:solidFill>
                  <a:schemeClr val="tx1"/>
                </a:solidFill>
                <a:effectLst/>
                <a:latin typeface="+mn-lt"/>
                <a:ea typeface="+mn-ea"/>
                <a:cs typeface="+mn-cs"/>
              </a:rPr>
              <a:t>This is slide 6 / CU1 from ESE course</a:t>
            </a:r>
            <a:endParaRPr lang="en-IE" b="0" dirty="0"/>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triple bottom line is a business concept that states firms should commit to measuring their social and environmental impact - in addition to their financial performance - rather than solely focusing on generating profit, or the standard “bottom line.”</a:t>
            </a:r>
          </a:p>
          <a:p>
            <a:endParaRPr lang="en-US" dirty="0"/>
          </a:p>
          <a:p>
            <a:r>
              <a:rPr lang="en-US" dirty="0"/>
              <a:t>In 1994, the concept of triple bottom line was introduced into the business world as the new sustainability taxonomy embracing new guidelines for industries to undertake and address the set of sustainable development goals (SDGs) established in the United Nations Rio+20 summit and the following Millennium Development Goals (MDGs) from 2015 on. The concept was introduced as a new challenge for businesses to include security of people and the planet in the strategic business model and to develop new instruments and taxonomies to assess the prejudices that are being caused to society and environment (Griggs et al., 2013). In Cannibals with forks: The triple bottom line of 21st century business, Elkington (1997) postulates the 3Ps designation for people, planet, and profits as a triple goal toward true sustainability. By his definition, industries should assess the three segments when planning their strategies as all three of them are characterized by the same importance, not only accounting for the financial returns (Moneva, Archel, &amp; Correa, 2006). To be successful in a truthful triple bottom line development, a company should consider having all three aspects with positive returns. Decreasing the level of negative outcomes is not considered by Elkington (1998) a solution to the environmental and societal problems we have been facing, as settled and established in the MDGs. </a:t>
            </a:r>
          </a:p>
          <a:p>
            <a:endParaRPr lang="en-US" dirty="0"/>
          </a:p>
          <a:p>
            <a:r>
              <a:rPr lang="en-US" dirty="0"/>
              <a:t>Dating back from 1997, Elkington’s concept has been constantly applied and reformulated in several contexts. </a:t>
            </a:r>
          </a:p>
          <a:p>
            <a:endParaRPr lang="en-US" dirty="0"/>
          </a:p>
          <a:p>
            <a:r>
              <a:rPr lang="en-US" dirty="0"/>
              <a:t>First published in 1997, </a:t>
            </a:r>
            <a:r>
              <a:rPr lang="en-US" i="1" dirty="0"/>
              <a:t>Cannibals with forks: The triple bottom line of 21st century business</a:t>
            </a:r>
            <a:r>
              <a:rPr lang="en-US" dirty="0"/>
              <a:t> (Elkington, 1997) depicts a business world with outstanding performances in three main areas: s</a:t>
            </a:r>
            <a:r>
              <a:rPr lang="en-US" sz="2000" dirty="0"/>
              <a:t>ocial, environmental, and economic</a:t>
            </a:r>
            <a:r>
              <a:rPr lang="en-US" dirty="0"/>
              <a:t>.</a:t>
            </a:r>
            <a:endParaRPr lang="el-GR" dirty="0"/>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25 Years Ago I Coined the Phrase “Triple Bottom Line.” Here’s Why It’s Time to Rethink It.</a:t>
            </a:r>
          </a:p>
          <a:p>
            <a:r>
              <a:rPr lang="en-US" sz="1200" kern="1200" dirty="0">
                <a:solidFill>
                  <a:schemeClr val="tx1"/>
                </a:solidFill>
                <a:effectLst/>
                <a:latin typeface="+mn-lt"/>
                <a:ea typeface="+mn-ea"/>
                <a:cs typeface="+mn-cs"/>
              </a:rPr>
              <a:t>by </a:t>
            </a:r>
            <a:r>
              <a:rPr lang="en-US" sz="1200" u="none" strike="noStrike" kern="1200" dirty="0">
                <a:solidFill>
                  <a:schemeClr val="tx1"/>
                </a:solidFill>
                <a:effectLst/>
                <a:latin typeface="+mn-lt"/>
                <a:ea typeface="+mn-ea"/>
                <a:cs typeface="+mn-cs"/>
                <a:hlinkClick r:id="rId3"/>
              </a:rPr>
              <a:t>John Elkington</a:t>
            </a:r>
            <a:endParaRPr lang="en-US" dirty="0">
              <a:effectLst/>
            </a:endParaRPr>
          </a:p>
          <a:p>
            <a:r>
              <a:rPr lang="en-US" sz="1200" b="0" kern="1200" dirty="0">
                <a:solidFill>
                  <a:schemeClr val="tx1"/>
                </a:solidFill>
                <a:effectLst/>
                <a:latin typeface="+mn-lt"/>
                <a:ea typeface="+mn-ea"/>
                <a:cs typeface="+mn-cs"/>
              </a:rPr>
              <a:t>June 25, 2018</a:t>
            </a:r>
            <a:endParaRPr lang="en-US" dirty="0">
              <a:effectLst/>
            </a:endParaRPr>
          </a:p>
          <a:p>
            <a:r>
              <a:rPr lang="en-GB" dirty="0"/>
              <a:t>https://hbr.org/2018/06/25-years-ago-i-coined-the-phrase-triple-bottom-line-heres-why-im-giving-up-on-it</a:t>
            </a:r>
          </a:p>
          <a:p>
            <a:endParaRPr lang="en-GB" dirty="0"/>
          </a:p>
          <a:p>
            <a:endParaRPr lang="en-GB" dirty="0"/>
          </a:p>
          <a:p>
            <a:r>
              <a:rPr lang="en-GB" b="1" dirty="0"/>
              <a:t>Image source: </a:t>
            </a:r>
            <a:r>
              <a:rPr lang="en-US" b="1" dirty="0"/>
              <a:t>https://www.researchgate.net/publication/299535510_Finding_the_Copper_Mine_of_the_21_st_Century_Conceptual_Exploration_Targeting_for_Hypothetical_Copper_Reserves</a:t>
            </a:r>
            <a:endParaRPr lang="en-GB" b="1" dirty="0"/>
          </a:p>
        </p:txBody>
      </p:sp>
      <p:sp>
        <p:nvSpPr>
          <p:cNvPr id="4" name="Slide Number Placeholder 3"/>
          <p:cNvSpPr>
            <a:spLocks noGrp="1"/>
          </p:cNvSpPr>
          <p:nvPr>
            <p:ph type="sldNum" sz="quarter" idx="5"/>
          </p:nvPr>
        </p:nvSpPr>
        <p:spPr/>
        <p:txBody>
          <a:bodyPr/>
          <a:lstStyle/>
          <a:p>
            <a:fld id="{C6CF91B0-25AB-4DFA-B184-293DD156034C}" type="slidenum">
              <a:rPr lang="el-GR" smtClean="0"/>
              <a:t>9</a:t>
            </a:fld>
            <a:endParaRPr lang="el-GR"/>
          </a:p>
        </p:txBody>
      </p:sp>
    </p:spTree>
    <p:extLst>
      <p:ext uri="{BB962C8B-B14F-4D97-AF65-F5344CB8AC3E}">
        <p14:creationId xmlns:p14="http://schemas.microsoft.com/office/powerpoint/2010/main" val="334109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Note: </a:t>
            </a:r>
            <a:r>
              <a:rPr lang="en-IE" b="0" dirty="0"/>
              <a:t>Content represents part of the slide 7 / CU2 from ESE course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Image Source: </a:t>
            </a:r>
            <a:r>
              <a:rPr lang="en-IE" b="0" dirty="0"/>
              <a:t>https://www.freepik.com/free-photo/mini-globe-top-textbook-pile_4924061.htm#fromView=keyword&amp;page=1&amp;position=1&amp;uuid=7bd5765a-b99f-4724-8f73-5746420709fd&amp;query=Sustainable+education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b="0" dirty="0"/>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10</a:t>
            </a:fld>
            <a:endParaRPr lang="el-GR"/>
          </a:p>
        </p:txBody>
      </p:sp>
    </p:spTree>
    <p:extLst>
      <p:ext uri="{BB962C8B-B14F-4D97-AF65-F5344CB8AC3E}">
        <p14:creationId xmlns:p14="http://schemas.microsoft.com/office/powerpoint/2010/main" val="2291115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AC785-328E-52EE-0946-466C506ED9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D029E2-4182-E432-EDB5-5CBD06EF4B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DC4735-7D1C-D4B2-2EE4-2724CE2D057B}"/>
              </a:ext>
            </a:extLst>
          </p:cNvPr>
          <p:cNvSpPr>
            <a:spLocks noGrp="1"/>
          </p:cNvSpPr>
          <p:nvPr>
            <p:ph type="body" idx="1"/>
          </p:nvPr>
        </p:nvSpPr>
        <p:spPr/>
        <p:txBody>
          <a:bodyPr/>
          <a:lstStyle/>
          <a:p>
            <a:r>
              <a:rPr lang="en-US" b="1" dirty="0"/>
              <a:t>Note: </a:t>
            </a:r>
            <a:r>
              <a:rPr lang="en-US" dirty="0"/>
              <a:t>The content represent parts of the slides 8, 9 and 10 / CU2 from ESE course</a:t>
            </a:r>
          </a:p>
          <a:p>
            <a:endParaRPr lang="en-US" dirty="0"/>
          </a:p>
          <a:p>
            <a:r>
              <a:rPr lang="en-US" dirty="0"/>
              <a:t>After presenting this slide the trainer emphasizes that </a:t>
            </a:r>
            <a:r>
              <a:rPr lang="en-US" i="1" dirty="0"/>
              <a:t>“Sustainable Education” and “Sustainability Education” are distinct concepts, yet strongly connected and very important both!</a:t>
            </a:r>
          </a:p>
          <a:p>
            <a:r>
              <a:rPr lang="en-US" sz="1200" kern="1200" dirty="0">
                <a:solidFill>
                  <a:schemeClr val="tx1"/>
                </a:solidFill>
                <a:effectLst/>
                <a:latin typeface="+mn-lt"/>
                <a:ea typeface="+mn-ea"/>
                <a:cs typeface="+mn-cs"/>
              </a:rPr>
              <a:t>The trainer concludes: </a:t>
            </a:r>
          </a:p>
          <a:p>
            <a:r>
              <a:rPr lang="en-US" sz="1200" i="1" kern="1200" dirty="0">
                <a:solidFill>
                  <a:schemeClr val="tx1"/>
                </a:solidFill>
                <a:effectLst/>
                <a:latin typeface="+mn-lt"/>
                <a:ea typeface="+mn-ea"/>
                <a:cs typeface="+mn-cs"/>
              </a:rPr>
              <a:t>“Though distinct in focus - one as a curricular component (</a:t>
            </a:r>
            <a:r>
              <a:rPr lang="en-US" sz="1200" b="1" i="1" kern="1200" dirty="0">
                <a:solidFill>
                  <a:schemeClr val="tx1"/>
                </a:solidFill>
                <a:effectLst/>
                <a:latin typeface="+mn-lt"/>
                <a:ea typeface="+mn-ea"/>
                <a:cs typeface="+mn-cs"/>
              </a:rPr>
              <a:t>Sustainability education) </a:t>
            </a:r>
            <a:r>
              <a:rPr lang="en-US" sz="1200" i="1" kern="1200" dirty="0">
                <a:solidFill>
                  <a:schemeClr val="tx1"/>
                </a:solidFill>
                <a:effectLst/>
                <a:latin typeface="+mn-lt"/>
                <a:ea typeface="+mn-ea"/>
                <a:cs typeface="+mn-cs"/>
              </a:rPr>
              <a:t>and the other as a holistic framework (</a:t>
            </a:r>
            <a:r>
              <a:rPr lang="en-US" sz="1200" b="1" i="1" kern="1200" dirty="0">
                <a:solidFill>
                  <a:schemeClr val="tx1"/>
                </a:solidFill>
                <a:effectLst/>
                <a:latin typeface="+mn-lt"/>
                <a:ea typeface="+mn-ea"/>
                <a:cs typeface="+mn-cs"/>
              </a:rPr>
              <a:t>sustainable education)</a:t>
            </a:r>
            <a:r>
              <a:rPr lang="en-US" sz="1200" i="1" kern="1200" dirty="0">
                <a:solidFill>
                  <a:schemeClr val="tx1"/>
                </a:solidFill>
                <a:effectLst/>
                <a:latin typeface="+mn-lt"/>
                <a:ea typeface="+mn-ea"/>
                <a:cs typeface="+mn-cs"/>
              </a:rPr>
              <a:t> - both are interconnected, essential, and equally important for fostering active, informed citizens capable of creating a sustainable future.”</a:t>
            </a:r>
            <a:endParaRPr lang="en-US" sz="1200" kern="1200" dirty="0">
              <a:solidFill>
                <a:schemeClr val="tx1"/>
              </a:solidFill>
              <a:effectLst/>
              <a:latin typeface="+mn-lt"/>
              <a:ea typeface="+mn-ea"/>
              <a:cs typeface="+mn-cs"/>
            </a:endParaRPr>
          </a:p>
          <a:p>
            <a:endParaRPr lang="en-US" i="1" dirty="0"/>
          </a:p>
        </p:txBody>
      </p:sp>
      <p:sp>
        <p:nvSpPr>
          <p:cNvPr id="4" name="Slide Number Placeholder 3">
            <a:extLst>
              <a:ext uri="{FF2B5EF4-FFF2-40B4-BE49-F238E27FC236}">
                <a16:creationId xmlns:a16="http://schemas.microsoft.com/office/drawing/2014/main" id="{424E6FEE-D5EE-5458-EB9D-C3A154084E19}"/>
              </a:ext>
            </a:extLst>
          </p:cNvPr>
          <p:cNvSpPr>
            <a:spLocks noGrp="1"/>
          </p:cNvSpPr>
          <p:nvPr>
            <p:ph type="sldNum" sz="quarter" idx="5"/>
          </p:nvPr>
        </p:nvSpPr>
        <p:spPr/>
        <p:txBody>
          <a:bodyPr/>
          <a:lstStyle/>
          <a:p>
            <a:fld id="{C6CF91B0-25AB-4DFA-B184-293DD156034C}" type="slidenum">
              <a:rPr lang="el-GR" smtClean="0"/>
              <a:t>11</a:t>
            </a:fld>
            <a:endParaRPr lang="el-GR"/>
          </a:p>
        </p:txBody>
      </p:sp>
    </p:spTree>
    <p:extLst>
      <p:ext uri="{BB962C8B-B14F-4D97-AF65-F5344CB8AC3E}">
        <p14:creationId xmlns:p14="http://schemas.microsoft.com/office/powerpoint/2010/main" val="2150525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The trainer </a:t>
            </a:r>
            <a:r>
              <a:rPr lang="en-US" sz="1200" kern="1200" dirty="0">
                <a:solidFill>
                  <a:schemeClr val="tx1"/>
                </a:solidFill>
                <a:effectLst/>
                <a:latin typeface="+mn-lt"/>
                <a:ea typeface="+mn-ea"/>
                <a:cs typeface="+mn-cs"/>
              </a:rPr>
              <a:t>allows 2-3 answers…(participants can answer, for example: environmental responsibility; resource efficiency; ethical behavior; social inclusion).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Image source: </a:t>
            </a:r>
            <a:r>
              <a:rPr lang="en-IE" b="0" dirty="0"/>
              <a:t>image created with BING by Georgeta Chirlesan</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12</a:t>
            </a:fld>
            <a:endParaRPr lang="el-GR"/>
          </a:p>
        </p:txBody>
      </p:sp>
    </p:spTree>
    <p:extLst>
      <p:ext uri="{BB962C8B-B14F-4D97-AF65-F5344CB8AC3E}">
        <p14:creationId xmlns:p14="http://schemas.microsoft.com/office/powerpoint/2010/main" val="6244556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trainer says: </a:t>
            </a:r>
            <a:r>
              <a:rPr lang="en-US" sz="1200" i="1" kern="1200" dirty="0">
                <a:solidFill>
                  <a:schemeClr val="tx1"/>
                </a:solidFill>
                <a:effectLst/>
                <a:latin typeface="+mn-lt"/>
                <a:ea typeface="+mn-ea"/>
                <a:cs typeface="+mn-cs"/>
              </a:rPr>
              <a:t>"Before learning new approaches, we need to understand where sustainability already exists in our training."</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trainer distributes </a:t>
            </a:r>
            <a:r>
              <a:rPr lang="en-US" sz="1200" b="1" kern="1200" dirty="0">
                <a:solidFill>
                  <a:schemeClr val="tx1"/>
                </a:solidFill>
                <a:effectLst/>
                <a:latin typeface="+mn-lt"/>
                <a:ea typeface="+mn-ea"/>
                <a:cs typeface="+mn-cs"/>
              </a:rPr>
              <a:t>Worksheet 1</a:t>
            </a:r>
            <a:r>
              <a:rPr lang="en-US" sz="1200" kern="1200" dirty="0">
                <a:solidFill>
                  <a:schemeClr val="tx1"/>
                </a:solidFill>
                <a:effectLst/>
                <a:latin typeface="+mn-lt"/>
                <a:ea typeface="+mn-ea"/>
                <a:cs typeface="+mn-cs"/>
              </a:rPr>
              <a:t> and explains the task. Allows participants to work few minutes.</a:t>
            </a:r>
          </a:p>
          <a:p>
            <a:r>
              <a:rPr lang="en-US" sz="1200" kern="1200" dirty="0">
                <a:solidFill>
                  <a:schemeClr val="tx1"/>
                </a:solidFill>
                <a:effectLst/>
                <a:latin typeface="+mn-lt"/>
                <a:ea typeface="+mn-ea"/>
                <a:cs typeface="+mn-cs"/>
              </a:rPr>
              <a:t>Collects worksheets and says: </a:t>
            </a:r>
            <a:r>
              <a:rPr lang="en-US" sz="1200" i="1" kern="1200" dirty="0">
                <a:solidFill>
                  <a:schemeClr val="tx1"/>
                </a:solidFill>
                <a:effectLst/>
                <a:latin typeface="+mn-lt"/>
                <a:ea typeface="+mn-ea"/>
                <a:cs typeface="+mn-cs"/>
              </a:rPr>
              <a:t>"Who would like to share one challenge?"</a:t>
            </a:r>
            <a:r>
              <a:rPr lang="en-US" sz="1200" kern="1200" dirty="0">
                <a:solidFill>
                  <a:schemeClr val="tx1"/>
                </a:solidFill>
                <a:effectLst/>
                <a:latin typeface="+mn-lt"/>
                <a:ea typeface="+mn-ea"/>
                <a:cs typeface="+mn-cs"/>
              </a:rPr>
              <a:t> and invites 2-3 participants to answer.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Typical challenges that participants may emphasize are: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Limited teaching materials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Lack of time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Institutional resistance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Lack of examples</a:t>
            </a:r>
          </a:p>
          <a:p>
            <a:r>
              <a:rPr lang="en-US" sz="1200" kern="1200" dirty="0">
                <a:solidFill>
                  <a:schemeClr val="tx1"/>
                </a:solidFill>
                <a:effectLst/>
                <a:latin typeface="+mn-lt"/>
                <a:ea typeface="+mn-ea"/>
                <a:cs typeface="+mn-cs"/>
              </a:rPr>
              <a:t>The trainer concludes that </a:t>
            </a:r>
            <a:r>
              <a:rPr lang="en-US" sz="1200" i="1" kern="1200" dirty="0">
                <a:solidFill>
                  <a:schemeClr val="tx1"/>
                </a:solidFill>
                <a:effectLst/>
                <a:latin typeface="+mn-lt"/>
                <a:ea typeface="+mn-ea"/>
                <a:cs typeface="+mn-cs"/>
              </a:rPr>
              <a:t>“These responses reflect common barriers to sustainability transitions, including resistance to change and limited awareness.”</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Image source: </a:t>
            </a:r>
            <a:r>
              <a:rPr lang="en-US" sz="1200" kern="1200" dirty="0">
                <a:solidFill>
                  <a:schemeClr val="tx1"/>
                </a:solidFill>
                <a:effectLst/>
                <a:latin typeface="+mn-lt"/>
                <a:ea typeface="+mn-ea"/>
                <a:cs typeface="+mn-cs"/>
              </a:rPr>
              <a:t>free emoji from </a:t>
            </a:r>
            <a:r>
              <a:rPr lang="en-US" sz="1200" kern="1200" dirty="0" err="1">
                <a:solidFill>
                  <a:schemeClr val="tx1"/>
                </a:solidFill>
                <a:effectLst/>
                <a:latin typeface="+mn-lt"/>
                <a:ea typeface="+mn-ea"/>
                <a:cs typeface="+mn-cs"/>
              </a:rPr>
              <a:t>Vecteezy</a:t>
            </a:r>
            <a:r>
              <a:rPr lang="en-US" sz="1200" kern="1200" dirty="0">
                <a:solidFill>
                  <a:schemeClr val="tx1"/>
                </a:solidFill>
                <a:effectLst/>
                <a:latin typeface="+mn-lt"/>
                <a:ea typeface="+mn-ea"/>
                <a:cs typeface="+mn-cs"/>
              </a:rPr>
              <a:t>: https://www.vecteezy.com/free-png/think-emoji</a:t>
            </a:r>
          </a:p>
        </p:txBody>
      </p:sp>
      <p:sp>
        <p:nvSpPr>
          <p:cNvPr id="4" name="Slide Number Placeholder 3"/>
          <p:cNvSpPr>
            <a:spLocks noGrp="1"/>
          </p:cNvSpPr>
          <p:nvPr>
            <p:ph type="sldNum" sz="quarter" idx="5"/>
          </p:nvPr>
        </p:nvSpPr>
        <p:spPr/>
        <p:txBody>
          <a:bodyPr/>
          <a:lstStyle/>
          <a:p>
            <a:fld id="{C6CF91B0-25AB-4DFA-B184-293DD156034C}" type="slidenum">
              <a:rPr lang="el-GR" smtClean="0"/>
              <a:t>13</a:t>
            </a:fld>
            <a:endParaRPr lang="el-GR"/>
          </a:p>
        </p:txBody>
      </p:sp>
    </p:spTree>
    <p:extLst>
      <p:ext uri="{BB962C8B-B14F-4D97-AF65-F5344CB8AC3E}">
        <p14:creationId xmlns:p14="http://schemas.microsoft.com/office/powerpoint/2010/main" val="23497757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393E7-DC4F-66A9-A593-D41387DF7D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A012B7-6E6B-6A1B-D2EE-E583318F2C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3708AB-A8C4-2366-54E5-378EA0A3923F}"/>
              </a:ext>
            </a:extLst>
          </p:cNvPr>
          <p:cNvSpPr>
            <a:spLocks noGrp="1"/>
          </p:cNvSpPr>
          <p:nvPr>
            <p:ph type="body" idx="1"/>
          </p:nvPr>
        </p:nvSpPr>
        <p:spPr/>
        <p:txBody>
          <a:bodyPr/>
          <a:lstStyle/>
          <a:p>
            <a:r>
              <a:rPr lang="en-IE" b="1" dirty="0"/>
              <a:t>Note:</a:t>
            </a:r>
            <a:r>
              <a:rPr lang="en-IE" dirty="0"/>
              <a:t> This is slide 9 / CU3 from ESE course</a:t>
            </a:r>
          </a:p>
          <a:p>
            <a:endParaRPr lang="en-IE" dirty="0"/>
          </a:p>
          <a:p>
            <a:r>
              <a:rPr lang="en-US" sz="1200" kern="1200" dirty="0">
                <a:solidFill>
                  <a:schemeClr val="tx1"/>
                </a:solidFill>
                <a:effectLst/>
                <a:latin typeface="+mn-lt"/>
                <a:ea typeface="+mn-ea"/>
                <a:cs typeface="+mn-cs"/>
              </a:rPr>
              <a:t>By presenting this slide, the trainer introduces participants in the Systems Thinking…s/he can provide verbally examples of systems, taken from slide 10/CU3 from ESE course (our bodies, our global trade and transportation systems)… </a:t>
            </a:r>
            <a:endParaRPr lang="en-IE" dirty="0"/>
          </a:p>
        </p:txBody>
      </p:sp>
      <p:sp>
        <p:nvSpPr>
          <p:cNvPr id="4" name="Slide Number Placeholder 3">
            <a:extLst>
              <a:ext uri="{FF2B5EF4-FFF2-40B4-BE49-F238E27FC236}">
                <a16:creationId xmlns:a16="http://schemas.microsoft.com/office/drawing/2014/main" id="{EBA9CBD8-A084-4D30-8C34-A8D94FDD2A2B}"/>
              </a:ext>
            </a:extLst>
          </p:cNvPr>
          <p:cNvSpPr>
            <a:spLocks noGrp="1"/>
          </p:cNvSpPr>
          <p:nvPr>
            <p:ph type="sldNum" sz="quarter" idx="5"/>
          </p:nvPr>
        </p:nvSpPr>
        <p:spPr/>
        <p:txBody>
          <a:bodyPr/>
          <a:lstStyle/>
          <a:p>
            <a:fld id="{C6CF91B0-25AB-4DFA-B184-293DD156034C}" type="slidenum">
              <a:rPr lang="el-GR" smtClean="0"/>
              <a:t>14</a:t>
            </a:fld>
            <a:endParaRPr lang="el-GR"/>
          </a:p>
        </p:txBody>
      </p:sp>
    </p:spTree>
    <p:extLst>
      <p:ext uri="{BB962C8B-B14F-4D97-AF65-F5344CB8AC3E}">
        <p14:creationId xmlns:p14="http://schemas.microsoft.com/office/powerpoint/2010/main" val="4113209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Note:</a:t>
            </a:r>
            <a:r>
              <a:rPr lang="en-IE" dirty="0"/>
              <a:t> This is slide 13 / CU3 from ESE course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trainer presents the core principles…</a:t>
            </a: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Major global crises including </a:t>
            </a:r>
            <a:r>
              <a:rPr lang="en-US" sz="1200" b="0" i="0" u="none" strike="noStrike" kern="1200" dirty="0">
                <a:solidFill>
                  <a:schemeClr val="tx1"/>
                </a:solidFill>
                <a:effectLst/>
                <a:latin typeface="+mn-lt"/>
                <a:ea typeface="+mn-ea"/>
                <a:cs typeface="+mn-cs"/>
                <a:hlinkClick r:id="rId3"/>
              </a:rPr>
              <a:t>climate change,</a:t>
            </a:r>
            <a:r>
              <a:rPr lang="en-US" sz="1200" b="0" i="0" kern="1200" dirty="0">
                <a:solidFill>
                  <a:schemeClr val="tx1"/>
                </a:solidFill>
                <a:effectLst/>
                <a:latin typeface="+mn-lt"/>
                <a:ea typeface="+mn-ea"/>
                <a:cs typeface="+mn-cs"/>
              </a:rPr>
              <a:t> pandemics, inequalities, polarization, and geopolitical tensions are making the business environment more complex and turbulent than ever before. That’s why many thought leaders see systems thinking as one of the most crucial management skills of the 21st century.  </a:t>
            </a:r>
            <a:endParaRPr lang="en-GB" dirty="0"/>
          </a:p>
        </p:txBody>
      </p:sp>
      <p:sp>
        <p:nvSpPr>
          <p:cNvPr id="4" name="Slide Number Placeholder 3"/>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32490800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0A6CA-9E3F-B1F7-58B5-57453B3EF8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65E708-EE6B-DFCB-0F43-F1D25C0545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9C46DF-C00E-40D6-5E9F-34D56CF93E3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Note:</a:t>
            </a:r>
            <a:r>
              <a:rPr lang="en-IE" dirty="0"/>
              <a:t> This is slide 14 / CU3 from ESE course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By slides 14, 15, 16 the trainer </a:t>
            </a:r>
            <a:r>
              <a:rPr lang="en-US" sz="1200" kern="1200" dirty="0">
                <a:solidFill>
                  <a:schemeClr val="tx1"/>
                </a:solidFill>
                <a:effectLst/>
                <a:latin typeface="+mn-lt"/>
                <a:ea typeface="+mn-ea"/>
                <a:cs typeface="+mn-cs"/>
              </a:rPr>
              <a:t>emphasizes understanding sustainability problems as interconnected systems requiring holistic perspectives.</a:t>
            </a:r>
          </a:p>
          <a:p>
            <a:r>
              <a:rPr lang="en-US" sz="1200" kern="1200" dirty="0">
                <a:solidFill>
                  <a:schemeClr val="tx1"/>
                </a:solidFill>
                <a:effectLst/>
                <a:latin typeface="+mn-lt"/>
                <a:ea typeface="+mn-ea"/>
                <a:cs typeface="+mn-cs"/>
              </a:rPr>
              <a:t>The trainer says </a:t>
            </a:r>
            <a:r>
              <a:rPr lang="en-US" sz="1200" i="1" kern="1200" dirty="0">
                <a:solidFill>
                  <a:schemeClr val="tx1"/>
                </a:solidFill>
                <a:effectLst/>
                <a:latin typeface="+mn-lt"/>
                <a:ea typeface="+mn-ea"/>
                <a:cs typeface="+mn-cs"/>
              </a:rPr>
              <a:t>"Sustainability challenges are rarely simple - they are systems."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S/he points to iceberg diagram.</a:t>
            </a:r>
          </a:p>
          <a:p>
            <a:r>
              <a:rPr lang="en-US" sz="1200" kern="1200" dirty="0">
                <a:solidFill>
                  <a:schemeClr val="tx1"/>
                </a:solidFill>
                <a:effectLst/>
                <a:latin typeface="+mn-lt"/>
                <a:ea typeface="+mn-ea"/>
                <a:cs typeface="+mn-cs"/>
              </a:rPr>
              <a:t>Then says </a:t>
            </a:r>
            <a:r>
              <a:rPr lang="en-US" sz="1200" i="1" kern="1200" dirty="0">
                <a:solidFill>
                  <a:schemeClr val="tx1"/>
                </a:solidFill>
                <a:effectLst/>
                <a:latin typeface="+mn-lt"/>
                <a:ea typeface="+mn-ea"/>
                <a:cs typeface="+mn-cs"/>
              </a:rPr>
              <a:t>"What we see is only the visible part."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S/he explains the systems components (events, patterns, structures, mental models - and emphasizes that these layers help identify root causes and systemic change opportunities).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 tangible example to all – </a:t>
            </a:r>
            <a:r>
              <a:rPr lang="en-US" dirty="0"/>
              <a:t>understanding causal relationships and effects during COVID-19 in a bank branch, also is a </a:t>
            </a:r>
            <a:r>
              <a:rPr lang="en-US" dirty="0" err="1"/>
              <a:t>digitalisation</a:t>
            </a:r>
            <a:r>
              <a:rPr lang="en-US" dirty="0"/>
              <a:t> / </a:t>
            </a:r>
            <a:r>
              <a:rPr lang="en-US" dirty="0" err="1"/>
              <a:t>dematerialisation</a:t>
            </a:r>
            <a:r>
              <a:rPr lang="en-US" dirty="0"/>
              <a:t> example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Mapping exercise</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World Economic Forum - </a:t>
            </a:r>
            <a:r>
              <a:rPr lang="en-US" sz="1200" b="1" i="0" kern="1200" dirty="0">
                <a:solidFill>
                  <a:schemeClr val="tx1"/>
                </a:solidFill>
                <a:effectLst/>
                <a:latin typeface="+mn-lt"/>
                <a:ea typeface="+mn-ea"/>
                <a:cs typeface="+mn-cs"/>
              </a:rPr>
              <a:t>What 'systems thinking' actually means - and why it matters for innovation today</a:t>
            </a:r>
          </a:p>
          <a:p>
            <a:r>
              <a:rPr lang="en-GB" dirty="0"/>
              <a:t>(https://www.weforum.org/stories/2021/01/what-systems-thinking-actually-means-and-why-it-matters-today/)</a:t>
            </a:r>
          </a:p>
          <a:p>
            <a:r>
              <a:rPr lang="en-US" sz="1200" b="0" i="0" kern="1200" dirty="0">
                <a:solidFill>
                  <a:schemeClr val="tx1"/>
                </a:solidFill>
                <a:effectLst/>
                <a:latin typeface="+mn-lt"/>
                <a:ea typeface="+mn-ea"/>
                <a:cs typeface="+mn-cs"/>
              </a:rPr>
              <a:t>To illustrate how systems thinking applies in business, let's use a simplified example of a bank branch.</a:t>
            </a:r>
          </a:p>
          <a:p>
            <a:r>
              <a:rPr lang="en-US" sz="1200" b="0" i="0" kern="1200" dirty="0">
                <a:solidFill>
                  <a:schemeClr val="tx1"/>
                </a:solidFill>
                <a:effectLst/>
                <a:latin typeface="+mn-lt"/>
                <a:ea typeface="+mn-ea"/>
                <a:cs typeface="+mn-cs"/>
              </a:rPr>
              <a:t>Event: COVID-19 declared a pandemic, lockdown implemented for all people and businesses, except key workers and essential firms. Branches are shutting, people are afraid to go to non-essential establishments.</a:t>
            </a:r>
          </a:p>
          <a:p>
            <a:r>
              <a:rPr lang="en-US" sz="1200" b="0" i="0" kern="1200" dirty="0">
                <a:solidFill>
                  <a:schemeClr val="tx1"/>
                </a:solidFill>
                <a:effectLst/>
                <a:latin typeface="+mn-lt"/>
                <a:ea typeface="+mn-ea"/>
                <a:cs typeface="+mn-cs"/>
              </a:rPr>
              <a:t>Patterns/trends: what trends have there been over time? Scientists have warned us about being ‘pandemic-ready’ for years, but we have had misinformation or a lack of transparency from other ‘systems’ who should have been driving this.</a:t>
            </a:r>
          </a:p>
          <a:p>
            <a:r>
              <a:rPr lang="en-US" sz="1200" b="0" i="0" kern="1200" dirty="0">
                <a:solidFill>
                  <a:schemeClr val="tx1"/>
                </a:solidFill>
                <a:effectLst/>
                <a:latin typeface="+mn-lt"/>
                <a:ea typeface="+mn-ea"/>
                <a:cs typeface="+mn-cs"/>
              </a:rPr>
              <a:t>However, what about banking patterns? More customer service has moved online, digital banks and fintech developments have decreased the urgency for face-to-face business in branches. Are there trends in customer </a:t>
            </a:r>
            <a:r>
              <a:rPr lang="en-US" sz="1200" b="0" i="0" kern="1200" dirty="0" err="1">
                <a:solidFill>
                  <a:schemeClr val="tx1"/>
                </a:solidFill>
                <a:effectLst/>
                <a:latin typeface="+mn-lt"/>
                <a:ea typeface="+mn-ea"/>
                <a:cs typeface="+mn-cs"/>
              </a:rPr>
              <a:t>behaviours</a:t>
            </a:r>
            <a:r>
              <a:rPr lang="en-US" sz="1200" b="0" i="0" kern="1200" dirty="0">
                <a:solidFill>
                  <a:schemeClr val="tx1"/>
                </a:solidFill>
                <a:effectLst/>
                <a:latin typeface="+mn-lt"/>
                <a:ea typeface="+mn-ea"/>
                <a:cs typeface="+mn-cs"/>
              </a:rPr>
              <a:t>? More consumers are searching for all their products and services online, and this was common before the pandemic had begun.</a:t>
            </a:r>
          </a:p>
          <a:p>
            <a:r>
              <a:rPr lang="en-US" sz="1200" b="0" i="0" kern="1200" dirty="0">
                <a:solidFill>
                  <a:schemeClr val="tx1"/>
                </a:solidFill>
                <a:effectLst/>
                <a:latin typeface="+mn-lt"/>
                <a:ea typeface="+mn-ea"/>
                <a:cs typeface="+mn-cs"/>
              </a:rPr>
              <a:t>Underlying structures: what has influenced these patterns and how are they interconnected? A growing desire for </a:t>
            </a:r>
            <a:r>
              <a:rPr lang="en-US" sz="1200" b="0" i="0" kern="1200" dirty="0" err="1">
                <a:solidFill>
                  <a:schemeClr val="tx1"/>
                </a:solidFill>
                <a:effectLst/>
                <a:latin typeface="+mn-lt"/>
                <a:ea typeface="+mn-ea"/>
                <a:cs typeface="+mn-cs"/>
              </a:rPr>
              <a:t>digitalised</a:t>
            </a:r>
            <a:r>
              <a:rPr lang="en-US" sz="1200" b="0" i="0" kern="1200" dirty="0">
                <a:solidFill>
                  <a:schemeClr val="tx1"/>
                </a:solidFill>
                <a:effectLst/>
                <a:latin typeface="+mn-lt"/>
                <a:ea typeface="+mn-ea"/>
                <a:cs typeface="+mn-cs"/>
              </a:rPr>
              <a:t> experiences and convenience is popular in financial services and customers will begin to seek and only interact with businesses who have the infrastructure to operate this way. A minimal number of touchpoints is seen as desirable, providing quicker, stress-free experiences, as consumers want to spend less time on these engagements when work-life balance has become more integrated, and therefore is important to preserve.</a:t>
            </a:r>
          </a:p>
          <a:p>
            <a:r>
              <a:rPr lang="en-US" sz="1200" b="0" i="0" kern="1200" dirty="0">
                <a:solidFill>
                  <a:schemeClr val="tx1"/>
                </a:solidFill>
                <a:effectLst/>
                <a:latin typeface="+mn-lt"/>
                <a:ea typeface="+mn-ea"/>
                <a:cs typeface="+mn-cs"/>
              </a:rPr>
              <a:t>Mental models: what assumptions, beliefs and values do people hold about the system? </a:t>
            </a:r>
            <a:r>
              <a:rPr lang="en-US" sz="1200" b="0" i="0" kern="1200" dirty="0" err="1">
                <a:solidFill>
                  <a:schemeClr val="tx1"/>
                </a:solidFill>
                <a:effectLst/>
                <a:latin typeface="+mn-lt"/>
                <a:ea typeface="+mn-ea"/>
                <a:cs typeface="+mn-cs"/>
              </a:rPr>
              <a:t>Behavioural</a:t>
            </a:r>
            <a:r>
              <a:rPr lang="en-US" sz="1200" b="0" i="0" kern="1200" dirty="0">
                <a:solidFill>
                  <a:schemeClr val="tx1"/>
                </a:solidFill>
                <a:effectLst/>
                <a:latin typeface="+mn-lt"/>
                <a:ea typeface="+mn-ea"/>
                <a:cs typeface="+mn-cs"/>
              </a:rPr>
              <a:t> economics tells us that customers will adapt and change their consumer spending habits. Used to the convenience of online, less relevance will be seen for branches, and banks will need to further adapt. The ‘new normal’ will contain old and new beliefs. Which ones keep bank branches in place? Human contact and customer service? The agency in dealing with your finances face-to-face? Will a new experience or service be required to keep bank branches relevant or are online digital banks all consumers will need?</a:t>
            </a:r>
          </a:p>
          <a:p>
            <a:r>
              <a:rPr lang="en-US" sz="1200" b="0" i="0" kern="1200" dirty="0">
                <a:solidFill>
                  <a:schemeClr val="tx1"/>
                </a:solidFill>
                <a:effectLst/>
                <a:latin typeface="+mn-lt"/>
                <a:ea typeface="+mn-ea"/>
                <a:cs typeface="+mn-cs"/>
              </a:rPr>
              <a:t>Beyond this, do banks have an ethical obligation to monitor spending habits to identify signs of debt and underlying mental health problems? What relationship should banks have with data? How do they balance intuitive service with consumer privacy?</a:t>
            </a:r>
          </a:p>
          <a:p>
            <a:r>
              <a:rPr lang="en-US" sz="1200" b="0" i="0" kern="1200" dirty="0">
                <a:solidFill>
                  <a:schemeClr val="tx1"/>
                </a:solidFill>
                <a:effectLst/>
                <a:latin typeface="+mn-lt"/>
                <a:ea typeface="+mn-ea"/>
                <a:cs typeface="+mn-cs"/>
              </a:rPr>
              <a:t>Going through the layers of this iceberg unearths part of the power from using systems thinking and exemplifies how to guide your strategy in a sustainable way.</a:t>
            </a:r>
          </a:p>
          <a:p>
            <a:r>
              <a:rPr lang="en-US" sz="1200" b="0" i="0" kern="1200" dirty="0">
                <a:solidFill>
                  <a:schemeClr val="tx1"/>
                </a:solidFill>
                <a:effectLst/>
                <a:latin typeface="+mn-lt"/>
                <a:ea typeface="+mn-ea"/>
                <a:cs typeface="+mn-cs"/>
              </a:rPr>
              <a:t>Only focusing on events? You’re reacting.</a:t>
            </a:r>
          </a:p>
          <a:p>
            <a:r>
              <a:rPr lang="en-US" sz="1200" b="0" i="0" kern="1200" dirty="0">
                <a:solidFill>
                  <a:schemeClr val="tx1"/>
                </a:solidFill>
                <a:effectLst/>
                <a:latin typeface="+mn-lt"/>
                <a:ea typeface="+mn-ea"/>
                <a:cs typeface="+mn-cs"/>
              </a:rPr>
              <a:t>Thinking about patterns/trends? You’re anticipating.</a:t>
            </a:r>
          </a:p>
          <a:p>
            <a:r>
              <a:rPr lang="en-US" sz="1200" b="0" i="0" kern="1200" dirty="0">
                <a:solidFill>
                  <a:schemeClr val="tx1"/>
                </a:solidFill>
                <a:effectLst/>
                <a:latin typeface="+mn-lt"/>
                <a:ea typeface="+mn-ea"/>
                <a:cs typeface="+mn-cs"/>
              </a:rPr>
              <a:t>Unpicking underlying structures? You’re designing.</a:t>
            </a:r>
          </a:p>
          <a:p>
            <a:r>
              <a:rPr lang="en-US" sz="1200" b="0" i="0" kern="1200" dirty="0">
                <a:solidFill>
                  <a:schemeClr val="tx1"/>
                </a:solidFill>
                <a:effectLst/>
                <a:latin typeface="+mn-lt"/>
                <a:ea typeface="+mn-ea"/>
                <a:cs typeface="+mn-cs"/>
              </a:rPr>
              <a:t>Understanding mental models? You’re transforming.</a:t>
            </a:r>
          </a:p>
          <a:p>
            <a:r>
              <a:rPr lang="en-US" sz="1200" b="0" i="0" kern="1200" dirty="0">
                <a:solidFill>
                  <a:schemeClr val="tx1"/>
                </a:solidFill>
                <a:effectLst/>
                <a:latin typeface="+mn-lt"/>
                <a:ea typeface="+mn-ea"/>
                <a:cs typeface="+mn-cs"/>
              </a:rPr>
              <a:t>Transformative thinking is how we innovate and systems thinking is essential for this journey.</a:t>
            </a: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a:extLst>
              <a:ext uri="{FF2B5EF4-FFF2-40B4-BE49-F238E27FC236}">
                <a16:creationId xmlns:a16="http://schemas.microsoft.com/office/drawing/2014/main" id="{DD0A98B0-BC22-C506-3D18-C11D0FE18203}"/>
              </a:ext>
            </a:extLst>
          </p:cNvPr>
          <p:cNvSpPr>
            <a:spLocks noGrp="1"/>
          </p:cNvSpPr>
          <p:nvPr>
            <p:ph type="sldNum" sz="quarter" idx="5"/>
          </p:nvPr>
        </p:nvSpPr>
        <p:spPr/>
        <p:txBody>
          <a:bodyPr/>
          <a:lstStyle/>
          <a:p>
            <a:fld id="{C6CF91B0-25AB-4DFA-B184-293DD156034C}" type="slidenum">
              <a:rPr lang="el-GR" smtClean="0"/>
              <a:t>16</a:t>
            </a:fld>
            <a:endParaRPr lang="el-GR"/>
          </a:p>
        </p:txBody>
      </p:sp>
    </p:spTree>
    <p:extLst>
      <p:ext uri="{BB962C8B-B14F-4D97-AF65-F5344CB8AC3E}">
        <p14:creationId xmlns:p14="http://schemas.microsoft.com/office/powerpoint/2010/main" val="35397208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386FA-06DF-7E6E-03AC-43A550C74E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4F786F-977D-CD68-2149-0F9B296C92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CC5F64-04FB-D708-B67C-41F6E381E08A}"/>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The trainer asks participants: </a:t>
            </a:r>
            <a:r>
              <a:rPr lang="en-US" sz="1200" i="1" kern="1200" dirty="0">
                <a:solidFill>
                  <a:schemeClr val="tx1"/>
                </a:solidFill>
                <a:effectLst/>
                <a:latin typeface="+mn-lt"/>
                <a:ea typeface="+mn-ea"/>
                <a:cs typeface="+mn-cs"/>
              </a:rPr>
              <a:t>"What hidden systems influence sustainability in your VET </a:t>
            </a:r>
            <a:r>
              <a:rPr lang="en-US" sz="1200" i="1" kern="1200" dirty="0" err="1">
                <a:solidFill>
                  <a:schemeClr val="tx1"/>
                </a:solidFill>
                <a:effectLst/>
                <a:latin typeface="+mn-lt"/>
                <a:ea typeface="+mn-ea"/>
                <a:cs typeface="+mn-cs"/>
              </a:rPr>
              <a:t>programme</a:t>
            </a:r>
            <a:r>
              <a:rPr lang="en-US" sz="1200" i="1"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Potential answers (examples of answers):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Policies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Habits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Infrastructure</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Culture</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Image source: </a:t>
            </a:r>
            <a:r>
              <a:rPr lang="en-IE" b="0" dirty="0"/>
              <a:t>image created with BING by Georgeta Chirlesan</a:t>
            </a:r>
          </a:p>
        </p:txBody>
      </p:sp>
      <p:sp>
        <p:nvSpPr>
          <p:cNvPr id="4" name="Slide Number Placeholder 3">
            <a:extLst>
              <a:ext uri="{FF2B5EF4-FFF2-40B4-BE49-F238E27FC236}">
                <a16:creationId xmlns:a16="http://schemas.microsoft.com/office/drawing/2014/main" id="{CF6F7002-A1B4-1F89-D38F-B8A044D0DDFD}"/>
              </a:ext>
            </a:extLst>
          </p:cNvPr>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23169131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AC814-EA8D-6055-3703-48F5CE6761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5FAF33-6263-A0E6-D5E6-40F6630051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5F40DF-CC34-E2D2-827A-40719CBB0B11}"/>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The trainer says: </a:t>
            </a:r>
            <a:r>
              <a:rPr lang="en-US" sz="1200" i="1" kern="1200" dirty="0">
                <a:solidFill>
                  <a:schemeClr val="tx1"/>
                </a:solidFill>
                <a:effectLst/>
                <a:latin typeface="+mn-lt"/>
                <a:ea typeface="+mn-ea"/>
                <a:cs typeface="+mn-cs"/>
              </a:rPr>
              <a:t>"The Iceberg Model helps us move from reacting to problems toward understanding root causes."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And provides the explanations given in the notes of slide 16 (“A tangible example for all etc.”)…</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S/he asks participants: </a:t>
            </a:r>
            <a:r>
              <a:rPr lang="en-US" sz="1200" i="1" kern="1200" dirty="0">
                <a:solidFill>
                  <a:schemeClr val="tx1"/>
                </a:solidFill>
                <a:effectLst/>
                <a:latin typeface="+mn-lt"/>
                <a:ea typeface="+mn-ea"/>
                <a:cs typeface="+mn-cs"/>
              </a:rPr>
              <a:t>"What patterns do you observe in sustainability challenges?"</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Possible Responses (examples):</a:t>
            </a:r>
          </a:p>
          <a:p>
            <a:r>
              <a:rPr lang="en-US" sz="1200" kern="1200" dirty="0">
                <a:solidFill>
                  <a:schemeClr val="tx1"/>
                </a:solidFill>
                <a:effectLst/>
                <a:latin typeface="+mn-lt"/>
                <a:ea typeface="+mn-ea"/>
                <a:cs typeface="+mn-cs"/>
              </a:rPr>
              <a:t>•	Increasing waste</a:t>
            </a:r>
          </a:p>
          <a:p>
            <a:r>
              <a:rPr lang="en-US" sz="1200" kern="1200" dirty="0">
                <a:solidFill>
                  <a:schemeClr val="tx1"/>
                </a:solidFill>
                <a:effectLst/>
                <a:latin typeface="+mn-lt"/>
                <a:ea typeface="+mn-ea"/>
                <a:cs typeface="+mn-cs"/>
              </a:rPr>
              <a:t>•	Resource inefficiency</a:t>
            </a:r>
          </a:p>
          <a:p>
            <a:r>
              <a:rPr lang="en-US" sz="1200" kern="1200" dirty="0">
                <a:solidFill>
                  <a:schemeClr val="tx1"/>
                </a:solidFill>
                <a:effectLst/>
                <a:latin typeface="+mn-lt"/>
                <a:ea typeface="+mn-ea"/>
                <a:cs typeface="+mn-cs"/>
              </a:rPr>
              <a:t>•	Repeated </a:t>
            </a:r>
            <a:r>
              <a:rPr lang="en-US" sz="1200" kern="1200" dirty="0" err="1">
                <a:solidFill>
                  <a:schemeClr val="tx1"/>
                </a:solidFill>
                <a:effectLst/>
                <a:latin typeface="+mn-lt"/>
                <a:ea typeface="+mn-ea"/>
                <a:cs typeface="+mn-cs"/>
              </a:rPr>
              <a:t>behaviour</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Image source: </a:t>
            </a:r>
            <a:r>
              <a:rPr lang="en-IE" b="0" dirty="0"/>
              <a:t>image created with BING by Georgeta Chirlesan</a:t>
            </a:r>
          </a:p>
          <a:p>
            <a:endParaRPr lang="en-US" dirty="0"/>
          </a:p>
        </p:txBody>
      </p:sp>
      <p:sp>
        <p:nvSpPr>
          <p:cNvPr id="4" name="Slide Number Placeholder 3">
            <a:extLst>
              <a:ext uri="{FF2B5EF4-FFF2-40B4-BE49-F238E27FC236}">
                <a16:creationId xmlns:a16="http://schemas.microsoft.com/office/drawing/2014/main" id="{58F7B9EB-8BA2-AAB6-B796-7F483FAB2D2F}"/>
              </a:ext>
            </a:extLst>
          </p:cNvPr>
          <p:cNvSpPr>
            <a:spLocks noGrp="1"/>
          </p:cNvSpPr>
          <p:nvPr>
            <p:ph type="sldNum" sz="quarter" idx="5"/>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1666484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F1067-F29C-714E-A343-11EA651C3A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DA6237-3935-4604-CC88-4D102866CCC6}"/>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61B0A153-88D8-B3CB-95A1-385C5C03F609}"/>
              </a:ext>
            </a:extLst>
          </p:cNvPr>
          <p:cNvSpPr>
            <a:spLocks noGrp="1"/>
          </p:cNvSpPr>
          <p:nvPr>
            <p:ph type="body" idx="1"/>
          </p:nvPr>
        </p:nvSpPr>
        <p:spPr/>
        <p:txBody>
          <a:bodyPr/>
          <a:lstStyle/>
          <a:p>
            <a:r>
              <a:rPr lang="en-US" b="1" dirty="0"/>
              <a:t>Note:</a:t>
            </a:r>
            <a:r>
              <a:rPr lang="en-US" dirty="0"/>
              <a:t> This is slide 8/CU5 from ESE course</a:t>
            </a:r>
          </a:p>
          <a:p>
            <a:endParaRPr lang="en-US" dirty="0"/>
          </a:p>
          <a:p>
            <a:r>
              <a:rPr lang="en-US" sz="1200" kern="1200" dirty="0">
                <a:solidFill>
                  <a:schemeClr val="tx1"/>
                </a:solidFill>
                <a:effectLst/>
                <a:latin typeface="+mn-lt"/>
                <a:ea typeface="+mn-ea"/>
                <a:cs typeface="+mn-cs"/>
              </a:rPr>
              <a:t>The trainer says</a:t>
            </a:r>
            <a:r>
              <a:rPr lang="en-US" sz="1200" i="1" kern="1200" dirty="0">
                <a:solidFill>
                  <a:schemeClr val="tx1"/>
                </a:solidFill>
                <a:effectLst/>
                <a:latin typeface="+mn-lt"/>
                <a:ea typeface="+mn-ea"/>
                <a:cs typeface="+mn-cs"/>
              </a:rPr>
              <a:t>: "No sustainability initiative succeeds without stakeholder involvement. So, you always need to do the stakeholder identification, the stakeholder mapping."</a:t>
            </a:r>
            <a:endParaRPr lang="en-US" sz="1200" kern="1200" dirty="0">
              <a:solidFill>
                <a:schemeClr val="tx1"/>
              </a:solidFill>
              <a:effectLst/>
              <a:latin typeface="+mn-lt"/>
              <a:ea typeface="+mn-ea"/>
              <a:cs typeface="+mn-cs"/>
            </a:endParaRPr>
          </a:p>
          <a:p>
            <a:r>
              <a:rPr lang="hr-HR" sz="1200" kern="1200" dirty="0">
                <a:solidFill>
                  <a:schemeClr val="tx1"/>
                </a:solidFill>
                <a:effectLst/>
                <a:latin typeface="+mn-lt"/>
                <a:ea typeface="+mn-ea"/>
                <a:cs typeface="+mn-cs"/>
              </a:rPr>
              <a:t>Then s/he presents th</a:t>
            </a:r>
            <a:r>
              <a:rPr lang="en-US" sz="1200" kern="1200" dirty="0">
                <a:solidFill>
                  <a:schemeClr val="tx1"/>
                </a:solidFill>
                <a:effectLst/>
                <a:latin typeface="+mn-lt"/>
                <a:ea typeface="+mn-ea"/>
                <a:cs typeface="+mn-cs"/>
              </a:rPr>
              <a:t>is slide</a:t>
            </a:r>
            <a:r>
              <a:rPr lang="hr-HR" sz="1200" kern="1200" dirty="0">
                <a:solidFill>
                  <a:schemeClr val="tx1"/>
                </a:solidFill>
                <a:effectLst/>
                <a:latin typeface="+mn-lt"/>
                <a:ea typeface="+mn-ea"/>
                <a:cs typeface="+mn-cs"/>
              </a:rPr>
              <a:t> „Stakeholder </a:t>
            </a:r>
            <a:r>
              <a:rPr lang="en-IE" sz="1200" kern="1200" dirty="0">
                <a:solidFill>
                  <a:schemeClr val="tx1"/>
                </a:solidFill>
                <a:effectLst/>
                <a:latin typeface="+mn-lt"/>
                <a:ea typeface="+mn-ea"/>
                <a:cs typeface="+mn-cs"/>
              </a:rPr>
              <a:t>M</a:t>
            </a:r>
            <a:r>
              <a:rPr lang="hr-HR" sz="1200" kern="1200" dirty="0">
                <a:solidFill>
                  <a:schemeClr val="tx1"/>
                </a:solidFill>
                <a:effectLst/>
                <a:latin typeface="+mn-lt"/>
                <a:ea typeface="+mn-ea"/>
                <a:cs typeface="+mn-cs"/>
              </a:rPr>
              <a:t>apping“ and explains:</a:t>
            </a:r>
            <a:endParaRPr lang="en-US" sz="1200" kern="1200" dirty="0">
              <a:solidFill>
                <a:schemeClr val="tx1"/>
              </a:solidFill>
              <a:effectLst/>
              <a:latin typeface="+mn-lt"/>
              <a:ea typeface="+mn-ea"/>
              <a:cs typeface="+mn-cs"/>
            </a:endParaRPr>
          </a:p>
          <a:p>
            <a:r>
              <a:rPr lang="hr-HR" sz="1200" kern="1200" dirty="0">
                <a:solidFill>
                  <a:schemeClr val="tx1"/>
                </a:solidFill>
                <a:effectLst/>
                <a:latin typeface="+mn-lt"/>
                <a:ea typeface="+mn-ea"/>
                <a:cs typeface="+mn-cs"/>
              </a:rPr>
              <a:t>•	Internal stakeholders</a:t>
            </a:r>
            <a:endParaRPr lang="en-US" sz="1200" kern="1200" dirty="0">
              <a:solidFill>
                <a:schemeClr val="tx1"/>
              </a:solidFill>
              <a:effectLst/>
              <a:latin typeface="+mn-lt"/>
              <a:ea typeface="+mn-ea"/>
              <a:cs typeface="+mn-cs"/>
            </a:endParaRPr>
          </a:p>
          <a:p>
            <a:r>
              <a:rPr lang="hr-HR" sz="1200" kern="1200" dirty="0">
                <a:solidFill>
                  <a:schemeClr val="tx1"/>
                </a:solidFill>
                <a:effectLst/>
                <a:latin typeface="+mn-lt"/>
                <a:ea typeface="+mn-ea"/>
                <a:cs typeface="+mn-cs"/>
              </a:rPr>
              <a:t>•	External stakeholders</a:t>
            </a:r>
            <a:endParaRPr lang="en-US" sz="1200" kern="1200" dirty="0">
              <a:solidFill>
                <a:schemeClr val="tx1"/>
              </a:solidFill>
              <a:effectLst/>
              <a:latin typeface="+mn-lt"/>
              <a:ea typeface="+mn-ea"/>
              <a:cs typeface="+mn-cs"/>
            </a:endParaRPr>
          </a:p>
          <a:p>
            <a:r>
              <a:rPr lang="hr-HR" sz="1200" kern="1200" dirty="0">
                <a:solidFill>
                  <a:schemeClr val="tx1"/>
                </a:solidFill>
                <a:effectLst/>
                <a:latin typeface="+mn-lt"/>
                <a:ea typeface="+mn-ea"/>
                <a:cs typeface="+mn-cs"/>
              </a:rPr>
              <a:t>•	Sustainability relationships</a:t>
            </a:r>
            <a:endParaRPr lang="hr-HR" dirty="0"/>
          </a:p>
        </p:txBody>
      </p:sp>
      <p:sp>
        <p:nvSpPr>
          <p:cNvPr id="4" name="Slide Number Placeholder 3">
            <a:extLst>
              <a:ext uri="{FF2B5EF4-FFF2-40B4-BE49-F238E27FC236}">
                <a16:creationId xmlns:a16="http://schemas.microsoft.com/office/drawing/2014/main" id="{B00B8440-8BF1-BC78-A3DD-E601399BD1A8}"/>
              </a:ext>
            </a:extLst>
          </p:cNvPr>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27122456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1B13C-3203-09A0-B48D-AA4CC9BE9C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CCFB24-1F8A-EF71-FE2A-B869507881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B64BB4-B494-4A5A-8358-6D66497ADC92}"/>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The trainer distributes </a:t>
            </a:r>
            <a:r>
              <a:rPr lang="en-US" sz="1200" b="1" kern="1200" dirty="0">
                <a:solidFill>
                  <a:schemeClr val="tx1"/>
                </a:solidFill>
                <a:effectLst/>
                <a:latin typeface="+mn-lt"/>
                <a:ea typeface="+mn-ea"/>
                <a:cs typeface="+mn-cs"/>
              </a:rPr>
              <a:t>Worksheet 2</a:t>
            </a:r>
            <a:r>
              <a:rPr lang="en-US" sz="1200" kern="1200" dirty="0">
                <a:solidFill>
                  <a:schemeClr val="tx1"/>
                </a:solidFill>
                <a:effectLst/>
                <a:latin typeface="+mn-lt"/>
                <a:ea typeface="+mn-ea"/>
                <a:cs typeface="+mn-cs"/>
              </a:rPr>
              <a:t> and explains the task.   </a:t>
            </a:r>
          </a:p>
          <a:p>
            <a:r>
              <a:rPr lang="en-US" sz="1200" kern="1200" dirty="0">
                <a:solidFill>
                  <a:schemeClr val="tx1"/>
                </a:solidFill>
                <a:effectLst/>
                <a:latin typeface="+mn-lt"/>
                <a:ea typeface="+mn-ea"/>
                <a:cs typeface="+mn-cs"/>
              </a:rPr>
              <a:t>S/he circulates and support participants by asking </a:t>
            </a:r>
            <a:r>
              <a:rPr lang="en-US" sz="1200" i="1" kern="1200" dirty="0">
                <a:solidFill>
                  <a:schemeClr val="tx1"/>
                </a:solidFill>
                <a:effectLst/>
                <a:latin typeface="+mn-lt"/>
                <a:ea typeface="+mn-ea"/>
                <a:cs typeface="+mn-cs"/>
              </a:rPr>
              <a:t>"Who influences sustainability in your training?" </a:t>
            </a:r>
            <a:r>
              <a:rPr lang="en-US" sz="1200" kern="1200" dirty="0">
                <a:solidFill>
                  <a:schemeClr val="tx1"/>
                </a:solidFill>
                <a:effectLst/>
                <a:latin typeface="+mn-lt"/>
                <a:ea typeface="+mn-ea"/>
                <a:cs typeface="+mn-cs"/>
              </a:rPr>
              <a:t> and providing guidance to navigating the tasks in the worksheet.</a:t>
            </a:r>
          </a:p>
          <a:p>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Image source: </a:t>
            </a:r>
            <a:r>
              <a:rPr lang="en-US" sz="1200" kern="1200" dirty="0">
                <a:solidFill>
                  <a:schemeClr val="tx1"/>
                </a:solidFill>
                <a:effectLst/>
                <a:latin typeface="+mn-lt"/>
                <a:ea typeface="+mn-ea"/>
                <a:cs typeface="+mn-cs"/>
              </a:rPr>
              <a:t>free emoji from https://walkingyn.com/wp-content/uploads/2017/06/exercise-cliparts-exercise-cliparts-exercise-workout-clip-art-workout-clip-art-573_363.jpg</a:t>
            </a:r>
          </a:p>
        </p:txBody>
      </p:sp>
      <p:sp>
        <p:nvSpPr>
          <p:cNvPr id="4" name="Slide Number Placeholder 3">
            <a:extLst>
              <a:ext uri="{FF2B5EF4-FFF2-40B4-BE49-F238E27FC236}">
                <a16:creationId xmlns:a16="http://schemas.microsoft.com/office/drawing/2014/main" id="{2C80C21F-82EF-2757-334F-3EBDDED4E07B}"/>
              </a:ext>
            </a:extLst>
          </p:cNvPr>
          <p:cNvSpPr>
            <a:spLocks noGrp="1"/>
          </p:cNvSpPr>
          <p:nvPr>
            <p:ph type="sldNum" sz="quarter" idx="5"/>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21233211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7F484-F939-2908-D0D9-77BEA253F8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1219C4-4434-F638-7B5D-5C0D032E8D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0CC3BC-85A3-34A4-0136-21F0250291F7}"/>
              </a:ext>
            </a:extLst>
          </p:cNvPr>
          <p:cNvSpPr>
            <a:spLocks noGrp="1"/>
          </p:cNvSpPr>
          <p:nvPr>
            <p:ph type="body" idx="1"/>
          </p:nvPr>
        </p:nvSpPr>
        <p:spPr/>
        <p:txBody>
          <a:bodyPr/>
          <a:lstStyle/>
          <a:p>
            <a:r>
              <a:rPr lang="en-GB" b="1" dirty="0"/>
              <a:t>Note: </a:t>
            </a:r>
            <a:r>
              <a:rPr lang="en-GB" dirty="0"/>
              <a:t>This is slide 21/CU7 from ESE course</a:t>
            </a:r>
          </a:p>
          <a:p>
            <a:endParaRPr lang="en-GB" dirty="0"/>
          </a:p>
          <a:p>
            <a:r>
              <a:rPr lang="en-US" sz="1200" kern="1200" dirty="0">
                <a:solidFill>
                  <a:schemeClr val="tx1"/>
                </a:solidFill>
                <a:effectLst/>
                <a:latin typeface="+mn-lt"/>
                <a:ea typeface="+mn-ea"/>
                <a:cs typeface="+mn-cs"/>
              </a:rPr>
              <a:t>The trainer says: </a:t>
            </a:r>
            <a:r>
              <a:rPr lang="en-US" sz="1200" i="1" kern="1200" dirty="0">
                <a:solidFill>
                  <a:schemeClr val="tx1"/>
                </a:solidFill>
                <a:effectLst/>
                <a:latin typeface="+mn-lt"/>
                <a:ea typeface="+mn-ea"/>
                <a:cs typeface="+mn-cs"/>
              </a:rPr>
              <a:t>"Sustainability must be measurable."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S/he explains, by using slides 20, 21, the scope logic and emphasizes that </a:t>
            </a:r>
            <a:r>
              <a:rPr lang="en-US" sz="1200" i="1" kern="1200" dirty="0">
                <a:solidFill>
                  <a:schemeClr val="tx1"/>
                </a:solidFill>
                <a:effectLst/>
                <a:latin typeface="+mn-lt"/>
                <a:ea typeface="+mn-ea"/>
                <a:cs typeface="+mn-cs"/>
              </a:rPr>
              <a:t>“These scopes classify emissions into direct and indirect sources, enabling </a:t>
            </a:r>
            <a:r>
              <a:rPr lang="en-US" sz="1200" i="1" kern="1200" dirty="0" err="1">
                <a:solidFill>
                  <a:schemeClr val="tx1"/>
                </a:solidFill>
                <a:effectLst/>
                <a:latin typeface="+mn-lt"/>
                <a:ea typeface="+mn-ea"/>
                <a:cs typeface="+mn-cs"/>
              </a:rPr>
              <a:t>organisations</a:t>
            </a:r>
            <a:r>
              <a:rPr lang="en-US" sz="1200" i="1" kern="1200" dirty="0">
                <a:solidFill>
                  <a:schemeClr val="tx1"/>
                </a:solidFill>
                <a:effectLst/>
                <a:latin typeface="+mn-lt"/>
                <a:ea typeface="+mn-ea"/>
                <a:cs typeface="+mn-cs"/>
              </a:rPr>
              <a:t> to identify reduction priorities. Thus these emission categories distinguish direct and indirect emissions and support sustainability tracking and decision-making.”</a:t>
            </a:r>
            <a:endParaRPr lang="en-GB" dirty="0"/>
          </a:p>
        </p:txBody>
      </p:sp>
      <p:sp>
        <p:nvSpPr>
          <p:cNvPr id="4" name="Slide Number Placeholder 3">
            <a:extLst>
              <a:ext uri="{FF2B5EF4-FFF2-40B4-BE49-F238E27FC236}">
                <a16:creationId xmlns:a16="http://schemas.microsoft.com/office/drawing/2014/main" id="{B76FB09E-E23F-4C69-A49D-D199F65D40BA}"/>
              </a:ext>
            </a:extLst>
          </p:cNvPr>
          <p:cNvSpPr>
            <a:spLocks noGrp="1"/>
          </p:cNvSpPr>
          <p:nvPr>
            <p:ph type="sldNum" sz="quarter" idx="5"/>
          </p:nvPr>
        </p:nvSpPr>
        <p:spPr/>
        <p:txBody>
          <a:bodyPr/>
          <a:lstStyle/>
          <a:p>
            <a:fld id="{C6CF91B0-25AB-4DFA-B184-293DD156034C}" type="slidenum">
              <a:rPr lang="el-GR" smtClean="0"/>
              <a:t>21</a:t>
            </a:fld>
            <a:endParaRPr lang="el-GR"/>
          </a:p>
        </p:txBody>
      </p:sp>
    </p:spTree>
    <p:extLst>
      <p:ext uri="{BB962C8B-B14F-4D97-AF65-F5344CB8AC3E}">
        <p14:creationId xmlns:p14="http://schemas.microsoft.com/office/powerpoint/2010/main" val="22362746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10962-50EB-DE8E-DC01-DD91D013C5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D74D06-4553-5FF1-1687-9EA3A4BE30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7EB667-7948-6C52-D944-7DFADC2ECBA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Note: </a:t>
            </a:r>
            <a:r>
              <a:rPr lang="en-GB" dirty="0"/>
              <a:t>This is slide 22/CU7 from ESE course</a:t>
            </a:r>
          </a:p>
          <a:p>
            <a:endParaRPr lang="en-GB" dirty="0"/>
          </a:p>
        </p:txBody>
      </p:sp>
      <p:sp>
        <p:nvSpPr>
          <p:cNvPr id="4" name="Slide Number Placeholder 3">
            <a:extLst>
              <a:ext uri="{FF2B5EF4-FFF2-40B4-BE49-F238E27FC236}">
                <a16:creationId xmlns:a16="http://schemas.microsoft.com/office/drawing/2014/main" id="{34CAE55E-4D0E-113F-D4F4-5D63D00E5698}"/>
              </a:ext>
            </a:extLst>
          </p:cNvPr>
          <p:cNvSpPr>
            <a:spLocks noGrp="1"/>
          </p:cNvSpPr>
          <p:nvPr>
            <p:ph type="sldNum" sz="quarter" idx="5"/>
          </p:nvPr>
        </p:nvSpPr>
        <p:spPr/>
        <p:txBody>
          <a:bodyPr/>
          <a:lstStyle/>
          <a:p>
            <a:fld id="{C6CF91B0-25AB-4DFA-B184-293DD156034C}" type="slidenum">
              <a:rPr lang="el-GR" smtClean="0"/>
              <a:t>22</a:t>
            </a:fld>
            <a:endParaRPr lang="el-GR"/>
          </a:p>
        </p:txBody>
      </p:sp>
    </p:spTree>
    <p:extLst>
      <p:ext uri="{BB962C8B-B14F-4D97-AF65-F5344CB8AC3E}">
        <p14:creationId xmlns:p14="http://schemas.microsoft.com/office/powerpoint/2010/main" val="34864318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Note: </a:t>
            </a:r>
            <a:r>
              <a:rPr lang="en-GB" dirty="0"/>
              <a:t>This is slide 11/CU8 from ESE course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US" sz="1200" kern="1200" dirty="0">
                <a:solidFill>
                  <a:schemeClr val="tx1"/>
                </a:solidFill>
                <a:effectLst/>
                <a:latin typeface="+mn-lt"/>
                <a:ea typeface="+mn-ea"/>
                <a:cs typeface="+mn-cs"/>
              </a:rPr>
              <a:t>The trainer says: "</a:t>
            </a:r>
            <a:r>
              <a:rPr lang="en-US" sz="1200" i="1" kern="1200" dirty="0">
                <a:solidFill>
                  <a:schemeClr val="tx1"/>
                </a:solidFill>
                <a:effectLst/>
                <a:latin typeface="+mn-lt"/>
                <a:ea typeface="+mn-ea"/>
                <a:cs typeface="+mn-cs"/>
              </a:rPr>
              <a:t>Integrating sustainability requires structured change.</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In sustainability, change may mean reducing waste, improving energy use, or shifting mindsets.</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Key stages of change include:</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i="1" kern="1200" dirty="0">
                <a:solidFill>
                  <a:schemeClr val="tx1"/>
                </a:solidFill>
                <a:effectLst/>
                <a:latin typeface="+mn-lt"/>
                <a:ea typeface="+mn-ea"/>
                <a:cs typeface="+mn-cs"/>
              </a:rPr>
              <a:t>recognizing the need:</a:t>
            </a:r>
            <a:r>
              <a:rPr lang="en-US" sz="1200" i="1" kern="1200" dirty="0">
                <a:solidFill>
                  <a:schemeClr val="tx1"/>
                </a:solidFill>
                <a:effectLst/>
                <a:latin typeface="+mn-lt"/>
                <a:ea typeface="+mn-ea"/>
                <a:cs typeface="+mn-cs"/>
              </a:rPr>
              <a:t> understanding why change is necessary.</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i="1" kern="1200" dirty="0">
                <a:solidFill>
                  <a:schemeClr val="tx1"/>
                </a:solidFill>
                <a:effectLst/>
                <a:latin typeface="+mn-lt"/>
                <a:ea typeface="+mn-ea"/>
                <a:cs typeface="+mn-cs"/>
              </a:rPr>
              <a:t>planning the transition:</a:t>
            </a:r>
            <a:r>
              <a:rPr lang="en-US" sz="1200" i="1" kern="1200" dirty="0">
                <a:solidFill>
                  <a:schemeClr val="tx1"/>
                </a:solidFill>
                <a:effectLst/>
                <a:latin typeface="+mn-lt"/>
                <a:ea typeface="+mn-ea"/>
                <a:cs typeface="+mn-cs"/>
              </a:rPr>
              <a:t> identifying steps, people, and resources.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i="1" kern="1200" dirty="0">
                <a:solidFill>
                  <a:schemeClr val="tx1"/>
                </a:solidFill>
                <a:effectLst/>
                <a:latin typeface="+mn-lt"/>
                <a:ea typeface="+mn-ea"/>
                <a:cs typeface="+mn-cs"/>
              </a:rPr>
              <a:t>implementing change:</a:t>
            </a:r>
            <a:r>
              <a:rPr lang="en-US" sz="1200" i="1" kern="1200" dirty="0">
                <a:solidFill>
                  <a:schemeClr val="tx1"/>
                </a:solidFill>
                <a:effectLst/>
                <a:latin typeface="+mn-lt"/>
                <a:ea typeface="+mn-ea"/>
                <a:cs typeface="+mn-cs"/>
              </a:rPr>
              <a:t> communicating, training, and supporting people.</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i="1" kern="1200" dirty="0">
                <a:solidFill>
                  <a:schemeClr val="tx1"/>
                </a:solidFill>
                <a:effectLst/>
                <a:latin typeface="+mn-lt"/>
                <a:ea typeface="+mn-ea"/>
                <a:cs typeface="+mn-cs"/>
              </a:rPr>
              <a:t>embedding new habits:</a:t>
            </a:r>
            <a:r>
              <a:rPr lang="en-US" sz="1200" i="1" kern="1200" dirty="0">
                <a:solidFill>
                  <a:schemeClr val="tx1"/>
                </a:solidFill>
                <a:effectLst/>
                <a:latin typeface="+mn-lt"/>
                <a:ea typeface="+mn-ea"/>
                <a:cs typeface="+mn-cs"/>
              </a:rPr>
              <a:t> reinforcing and celebrating success.</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Change can occur at different levels: </a:t>
            </a:r>
            <a:r>
              <a:rPr lang="en-US" sz="1200" b="1" i="1" kern="1200" dirty="0">
                <a:solidFill>
                  <a:schemeClr val="tx1"/>
                </a:solidFill>
                <a:effectLst/>
                <a:latin typeface="+mn-lt"/>
                <a:ea typeface="+mn-ea"/>
                <a:cs typeface="+mn-cs"/>
              </a:rPr>
              <a:t>individual, team </a:t>
            </a:r>
            <a:r>
              <a:rPr lang="en-US" sz="1200" i="1" kern="1200" dirty="0">
                <a:solidFill>
                  <a:schemeClr val="tx1"/>
                </a:solidFill>
                <a:effectLst/>
                <a:latin typeface="+mn-lt"/>
                <a:ea typeface="+mn-ea"/>
                <a:cs typeface="+mn-cs"/>
              </a:rPr>
              <a:t>and</a:t>
            </a:r>
            <a:r>
              <a:rPr lang="en-US" sz="1200" b="1" i="1" kern="1200" dirty="0">
                <a:solidFill>
                  <a:schemeClr val="tx1"/>
                </a:solidFill>
                <a:effectLst/>
                <a:latin typeface="+mn-lt"/>
                <a:ea typeface="+mn-ea"/>
                <a:cs typeface="+mn-cs"/>
              </a:rPr>
              <a:t> systemic</a:t>
            </a:r>
            <a:r>
              <a:rPr lang="en-US" sz="1200" i="1"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Change management models are concepts, theories, and methodologies that provide an in-depth approach to organizational change.”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then the trainer presents the 3 models in the slides 23, 24, 25.</a:t>
            </a:r>
          </a:p>
          <a:p>
            <a:r>
              <a:rPr lang="en-US" sz="1200" kern="1200" dirty="0">
                <a:solidFill>
                  <a:schemeClr val="tx1"/>
                </a:solidFill>
                <a:effectLst/>
                <a:latin typeface="+mn-lt"/>
                <a:ea typeface="+mn-ea"/>
                <a:cs typeface="+mn-cs"/>
              </a:rPr>
              <a:t>The trainer says: </a:t>
            </a:r>
            <a:r>
              <a:rPr lang="en-US" sz="1200" i="1" kern="1200" dirty="0">
                <a:solidFill>
                  <a:schemeClr val="tx1"/>
                </a:solidFill>
                <a:effectLst/>
                <a:latin typeface="+mn-lt"/>
                <a:ea typeface="+mn-ea"/>
                <a:cs typeface="+mn-cs"/>
              </a:rPr>
              <a:t>“These models support structured implementation of sustainability change in your </a:t>
            </a:r>
            <a:r>
              <a:rPr lang="en-US" sz="1200" i="1" kern="1200" dirty="0" err="1">
                <a:solidFill>
                  <a:schemeClr val="tx1"/>
                </a:solidFill>
                <a:effectLst/>
                <a:latin typeface="+mn-lt"/>
                <a:ea typeface="+mn-ea"/>
                <a:cs typeface="+mn-cs"/>
              </a:rPr>
              <a:t>organisations</a:t>
            </a:r>
            <a:r>
              <a:rPr lang="en-US" sz="1200" i="1" kern="1200" dirty="0">
                <a:solidFill>
                  <a:schemeClr val="tx1"/>
                </a:solidFill>
                <a:effectLst/>
                <a:latin typeface="+mn-lt"/>
                <a:ea typeface="+mn-ea"/>
                <a:cs typeface="+mn-cs"/>
              </a:rPr>
              <a:t>.”</a:t>
            </a:r>
            <a:endParaRPr lang="en-GB" dirty="0"/>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23</a:t>
            </a:fld>
            <a:endParaRPr lang="el-GR"/>
          </a:p>
        </p:txBody>
      </p:sp>
    </p:spTree>
    <p:extLst>
      <p:ext uri="{BB962C8B-B14F-4D97-AF65-F5344CB8AC3E}">
        <p14:creationId xmlns:p14="http://schemas.microsoft.com/office/powerpoint/2010/main" val="32772891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5232D-6A54-4D69-125C-C1DA520493B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0945E97-2FAB-556B-EA31-FB0B3DDC9A4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643188B-C3FD-ECB9-933A-A644121B40C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Note: </a:t>
            </a:r>
            <a:r>
              <a:rPr lang="en-GB" dirty="0"/>
              <a:t>This is slide 13/CU8 from ESE course</a:t>
            </a:r>
          </a:p>
          <a:p>
            <a:endParaRPr lang="it-IT" dirty="0"/>
          </a:p>
        </p:txBody>
      </p:sp>
      <p:sp>
        <p:nvSpPr>
          <p:cNvPr id="4" name="Segnaposto numero diapositiva 3">
            <a:extLst>
              <a:ext uri="{FF2B5EF4-FFF2-40B4-BE49-F238E27FC236}">
                <a16:creationId xmlns:a16="http://schemas.microsoft.com/office/drawing/2014/main" id="{3978712C-427E-72F2-9BB7-168A05170E08}"/>
              </a:ext>
            </a:extLst>
          </p:cNvPr>
          <p:cNvSpPr>
            <a:spLocks noGrp="1"/>
          </p:cNvSpPr>
          <p:nvPr>
            <p:ph type="sldNum" sz="quarter" idx="5"/>
          </p:nvPr>
        </p:nvSpPr>
        <p:spPr/>
        <p:txBody>
          <a:bodyPr/>
          <a:lstStyle/>
          <a:p>
            <a:fld id="{C6CF91B0-25AB-4DFA-B184-293DD156034C}" type="slidenum">
              <a:rPr lang="el-GR" smtClean="0"/>
              <a:t>24</a:t>
            </a:fld>
            <a:endParaRPr lang="el-GR"/>
          </a:p>
        </p:txBody>
      </p:sp>
    </p:spTree>
    <p:extLst>
      <p:ext uri="{BB962C8B-B14F-4D97-AF65-F5344CB8AC3E}">
        <p14:creationId xmlns:p14="http://schemas.microsoft.com/office/powerpoint/2010/main" val="20067172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CFF17-BB2D-E226-F7DD-A598DFDB8F0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7B2F6D1-0C39-5F74-3205-EBB8E93B349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04D4E5A-2310-F647-088F-C7333468E21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Note: </a:t>
            </a:r>
            <a:r>
              <a:rPr lang="en-GB" dirty="0"/>
              <a:t>This is slide 16/CU8 from ESE course</a:t>
            </a:r>
          </a:p>
          <a:p>
            <a:endParaRPr lang="it-IT" dirty="0"/>
          </a:p>
        </p:txBody>
      </p:sp>
      <p:sp>
        <p:nvSpPr>
          <p:cNvPr id="4" name="Segnaposto numero diapositiva 3">
            <a:extLst>
              <a:ext uri="{FF2B5EF4-FFF2-40B4-BE49-F238E27FC236}">
                <a16:creationId xmlns:a16="http://schemas.microsoft.com/office/drawing/2014/main" id="{3969D9F4-EB4C-9BC3-7019-E666447BC39A}"/>
              </a:ext>
            </a:extLst>
          </p:cNvPr>
          <p:cNvSpPr>
            <a:spLocks noGrp="1"/>
          </p:cNvSpPr>
          <p:nvPr>
            <p:ph type="sldNum" sz="quarter" idx="5"/>
          </p:nvPr>
        </p:nvSpPr>
        <p:spPr/>
        <p:txBody>
          <a:bodyPr/>
          <a:lstStyle/>
          <a:p>
            <a:fld id="{C6CF91B0-25AB-4DFA-B184-293DD156034C}" type="slidenum">
              <a:rPr lang="el-GR" smtClean="0"/>
              <a:t>25</a:t>
            </a:fld>
            <a:endParaRPr lang="el-GR"/>
          </a:p>
        </p:txBody>
      </p:sp>
    </p:spTree>
    <p:extLst>
      <p:ext uri="{BB962C8B-B14F-4D97-AF65-F5344CB8AC3E}">
        <p14:creationId xmlns:p14="http://schemas.microsoft.com/office/powerpoint/2010/main" val="40959771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F4BF7-7D0F-58F7-E861-60AA152CD8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D50E47-F971-7446-AC6C-DE2D73EF75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D8A7E7-17F1-C70A-4A1B-5830475DE193}"/>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The trainer asks participants: </a:t>
            </a:r>
            <a:r>
              <a:rPr lang="en-US" sz="1200" i="1" kern="1200" dirty="0">
                <a:solidFill>
                  <a:schemeClr val="tx1"/>
                </a:solidFill>
                <a:effectLst/>
                <a:latin typeface="+mn-lt"/>
                <a:ea typeface="+mn-ea"/>
                <a:cs typeface="+mn-cs"/>
              </a:rPr>
              <a:t>“Which change stage is hardest in your </a:t>
            </a:r>
            <a:r>
              <a:rPr lang="en-US" sz="1200" i="1" kern="1200" dirty="0" err="1">
                <a:solidFill>
                  <a:schemeClr val="tx1"/>
                </a:solidFill>
                <a:effectLst/>
                <a:latin typeface="+mn-lt"/>
                <a:ea typeface="+mn-ea"/>
                <a:cs typeface="+mn-cs"/>
              </a:rPr>
              <a:t>organisation</a:t>
            </a:r>
            <a:r>
              <a:rPr lang="en-US" sz="1200" i="1"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Possible Responses (examples of expected responses):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Resistance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Awareness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Reinforcement</a:t>
            </a:r>
          </a:p>
          <a:p>
            <a:r>
              <a:rPr lang="en-US" sz="1200" kern="1200" dirty="0">
                <a:solidFill>
                  <a:schemeClr val="tx1"/>
                </a:solidFill>
                <a:effectLst/>
                <a:latin typeface="+mn-lt"/>
                <a:ea typeface="+mn-ea"/>
                <a:cs typeface="+mn-cs"/>
              </a:rPr>
              <a:t>These responses reflect known phases of </a:t>
            </a:r>
            <a:r>
              <a:rPr lang="en-US" sz="1200" kern="1200" dirty="0" err="1">
                <a:solidFill>
                  <a:schemeClr val="tx1"/>
                </a:solidFill>
                <a:effectLst/>
                <a:latin typeface="+mn-lt"/>
                <a:ea typeface="+mn-ea"/>
                <a:cs typeface="+mn-cs"/>
              </a:rPr>
              <a:t>organisational</a:t>
            </a:r>
            <a:r>
              <a:rPr lang="en-US" sz="1200" kern="1200" dirty="0">
                <a:solidFill>
                  <a:schemeClr val="tx1"/>
                </a:solidFill>
                <a:effectLst/>
                <a:latin typeface="+mn-lt"/>
                <a:ea typeface="+mn-ea"/>
                <a:cs typeface="+mn-cs"/>
              </a:rPr>
              <a:t> change processes.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Image source: </a:t>
            </a:r>
            <a:r>
              <a:rPr lang="en-IE" b="0" dirty="0"/>
              <a:t>image created with BING by Georgeta Chirlesan</a:t>
            </a:r>
          </a:p>
        </p:txBody>
      </p:sp>
      <p:sp>
        <p:nvSpPr>
          <p:cNvPr id="4" name="Slide Number Placeholder 3">
            <a:extLst>
              <a:ext uri="{FF2B5EF4-FFF2-40B4-BE49-F238E27FC236}">
                <a16:creationId xmlns:a16="http://schemas.microsoft.com/office/drawing/2014/main" id="{9FB0EA87-FF8A-22C9-701C-BBFE6C5F04F1}"/>
              </a:ext>
            </a:extLst>
          </p:cNvPr>
          <p:cNvSpPr>
            <a:spLocks noGrp="1"/>
          </p:cNvSpPr>
          <p:nvPr>
            <p:ph type="sldNum" sz="quarter" idx="5"/>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21287700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AF8D4-3AB9-3F83-B21A-72E64EB95A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FB7B45-E7F5-2DD5-7255-F1C04D239D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F24CF0-2C3F-C50F-0BC4-7FAC3527D0AF}"/>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The trainer says </a:t>
            </a:r>
            <a:r>
              <a:rPr lang="en-US" sz="1200" i="1" kern="1200" dirty="0">
                <a:solidFill>
                  <a:schemeClr val="tx1"/>
                </a:solidFill>
                <a:effectLst/>
                <a:latin typeface="+mn-lt"/>
                <a:ea typeface="+mn-ea"/>
                <a:cs typeface="+mn-cs"/>
              </a:rPr>
              <a:t>"Now we move from theory to practice"</a:t>
            </a:r>
            <a:r>
              <a:rPr lang="en-US" sz="1200" kern="1200" dirty="0">
                <a:solidFill>
                  <a:schemeClr val="tx1"/>
                </a:solidFill>
                <a:effectLst/>
                <a:latin typeface="+mn-lt"/>
                <a:ea typeface="+mn-ea"/>
                <a:cs typeface="+mn-cs"/>
              </a:rPr>
              <a:t> and explains the group work &amp; expected output and distributes Worksheet 3, through which the participants will use Iceberg Model by working in groups.</a:t>
            </a:r>
          </a:p>
          <a:p>
            <a:r>
              <a:rPr lang="en-US" sz="1200" kern="1200" dirty="0">
                <a:solidFill>
                  <a:schemeClr val="tx1"/>
                </a:solidFill>
                <a:effectLst/>
                <a:latin typeface="+mn-lt"/>
                <a:ea typeface="+mn-ea"/>
                <a:cs typeface="+mn-cs"/>
              </a:rPr>
              <a:t>During the activity, the trainer circulates among participants, asking guiding questions such as:</a:t>
            </a:r>
          </a:p>
          <a:p>
            <a:pPr lvl="0"/>
            <a:r>
              <a:rPr lang="en-US" sz="1200" i="1" kern="1200" dirty="0">
                <a:solidFill>
                  <a:schemeClr val="tx1"/>
                </a:solidFill>
                <a:effectLst/>
                <a:latin typeface="+mn-lt"/>
                <a:ea typeface="+mn-ea"/>
                <a:cs typeface="+mn-cs"/>
              </a:rPr>
              <a:t>"What patterns do you see?"</a:t>
            </a:r>
            <a:endParaRPr lang="en-US" sz="1200" kern="1200" dirty="0">
              <a:solidFill>
                <a:schemeClr val="tx1"/>
              </a:solidFill>
              <a:effectLst/>
              <a:latin typeface="+mn-lt"/>
              <a:ea typeface="+mn-ea"/>
              <a:cs typeface="+mn-cs"/>
            </a:endParaRPr>
          </a:p>
          <a:p>
            <a:pPr lvl="0"/>
            <a:r>
              <a:rPr lang="en-US" sz="1200" i="1" kern="1200" dirty="0">
                <a:solidFill>
                  <a:schemeClr val="tx1"/>
                </a:solidFill>
                <a:effectLst/>
                <a:latin typeface="+mn-lt"/>
                <a:ea typeface="+mn-ea"/>
                <a:cs typeface="+mn-cs"/>
              </a:rPr>
              <a:t>"What structures influence this?"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Expected outputs from this activity it is that groups identify:</a:t>
            </a:r>
          </a:p>
          <a:p>
            <a:r>
              <a:rPr lang="en-US" sz="1200" kern="1200" dirty="0">
                <a:solidFill>
                  <a:schemeClr val="tx1"/>
                </a:solidFill>
                <a:effectLst/>
                <a:latin typeface="+mn-lt"/>
                <a:ea typeface="+mn-ea"/>
                <a:cs typeface="+mn-cs"/>
              </a:rPr>
              <a:t>✔ root causes</a:t>
            </a:r>
          </a:p>
          <a:p>
            <a:r>
              <a:rPr lang="en-US" sz="1200" kern="1200" dirty="0">
                <a:solidFill>
                  <a:schemeClr val="tx1"/>
                </a:solidFill>
                <a:effectLst/>
                <a:latin typeface="+mn-lt"/>
                <a:ea typeface="+mn-ea"/>
                <a:cs typeface="+mn-cs"/>
              </a:rPr>
              <a:t>✔ system patterns/relationships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Image source: </a:t>
            </a:r>
            <a:r>
              <a:rPr lang="en-IE" b="0" dirty="0"/>
              <a:t>image created with BING by Georgeta Chirlesan</a:t>
            </a:r>
          </a:p>
        </p:txBody>
      </p:sp>
      <p:sp>
        <p:nvSpPr>
          <p:cNvPr id="4" name="Slide Number Placeholder 3">
            <a:extLst>
              <a:ext uri="{FF2B5EF4-FFF2-40B4-BE49-F238E27FC236}">
                <a16:creationId xmlns:a16="http://schemas.microsoft.com/office/drawing/2014/main" id="{19C42B9E-8819-17FD-48B0-454F2FDBBDB4}"/>
              </a:ext>
            </a:extLst>
          </p:cNvPr>
          <p:cNvSpPr>
            <a:spLocks noGrp="1"/>
          </p:cNvSpPr>
          <p:nvPr>
            <p:ph type="sldNum" sz="quarter" idx="5"/>
          </p:nvPr>
        </p:nvSpPr>
        <p:spPr/>
        <p:txBody>
          <a:bodyPr/>
          <a:lstStyle/>
          <a:p>
            <a:fld id="{C6CF91B0-25AB-4DFA-B184-293DD156034C}" type="slidenum">
              <a:rPr lang="el-GR" smtClean="0"/>
              <a:t>27</a:t>
            </a:fld>
            <a:endParaRPr lang="el-GR"/>
          </a:p>
        </p:txBody>
      </p:sp>
    </p:spTree>
    <p:extLst>
      <p:ext uri="{BB962C8B-B14F-4D97-AF65-F5344CB8AC3E}">
        <p14:creationId xmlns:p14="http://schemas.microsoft.com/office/powerpoint/2010/main" val="19164195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a:t>
            </a:r>
            <a:r>
              <a:rPr lang="en-US" dirty="0"/>
              <a:t> This is slide 22/CU6 from ESE course</a:t>
            </a:r>
          </a:p>
          <a:p>
            <a:endParaRPr lang="en-US" dirty="0"/>
          </a:p>
          <a:p>
            <a:r>
              <a:rPr lang="en-US" sz="1200" kern="1200" dirty="0">
                <a:solidFill>
                  <a:schemeClr val="tx1"/>
                </a:solidFill>
                <a:effectLst/>
                <a:latin typeface="+mn-lt"/>
                <a:ea typeface="+mn-ea"/>
                <a:cs typeface="+mn-cs"/>
              </a:rPr>
              <a:t>The trainer says: </a:t>
            </a:r>
            <a:r>
              <a:rPr lang="en-US" sz="1200" i="1" kern="1200" dirty="0">
                <a:solidFill>
                  <a:schemeClr val="tx1"/>
                </a:solidFill>
                <a:effectLst/>
                <a:latin typeface="+mn-lt"/>
                <a:ea typeface="+mn-ea"/>
                <a:cs typeface="+mn-cs"/>
              </a:rPr>
              <a:t>"Next, we </a:t>
            </a:r>
            <a:r>
              <a:rPr lang="en-US" sz="1200" i="1" kern="1200" dirty="0" err="1">
                <a:solidFill>
                  <a:schemeClr val="tx1"/>
                </a:solidFill>
                <a:effectLst/>
                <a:latin typeface="+mn-lt"/>
                <a:ea typeface="+mn-ea"/>
                <a:cs typeface="+mn-cs"/>
              </a:rPr>
              <a:t>analyse</a:t>
            </a:r>
            <a:r>
              <a:rPr lang="en-US" sz="1200" i="1" kern="1200" dirty="0">
                <a:solidFill>
                  <a:schemeClr val="tx1"/>
                </a:solidFill>
                <a:effectLst/>
                <a:latin typeface="+mn-lt"/>
                <a:ea typeface="+mn-ea"/>
                <a:cs typeface="+mn-cs"/>
              </a:rPr>
              <a:t> the situation strategically."</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explains SWOT by using slides 28, 29,30, 31</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28</a:t>
            </a:fld>
            <a:endParaRPr lang="el-GR"/>
          </a:p>
        </p:txBody>
      </p:sp>
    </p:spTree>
    <p:extLst>
      <p:ext uri="{BB962C8B-B14F-4D97-AF65-F5344CB8AC3E}">
        <p14:creationId xmlns:p14="http://schemas.microsoft.com/office/powerpoint/2010/main" val="22802184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a:t>
            </a:r>
            <a:r>
              <a:rPr lang="en-US" dirty="0"/>
              <a:t> This is slide 23/CU6 from ESE course</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29</a:t>
            </a:fld>
            <a:endParaRPr lang="el-GR"/>
          </a:p>
        </p:txBody>
      </p:sp>
    </p:spTree>
    <p:extLst>
      <p:ext uri="{BB962C8B-B14F-4D97-AF65-F5344CB8AC3E}">
        <p14:creationId xmlns:p14="http://schemas.microsoft.com/office/powerpoint/2010/main" val="11739532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a:t>
            </a:r>
            <a:r>
              <a:rPr lang="en-US" dirty="0"/>
              <a:t> This is slide 24/CU6 from ESE course</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30</a:t>
            </a:fld>
            <a:endParaRPr lang="el-GR"/>
          </a:p>
        </p:txBody>
      </p:sp>
    </p:spTree>
    <p:extLst>
      <p:ext uri="{BB962C8B-B14F-4D97-AF65-F5344CB8AC3E}">
        <p14:creationId xmlns:p14="http://schemas.microsoft.com/office/powerpoint/2010/main" val="17905446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a:t>
            </a:r>
            <a:r>
              <a:rPr lang="en-US" dirty="0"/>
              <a:t> This is slide 25/CU6 from ESE course</a:t>
            </a:r>
          </a:p>
          <a:p>
            <a:endParaRPr lang="en-US" dirty="0"/>
          </a:p>
          <a:p>
            <a:r>
              <a:rPr lang="en-US" sz="1200" kern="1200" dirty="0">
                <a:solidFill>
                  <a:schemeClr val="tx1"/>
                </a:solidFill>
                <a:effectLst/>
                <a:latin typeface="+mn-lt"/>
                <a:ea typeface="+mn-ea"/>
                <a:cs typeface="+mn-cs"/>
              </a:rPr>
              <a:t>After presenting slide 31, the trainer says: </a:t>
            </a:r>
            <a:r>
              <a:rPr lang="en-US" sz="1200" i="1" kern="1200" dirty="0">
                <a:solidFill>
                  <a:schemeClr val="tx1"/>
                </a:solidFill>
                <a:effectLst/>
                <a:latin typeface="+mn-lt"/>
                <a:ea typeface="+mn-ea"/>
                <a:cs typeface="+mn-cs"/>
              </a:rPr>
              <a:t>“These analytical tools support structured sustainability planning and risk awareness. Sustainable investment planning includes </a:t>
            </a:r>
            <a:r>
              <a:rPr lang="en-US" sz="1200" i="1" kern="1200" dirty="0" err="1">
                <a:solidFill>
                  <a:schemeClr val="tx1"/>
                </a:solidFill>
                <a:effectLst/>
                <a:latin typeface="+mn-lt"/>
                <a:ea typeface="+mn-ea"/>
                <a:cs typeface="+mn-cs"/>
              </a:rPr>
              <a:t>analysing</a:t>
            </a:r>
            <a:r>
              <a:rPr lang="en-US" sz="1200" i="1" kern="1200" dirty="0">
                <a:solidFill>
                  <a:schemeClr val="tx1"/>
                </a:solidFill>
                <a:effectLst/>
                <a:latin typeface="+mn-lt"/>
                <a:ea typeface="+mn-ea"/>
                <a:cs typeface="+mn-cs"/>
              </a:rPr>
              <a:t> strengths, weaknesses, opportunities and threats to improve implementation strategies.</a:t>
            </a:r>
          </a:p>
          <a:p>
            <a:r>
              <a:rPr lang="en-US" sz="1200" i="0" kern="1200" dirty="0">
                <a:solidFill>
                  <a:schemeClr val="tx1"/>
                </a:solidFill>
                <a:effectLst/>
                <a:latin typeface="+mn-lt"/>
                <a:ea typeface="+mn-ea"/>
                <a:cs typeface="+mn-cs"/>
              </a:rPr>
              <a:t>Now, you may return to Worksheet 3 and complete Step 4!”</a:t>
            </a:r>
            <a:endParaRPr lang="en-US" i="0" dirty="0"/>
          </a:p>
        </p:txBody>
      </p:sp>
      <p:sp>
        <p:nvSpPr>
          <p:cNvPr id="4" name="Slide Number Placeholder 3"/>
          <p:cNvSpPr>
            <a:spLocks noGrp="1"/>
          </p:cNvSpPr>
          <p:nvPr>
            <p:ph type="sldNum" sz="quarter" idx="5"/>
          </p:nvPr>
        </p:nvSpPr>
        <p:spPr/>
        <p:txBody>
          <a:bodyPr/>
          <a:lstStyle/>
          <a:p>
            <a:fld id="{C6CF91B0-25AB-4DFA-B184-293DD156034C}" type="slidenum">
              <a:rPr lang="el-GR" smtClean="0"/>
              <a:t>31</a:t>
            </a:fld>
            <a:endParaRPr lang="el-GR"/>
          </a:p>
        </p:txBody>
      </p:sp>
    </p:spTree>
    <p:extLst>
      <p:ext uri="{BB962C8B-B14F-4D97-AF65-F5344CB8AC3E}">
        <p14:creationId xmlns:p14="http://schemas.microsoft.com/office/powerpoint/2010/main" val="26540877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BD8D0-738D-3194-EFB1-E09061338D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137876-A9AA-4977-D3DC-28E25C6026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E5420B-552B-17FD-C2FA-D52BCB6997AF}"/>
              </a:ext>
            </a:extLst>
          </p:cNvPr>
          <p:cNvSpPr>
            <a:spLocks noGrp="1"/>
          </p:cNvSpPr>
          <p:nvPr>
            <p:ph type="body" idx="1"/>
          </p:nvPr>
        </p:nvSpPr>
        <p:spPr/>
        <p:txBody>
          <a:bodyPr/>
          <a:lstStyle/>
          <a:p>
            <a:r>
              <a:rPr lang="en-IE" b="1" dirty="0"/>
              <a:t>Fonte da imagem: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a:t>
            </a:r>
            <a:r>
              <a:rPr lang="en-US" dirty="0"/>
              <a:t> This is slide 12/CU6 from ESE course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trainer presents the </a:t>
            </a:r>
            <a:r>
              <a:rPr lang="en-US" sz="1200" kern="1200" dirty="0" err="1">
                <a:solidFill>
                  <a:schemeClr val="tx1"/>
                </a:solidFill>
                <a:effectLst/>
                <a:latin typeface="+mn-lt"/>
                <a:ea typeface="+mn-ea"/>
                <a:cs typeface="+mn-cs"/>
              </a:rPr>
              <a:t>Triodos</a:t>
            </a:r>
            <a:r>
              <a:rPr lang="en-US" sz="1200" kern="1200" dirty="0">
                <a:solidFill>
                  <a:schemeClr val="tx1"/>
                </a:solidFill>
                <a:effectLst/>
                <a:latin typeface="+mn-lt"/>
                <a:ea typeface="+mn-ea"/>
                <a:cs typeface="+mn-cs"/>
              </a:rPr>
              <a:t> Case by using slides 32,33,34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IE" b="1" dirty="0"/>
          </a:p>
        </p:txBody>
      </p:sp>
      <p:sp>
        <p:nvSpPr>
          <p:cNvPr id="4" name="Slide Number Placeholder 3">
            <a:extLst>
              <a:ext uri="{FF2B5EF4-FFF2-40B4-BE49-F238E27FC236}">
                <a16:creationId xmlns:a16="http://schemas.microsoft.com/office/drawing/2014/main" id="{F955927F-77C5-1901-3557-2496E0F5433A}"/>
              </a:ext>
            </a:extLst>
          </p:cNvPr>
          <p:cNvSpPr>
            <a:spLocks noGrp="1"/>
          </p:cNvSpPr>
          <p:nvPr>
            <p:ph type="sldNum" sz="quarter" idx="5"/>
          </p:nvPr>
        </p:nvSpPr>
        <p:spPr/>
        <p:txBody>
          <a:bodyPr/>
          <a:lstStyle/>
          <a:p>
            <a:fld id="{C6CF91B0-25AB-4DFA-B184-293DD156034C}" type="slidenum">
              <a:rPr lang="el-GR" smtClean="0"/>
              <a:t>32</a:t>
            </a:fld>
            <a:endParaRPr lang="el-GR"/>
          </a:p>
        </p:txBody>
      </p:sp>
    </p:spTree>
    <p:extLst>
      <p:ext uri="{BB962C8B-B14F-4D97-AF65-F5344CB8AC3E}">
        <p14:creationId xmlns:p14="http://schemas.microsoft.com/office/powerpoint/2010/main" val="634005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a:t>
            </a:r>
            <a:r>
              <a:rPr lang="en-US" dirty="0"/>
              <a:t> This is slide 13/CU6 from ESE course</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33</a:t>
            </a:fld>
            <a:endParaRPr lang="el-GR"/>
          </a:p>
        </p:txBody>
      </p:sp>
    </p:spTree>
    <p:extLst>
      <p:ext uri="{BB962C8B-B14F-4D97-AF65-F5344CB8AC3E}">
        <p14:creationId xmlns:p14="http://schemas.microsoft.com/office/powerpoint/2010/main" val="38187495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a:t>
            </a:r>
            <a:r>
              <a:rPr lang="en-US" dirty="0"/>
              <a:t> This is slide 14/CU6 from ESE course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After presenting slides 32,33,34 the trainer says: </a:t>
            </a:r>
            <a:r>
              <a:rPr lang="en-US" sz="1200" i="1" kern="1200" dirty="0">
                <a:solidFill>
                  <a:schemeClr val="tx1"/>
                </a:solidFill>
                <a:effectLst/>
                <a:latin typeface="+mn-lt"/>
                <a:ea typeface="+mn-ea"/>
                <a:cs typeface="+mn-cs"/>
              </a:rPr>
              <a:t>"This </a:t>
            </a:r>
            <a:r>
              <a:rPr lang="en-US" sz="1200" i="1" kern="1200" dirty="0" err="1">
                <a:solidFill>
                  <a:schemeClr val="tx1"/>
                </a:solidFill>
                <a:effectLst/>
                <a:latin typeface="+mn-lt"/>
                <a:ea typeface="+mn-ea"/>
                <a:cs typeface="+mn-cs"/>
              </a:rPr>
              <a:t>organisation</a:t>
            </a:r>
            <a:r>
              <a:rPr lang="en-US" sz="1200" i="1" kern="1200" dirty="0">
                <a:solidFill>
                  <a:schemeClr val="tx1"/>
                </a:solidFill>
                <a:effectLst/>
                <a:latin typeface="+mn-lt"/>
                <a:ea typeface="+mn-ea"/>
                <a:cs typeface="+mn-cs"/>
              </a:rPr>
              <a:t> successfully integrated sustainability into financial decision-making."</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r>
              <a:rPr lang="de-DE" dirty="0"/>
              <a:t>Question 1: Credibility</a:t>
            </a:r>
          </a:p>
          <a:p>
            <a:r>
              <a:rPr lang="en-US" dirty="0" err="1"/>
              <a:t>Triodos</a:t>
            </a:r>
            <a:r>
              <a:rPr lang="en-US" dirty="0"/>
              <a:t> ensures credibility through strict lending criteria and full transparency on all financed projects.</a:t>
            </a:r>
            <a:br>
              <a:rPr lang="en-US" dirty="0"/>
            </a:br>
            <a:r>
              <a:rPr lang="en-US" dirty="0"/>
              <a:t>Each investment is listed publicly in the impact database.</a:t>
            </a:r>
            <a:br>
              <a:rPr lang="en-US" dirty="0"/>
            </a:br>
            <a:r>
              <a:rPr lang="en-US" dirty="0"/>
              <a:t>The bank also adheres to external audit standards such as GRI, EU Taxonomy and B Corp certification.</a:t>
            </a:r>
            <a:br>
              <a:rPr lang="en-US" dirty="0"/>
            </a:br>
            <a:r>
              <a:rPr lang="en-US" dirty="0"/>
              <a:t>This openness builds trust and prevents greenwashing.</a:t>
            </a:r>
            <a:endParaRPr lang="de-DE" dirty="0"/>
          </a:p>
          <a:p>
            <a:endParaRPr lang="de-DE" dirty="0"/>
          </a:p>
          <a:p>
            <a:r>
              <a:rPr lang="de-DE" dirty="0"/>
              <a:t>Question 2: Impact</a:t>
            </a:r>
          </a:p>
          <a:p>
            <a:r>
              <a:rPr lang="en-US" dirty="0"/>
              <a:t>The bank tracks indicators such as CO₂ saved, MWh of renewable energy produced and number of supported education or cultural projects.</a:t>
            </a:r>
            <a:br>
              <a:rPr lang="en-US" dirty="0"/>
            </a:br>
            <a:r>
              <a:rPr lang="en-US" dirty="0"/>
              <a:t>These figures are published in the annual Impact Report.</a:t>
            </a:r>
            <a:br>
              <a:rPr lang="en-US" dirty="0"/>
            </a:br>
            <a:r>
              <a:rPr lang="en-US" dirty="0"/>
              <a:t>For other </a:t>
            </a:r>
            <a:r>
              <a:rPr lang="en-US" dirty="0" err="1"/>
              <a:t>organisations</a:t>
            </a:r>
            <a:r>
              <a:rPr lang="en-US" dirty="0"/>
              <a:t>, relevant metrics could include energy efficiency, employee wellbeing or local economic value creation.</a:t>
            </a:r>
            <a:endParaRPr lang="de-DE" dirty="0"/>
          </a:p>
          <a:p>
            <a:endParaRPr lang="de-DE" dirty="0"/>
          </a:p>
          <a:p>
            <a:r>
              <a:rPr lang="de-DE" dirty="0"/>
              <a:t>Question 3: </a:t>
            </a:r>
            <a:r>
              <a:rPr lang="de-DE" dirty="0" err="1"/>
              <a:t>Transferability</a:t>
            </a:r>
            <a:endParaRPr lang="de-DE" dirty="0"/>
          </a:p>
          <a:p>
            <a:r>
              <a:rPr lang="en-US" dirty="0"/>
              <a:t>Transferable elements include transparent disclosure of investment criteria, clear ESG screening processes, and regular sustainability reporting.</a:t>
            </a:r>
            <a:br>
              <a:rPr lang="en-US" dirty="0"/>
            </a:br>
            <a:r>
              <a:rPr lang="en-US" dirty="0" err="1"/>
              <a:t>Organisations</a:t>
            </a:r>
            <a:r>
              <a:rPr lang="en-US" dirty="0"/>
              <a:t> could also implement internal project evaluation systems aligned with social and environmental goals.</a:t>
            </a:r>
            <a:endParaRPr lang="de-DE" dirty="0"/>
          </a:p>
        </p:txBody>
      </p:sp>
      <p:sp>
        <p:nvSpPr>
          <p:cNvPr id="4" name="Foliennummernplatzhalter 3"/>
          <p:cNvSpPr>
            <a:spLocks noGrp="1"/>
          </p:cNvSpPr>
          <p:nvPr>
            <p:ph type="sldNum" sz="quarter" idx="5"/>
          </p:nvPr>
        </p:nvSpPr>
        <p:spPr/>
        <p:txBody>
          <a:bodyPr/>
          <a:lstStyle/>
          <a:p>
            <a:fld id="{C6CF91B0-25AB-4DFA-B184-293DD156034C}" type="slidenum">
              <a:rPr lang="el-GR" smtClean="0"/>
              <a:t>34</a:t>
            </a:fld>
            <a:endParaRPr lang="el-GR"/>
          </a:p>
        </p:txBody>
      </p:sp>
    </p:spTree>
    <p:extLst>
      <p:ext uri="{BB962C8B-B14F-4D97-AF65-F5344CB8AC3E}">
        <p14:creationId xmlns:p14="http://schemas.microsoft.com/office/powerpoint/2010/main" val="12377737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25B6C-4FFD-AB54-3038-5CA5B9112C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F32F07-8515-819C-04E5-DBD65C1B28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798AEE-5C9F-07EB-B98B-F9194FDB14D9}"/>
              </a:ext>
            </a:extLst>
          </p:cNvPr>
          <p:cNvSpPr>
            <a:spLocks noGrp="1"/>
          </p:cNvSpPr>
          <p:nvPr>
            <p:ph type="body" idx="1"/>
          </p:nvPr>
        </p:nvSpPr>
        <p:spPr/>
        <p:txBody>
          <a:bodyPr/>
          <a:lstStyle/>
          <a:p>
            <a:r>
              <a:rPr lang="en-IE" b="1" dirty="0"/>
              <a:t>For slides 35-47:</a:t>
            </a:r>
          </a:p>
          <a:p>
            <a:r>
              <a:rPr lang="en-US" sz="1200" kern="1200" dirty="0">
                <a:solidFill>
                  <a:schemeClr val="tx1"/>
                </a:solidFill>
                <a:effectLst/>
                <a:latin typeface="+mn-lt"/>
                <a:ea typeface="+mn-ea"/>
                <a:cs typeface="+mn-cs"/>
              </a:rPr>
              <a:t>The trainer explains the tasks &amp; expected output and distributes Worksheet 4. </a:t>
            </a:r>
          </a:p>
          <a:p>
            <a:r>
              <a:rPr lang="en-US" sz="1200" kern="1200" dirty="0">
                <a:solidFill>
                  <a:schemeClr val="tx1"/>
                </a:solidFill>
                <a:effectLst/>
                <a:latin typeface="+mn-lt"/>
                <a:ea typeface="+mn-ea"/>
                <a:cs typeface="+mn-cs"/>
              </a:rPr>
              <a:t>S/he splits participants in 3 groups and allocate each group one case study (GHG reporting, Slovenia waste case and ILVA case).</a:t>
            </a:r>
          </a:p>
          <a:p>
            <a:r>
              <a:rPr lang="en-US" sz="1200" kern="1200" dirty="0">
                <a:solidFill>
                  <a:schemeClr val="tx1"/>
                </a:solidFill>
                <a:effectLst/>
                <a:latin typeface="+mn-lt"/>
                <a:ea typeface="+mn-ea"/>
                <a:cs typeface="+mn-cs"/>
              </a:rPr>
              <a:t>Participants </a:t>
            </a:r>
            <a:r>
              <a:rPr lang="en-US" sz="1200" kern="1200" dirty="0" err="1">
                <a:solidFill>
                  <a:schemeClr val="tx1"/>
                </a:solidFill>
                <a:effectLst/>
                <a:latin typeface="+mn-lt"/>
                <a:ea typeface="+mn-ea"/>
                <a:cs typeface="+mn-cs"/>
              </a:rPr>
              <a:t>analyse</a:t>
            </a:r>
            <a:r>
              <a:rPr lang="en-US" sz="1200" kern="1200" dirty="0">
                <a:solidFill>
                  <a:schemeClr val="tx1"/>
                </a:solidFill>
                <a:effectLst/>
                <a:latin typeface="+mn-lt"/>
                <a:ea typeface="+mn-ea"/>
                <a:cs typeface="+mn-cs"/>
              </a:rPr>
              <a: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sustainability actions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transferable lessons</a:t>
            </a:r>
          </a:p>
          <a:p>
            <a:r>
              <a:rPr lang="en-US" sz="1200" kern="1200" dirty="0">
                <a:solidFill>
                  <a:schemeClr val="tx1"/>
                </a:solidFill>
                <a:effectLst/>
                <a:latin typeface="+mn-lt"/>
                <a:ea typeface="+mn-ea"/>
                <a:cs typeface="+mn-cs"/>
              </a:rPr>
              <a:t>Trainer circulates among participants and asks: </a:t>
            </a:r>
            <a:r>
              <a:rPr lang="en-US" sz="1200" i="1" kern="1200" dirty="0">
                <a:solidFill>
                  <a:schemeClr val="tx1"/>
                </a:solidFill>
                <a:effectLst/>
                <a:latin typeface="+mn-lt"/>
                <a:ea typeface="+mn-ea"/>
                <a:cs typeface="+mn-cs"/>
              </a:rPr>
              <a:t>"What made this successful?"</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Possible Responses (examples of expected responses):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Leadership</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Transparency</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Measurement</a:t>
            </a:r>
          </a:p>
          <a:p>
            <a:pPr marL="0" indent="0">
              <a:buFont typeface="Arial" panose="020B0604020202020204" pitchFamily="34" charset="0"/>
              <a:buNone/>
            </a:pPr>
            <a:r>
              <a:rPr lang="en-US" sz="1200" kern="1200" dirty="0">
                <a:solidFill>
                  <a:schemeClr val="tx1"/>
                </a:solidFill>
                <a:effectLst/>
                <a:latin typeface="+mn-lt"/>
                <a:ea typeface="+mn-ea"/>
                <a:cs typeface="+mn-cs"/>
              </a:rPr>
              <a:t>Each group presents results (3-4 minutes each group)</a:t>
            </a:r>
            <a:endParaRPr lang="en-IE" b="0" dirty="0"/>
          </a:p>
          <a:p>
            <a:endParaRPr lang="en-IE" b="1" dirty="0"/>
          </a:p>
          <a:p>
            <a:r>
              <a:rPr lang="en-IE" b="1" dirty="0"/>
              <a:t>Image source:</a:t>
            </a:r>
          </a:p>
          <a:p>
            <a:r>
              <a:rPr lang="en-US" dirty="0"/>
              <a:t>Image created with Sora (AI‑generated), for SUSTAIN‑EU CU4 “Module Aim &amp; Introduction”. No third‑party content; no identifiable people or brands. Prompt archived in project records.</a:t>
            </a:r>
            <a:endParaRPr lang="en-IE" b="1" dirty="0"/>
          </a:p>
          <a:p>
            <a:endParaRPr lang="en-US" dirty="0"/>
          </a:p>
        </p:txBody>
      </p:sp>
      <p:sp>
        <p:nvSpPr>
          <p:cNvPr id="4" name="Slide Number Placeholder 3">
            <a:extLst>
              <a:ext uri="{FF2B5EF4-FFF2-40B4-BE49-F238E27FC236}">
                <a16:creationId xmlns:a16="http://schemas.microsoft.com/office/drawing/2014/main" id="{822F719E-19D1-A7D8-D2D9-B7FF290384FF}"/>
              </a:ext>
            </a:extLst>
          </p:cNvPr>
          <p:cNvSpPr>
            <a:spLocks noGrp="1"/>
          </p:cNvSpPr>
          <p:nvPr>
            <p:ph type="sldNum" sz="quarter" idx="5"/>
          </p:nvPr>
        </p:nvSpPr>
        <p:spPr/>
        <p:txBody>
          <a:bodyPr/>
          <a:lstStyle/>
          <a:p>
            <a:fld id="{C6CF91B0-25AB-4DFA-B184-293DD156034C}" type="slidenum">
              <a:rPr lang="el-GR" smtClean="0"/>
              <a:t>35</a:t>
            </a:fld>
            <a:endParaRPr lang="el-GR"/>
          </a:p>
        </p:txBody>
      </p:sp>
    </p:spTree>
    <p:extLst>
      <p:ext uri="{BB962C8B-B14F-4D97-AF65-F5344CB8AC3E}">
        <p14:creationId xmlns:p14="http://schemas.microsoft.com/office/powerpoint/2010/main" val="35421280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BD8D0-738D-3194-EFB1-E09061338D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137876-A9AA-4977-D3DC-28E25C6026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E5420B-552B-17FD-C2FA-D52BCB6997A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a:t>
            </a:r>
            <a:r>
              <a:rPr lang="en-US" dirty="0"/>
              <a:t> This is slide 15/CU7 from ESE course</a:t>
            </a:r>
          </a:p>
          <a:p>
            <a:endParaRPr lang="en-IE" b="1" dirty="0"/>
          </a:p>
          <a:p>
            <a:r>
              <a:rPr lang="en-IE" b="1" dirty="0"/>
              <a:t>Image source: </a:t>
            </a:r>
            <a:r>
              <a:rPr lang="en-IE" b="0" dirty="0"/>
              <a:t>https://unsplash.com/photos/person-in-black-suit-jacket-holding-white-tablet-computer-nApaSgkzaxg</a:t>
            </a:r>
          </a:p>
        </p:txBody>
      </p:sp>
      <p:sp>
        <p:nvSpPr>
          <p:cNvPr id="4" name="Slide Number Placeholder 3">
            <a:extLst>
              <a:ext uri="{FF2B5EF4-FFF2-40B4-BE49-F238E27FC236}">
                <a16:creationId xmlns:a16="http://schemas.microsoft.com/office/drawing/2014/main" id="{F955927F-77C5-1901-3557-2496E0F5433A}"/>
              </a:ext>
            </a:extLst>
          </p:cNvPr>
          <p:cNvSpPr>
            <a:spLocks noGrp="1"/>
          </p:cNvSpPr>
          <p:nvPr>
            <p:ph type="sldNum" sz="quarter" idx="5"/>
          </p:nvPr>
        </p:nvSpPr>
        <p:spPr/>
        <p:txBody>
          <a:bodyPr/>
          <a:lstStyle/>
          <a:p>
            <a:fld id="{C6CF91B0-25AB-4DFA-B184-293DD156034C}" type="slidenum">
              <a:rPr lang="el-GR" smtClean="0"/>
              <a:t>37</a:t>
            </a:fld>
            <a:endParaRPr lang="el-GR"/>
          </a:p>
        </p:txBody>
      </p:sp>
    </p:spTree>
    <p:extLst>
      <p:ext uri="{BB962C8B-B14F-4D97-AF65-F5344CB8AC3E}">
        <p14:creationId xmlns:p14="http://schemas.microsoft.com/office/powerpoint/2010/main" val="634005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a:t>
            </a:r>
            <a:r>
              <a:rPr lang="en-US" dirty="0"/>
              <a:t> This is slide 16/CU7 from ESE course</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38</a:t>
            </a:fld>
            <a:endParaRPr lang="el-GR"/>
          </a:p>
        </p:txBody>
      </p:sp>
    </p:spTree>
    <p:extLst>
      <p:ext uri="{BB962C8B-B14F-4D97-AF65-F5344CB8AC3E}">
        <p14:creationId xmlns:p14="http://schemas.microsoft.com/office/powerpoint/2010/main" val="35196352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a:t>
            </a:r>
            <a:r>
              <a:rPr lang="en-US" dirty="0"/>
              <a:t> This is slide 17/CU7 from ESE course</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39</a:t>
            </a:fld>
            <a:endParaRPr lang="el-GR"/>
          </a:p>
        </p:txBody>
      </p:sp>
    </p:spTree>
    <p:extLst>
      <p:ext uri="{BB962C8B-B14F-4D97-AF65-F5344CB8AC3E}">
        <p14:creationId xmlns:p14="http://schemas.microsoft.com/office/powerpoint/2010/main" val="21884321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a:t>
            </a:r>
            <a:r>
              <a:rPr lang="en-US" dirty="0"/>
              <a:t> This is slide 38/CU8 from ESE course</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41</a:t>
            </a:fld>
            <a:endParaRPr lang="el-GR"/>
          </a:p>
        </p:txBody>
      </p:sp>
    </p:spTree>
    <p:extLst>
      <p:ext uri="{BB962C8B-B14F-4D97-AF65-F5344CB8AC3E}">
        <p14:creationId xmlns:p14="http://schemas.microsoft.com/office/powerpoint/2010/main" val="12415275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a:t>
            </a:r>
            <a:r>
              <a:rPr lang="en-US" dirty="0"/>
              <a:t> This is slide 39/CU8 from ESE course</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42</a:t>
            </a:fld>
            <a:endParaRPr lang="el-GR"/>
          </a:p>
        </p:txBody>
      </p:sp>
    </p:spTree>
    <p:extLst>
      <p:ext uri="{BB962C8B-B14F-4D97-AF65-F5344CB8AC3E}">
        <p14:creationId xmlns:p14="http://schemas.microsoft.com/office/powerpoint/2010/main" val="36117252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a:t>
            </a:r>
            <a:r>
              <a:rPr lang="en-US" dirty="0"/>
              <a:t> This is slide 13/CU9 from ESE course</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44</a:t>
            </a:fld>
            <a:endParaRPr lang="el-GR"/>
          </a:p>
        </p:txBody>
      </p:sp>
    </p:spTree>
    <p:extLst>
      <p:ext uri="{BB962C8B-B14F-4D97-AF65-F5344CB8AC3E}">
        <p14:creationId xmlns:p14="http://schemas.microsoft.com/office/powerpoint/2010/main" val="25668002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a:t>
            </a:r>
            <a:r>
              <a:rPr lang="en-US" dirty="0"/>
              <a:t> This is slide 14/CU9 from ESE course</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45</a:t>
            </a:fld>
            <a:endParaRPr lang="el-GR"/>
          </a:p>
        </p:txBody>
      </p:sp>
    </p:spTree>
    <p:extLst>
      <p:ext uri="{BB962C8B-B14F-4D97-AF65-F5344CB8AC3E}">
        <p14:creationId xmlns:p14="http://schemas.microsoft.com/office/powerpoint/2010/main" val="21129852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a:t>
            </a:r>
            <a:r>
              <a:rPr lang="en-US" dirty="0"/>
              <a:t> This is slide 15/CU9 from ESE course</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46</a:t>
            </a:fld>
            <a:endParaRPr lang="el-GR"/>
          </a:p>
        </p:txBody>
      </p:sp>
    </p:spTree>
    <p:extLst>
      <p:ext uri="{BB962C8B-B14F-4D97-AF65-F5344CB8AC3E}">
        <p14:creationId xmlns:p14="http://schemas.microsoft.com/office/powerpoint/2010/main" val="32918594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a:t>
            </a:r>
            <a:r>
              <a:rPr lang="en-US" dirty="0"/>
              <a:t> This is slide 16/CU9 from ESE course</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47</a:t>
            </a:fld>
            <a:endParaRPr lang="el-GR"/>
          </a:p>
        </p:txBody>
      </p:sp>
    </p:spTree>
    <p:extLst>
      <p:ext uri="{BB962C8B-B14F-4D97-AF65-F5344CB8AC3E}">
        <p14:creationId xmlns:p14="http://schemas.microsoft.com/office/powerpoint/2010/main" val="27358982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873FE-6DCF-A1A4-AB0B-0206802A9E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C65596-CA42-12D8-E05B-7947A4732B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4631F2-CE5E-A94C-BDF0-BF0427163CE9}"/>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The trainer says: </a:t>
            </a:r>
            <a:r>
              <a:rPr lang="en-US" sz="1200" i="1" kern="1200" dirty="0">
                <a:solidFill>
                  <a:schemeClr val="tx1"/>
                </a:solidFill>
                <a:effectLst/>
                <a:latin typeface="+mn-lt"/>
                <a:ea typeface="+mn-ea"/>
                <a:cs typeface="+mn-cs"/>
              </a:rPr>
              <a:t>"Reflection transforms learning into action."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trainer distributes Worksheet 5 and explains the task. Allows participants to work 10 minutes.</a:t>
            </a:r>
          </a:p>
          <a:p>
            <a:r>
              <a:rPr lang="en-US" sz="1200" kern="1200" dirty="0">
                <a:solidFill>
                  <a:schemeClr val="tx1"/>
                </a:solidFill>
                <a:effectLst/>
                <a:latin typeface="+mn-lt"/>
                <a:ea typeface="+mn-ea"/>
                <a:cs typeface="+mn-cs"/>
              </a:rPr>
              <a:t>Then collects the completed worksheets.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Image source: </a:t>
            </a:r>
            <a:r>
              <a:rPr lang="en-US" sz="1200" kern="1200" dirty="0">
                <a:solidFill>
                  <a:schemeClr val="tx1"/>
                </a:solidFill>
                <a:effectLst/>
                <a:latin typeface="+mn-lt"/>
                <a:ea typeface="+mn-ea"/>
                <a:cs typeface="+mn-cs"/>
              </a:rPr>
              <a:t>free emoji from </a:t>
            </a:r>
            <a:r>
              <a:rPr lang="en-US" sz="1200" kern="1200" dirty="0" err="1">
                <a:solidFill>
                  <a:schemeClr val="tx1"/>
                </a:solidFill>
                <a:effectLst/>
                <a:latin typeface="+mn-lt"/>
                <a:ea typeface="+mn-ea"/>
                <a:cs typeface="+mn-cs"/>
              </a:rPr>
              <a:t>Vecteezy</a:t>
            </a:r>
            <a:r>
              <a:rPr lang="en-US" sz="1200" kern="1200" dirty="0">
                <a:solidFill>
                  <a:schemeClr val="tx1"/>
                </a:solidFill>
                <a:effectLst/>
                <a:latin typeface="+mn-lt"/>
                <a:ea typeface="+mn-ea"/>
                <a:cs typeface="+mn-cs"/>
              </a:rPr>
              <a:t>: https://www.vecteezy.com/free-png/think-emoji</a:t>
            </a:r>
          </a:p>
        </p:txBody>
      </p:sp>
      <p:sp>
        <p:nvSpPr>
          <p:cNvPr id="4" name="Slide Number Placeholder 3">
            <a:extLst>
              <a:ext uri="{FF2B5EF4-FFF2-40B4-BE49-F238E27FC236}">
                <a16:creationId xmlns:a16="http://schemas.microsoft.com/office/drawing/2014/main" id="{00F27061-72F4-94ED-AE7B-7C37DACF18F7}"/>
              </a:ext>
            </a:extLst>
          </p:cNvPr>
          <p:cNvSpPr>
            <a:spLocks noGrp="1"/>
          </p:cNvSpPr>
          <p:nvPr>
            <p:ph type="sldNum" sz="quarter" idx="5"/>
          </p:nvPr>
        </p:nvSpPr>
        <p:spPr/>
        <p:txBody>
          <a:bodyPr/>
          <a:lstStyle/>
          <a:p>
            <a:fld id="{C6CF91B0-25AB-4DFA-B184-293DD156034C}" type="slidenum">
              <a:rPr lang="el-GR" smtClean="0"/>
              <a:t>48</a:t>
            </a:fld>
            <a:endParaRPr lang="el-GR"/>
          </a:p>
        </p:txBody>
      </p:sp>
    </p:spTree>
    <p:extLst>
      <p:ext uri="{BB962C8B-B14F-4D97-AF65-F5344CB8AC3E}">
        <p14:creationId xmlns:p14="http://schemas.microsoft.com/office/powerpoint/2010/main" val="40138880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39776-FC44-1105-9672-9B6258F03E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3279DC-1B8E-E3DC-28DC-E04790005B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911E38-7F42-C0E9-50E5-C8213069690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trainer facilitates group discussion around this question: </a:t>
            </a:r>
            <a:r>
              <a:rPr lang="en-US" sz="1200" i="1" kern="1200" dirty="0">
                <a:solidFill>
                  <a:schemeClr val="tx1"/>
                </a:solidFill>
                <a:effectLst/>
                <a:latin typeface="+mn-lt"/>
                <a:ea typeface="+mn-ea"/>
                <a:cs typeface="+mn-cs"/>
              </a:rPr>
              <a:t>"What is one change that you will implement first?"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Image source: </a:t>
            </a:r>
            <a:r>
              <a:rPr lang="en-US" sz="1200" kern="1200" dirty="0">
                <a:solidFill>
                  <a:schemeClr val="tx1"/>
                </a:solidFill>
                <a:effectLst/>
                <a:latin typeface="+mn-lt"/>
                <a:ea typeface="+mn-ea"/>
                <a:cs typeface="+mn-cs"/>
              </a:rPr>
              <a:t>free image from Magnific, https://www.magnific.com/free-vector/group-therapy-illustration-concept_9907640.htm#fromView=keyword&amp;page=1&amp;position=1&amp;uuid=ed4099ab-ad61-46ac-b825-d60c380893b2&amp;query=Group+reflection </a:t>
            </a:r>
          </a:p>
        </p:txBody>
      </p:sp>
      <p:sp>
        <p:nvSpPr>
          <p:cNvPr id="4" name="Slide Number Placeholder 3">
            <a:extLst>
              <a:ext uri="{FF2B5EF4-FFF2-40B4-BE49-F238E27FC236}">
                <a16:creationId xmlns:a16="http://schemas.microsoft.com/office/drawing/2014/main" id="{C784F614-39A2-92D6-274B-389DB7FCC101}"/>
              </a:ext>
            </a:extLst>
          </p:cNvPr>
          <p:cNvSpPr>
            <a:spLocks noGrp="1"/>
          </p:cNvSpPr>
          <p:nvPr>
            <p:ph type="sldNum" sz="quarter" idx="5"/>
          </p:nvPr>
        </p:nvSpPr>
        <p:spPr/>
        <p:txBody>
          <a:bodyPr/>
          <a:lstStyle/>
          <a:p>
            <a:fld id="{C6CF91B0-25AB-4DFA-B184-293DD156034C}" type="slidenum">
              <a:rPr lang="el-GR" smtClean="0"/>
              <a:t>49</a:t>
            </a:fld>
            <a:endParaRPr lang="el-GR"/>
          </a:p>
        </p:txBody>
      </p:sp>
    </p:spTree>
    <p:extLst>
      <p:ext uri="{BB962C8B-B14F-4D97-AF65-F5344CB8AC3E}">
        <p14:creationId xmlns:p14="http://schemas.microsoft.com/office/powerpoint/2010/main" val="41058591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trainer says</a:t>
            </a:r>
            <a:r>
              <a:rPr lang="en-US" sz="1200" i="1" kern="1200" dirty="0">
                <a:solidFill>
                  <a:schemeClr val="tx1"/>
                </a:solidFill>
                <a:effectLst/>
                <a:latin typeface="+mn-lt"/>
                <a:ea typeface="+mn-ea"/>
                <a:cs typeface="+mn-cs"/>
              </a:rPr>
              <a:t>: "Your learning continues beyond this session."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S/he distributes Worksheet 6 and explains the mini-training task, namely Designing an ESE Training Session.</a:t>
            </a:r>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50</a:t>
            </a:fld>
            <a:endParaRPr lang="el-GR"/>
          </a:p>
        </p:txBody>
      </p:sp>
    </p:spTree>
    <p:extLst>
      <p:ext uri="{BB962C8B-B14F-4D97-AF65-F5344CB8AC3E}">
        <p14:creationId xmlns:p14="http://schemas.microsoft.com/office/powerpoint/2010/main" val="22960561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51</a:t>
            </a:fld>
            <a:endParaRPr lang="el-GR"/>
          </a:p>
        </p:txBody>
      </p:sp>
    </p:spTree>
    <p:extLst>
      <p:ext uri="{BB962C8B-B14F-4D97-AF65-F5344CB8AC3E}">
        <p14:creationId xmlns:p14="http://schemas.microsoft.com/office/powerpoint/2010/main" val="8722357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B902A-23E9-E6B5-86FB-850AE8BDA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775B3-2EE7-B49A-F7AA-04AFFBDF27DF}"/>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3209125F-B915-D58A-29EE-FEC0A115871A}"/>
              </a:ext>
            </a:extLst>
          </p:cNvPr>
          <p:cNvSpPr>
            <a:spLocks noGrp="1"/>
          </p:cNvSpPr>
          <p:nvPr>
            <p:ph type="body" idx="1"/>
          </p:nvPr>
        </p:nvSpPr>
        <p:spPr/>
        <p:txBody>
          <a:bodyPr/>
          <a:lstStyle/>
          <a:p>
            <a:r>
              <a:rPr lang="en-IE" b="1" dirty="0"/>
              <a:t>Fonte da imagem:</a:t>
            </a:r>
          </a:p>
          <a:p>
            <a:r>
              <a:rPr lang="en-US" dirty="0"/>
              <a:t>Imagem criada com Sora (gerada por IA), para o SUSTAIN‑EU CU4 “Module Aim &amp; Introduction”. Sem conteúdos de terceiros; sem pessoas ou marcas identificáveis. Prompt arquivado nos registos do projeto.</a:t>
            </a:r>
            <a:endParaRPr lang="en-IE" b="1" dirty="0"/>
          </a:p>
        </p:txBody>
      </p:sp>
      <p:sp>
        <p:nvSpPr>
          <p:cNvPr id="4" name="Slide Number Placeholder 3">
            <a:extLst>
              <a:ext uri="{FF2B5EF4-FFF2-40B4-BE49-F238E27FC236}">
                <a16:creationId xmlns:a16="http://schemas.microsoft.com/office/drawing/2014/main" id="{3A8BE014-9EB3-F687-32E9-4013EB56B1A4}"/>
              </a:ext>
            </a:extLst>
          </p:cNvPr>
          <p:cNvSpPr>
            <a:spLocks noGrp="1"/>
          </p:cNvSpPr>
          <p:nvPr>
            <p:ph type="sldNum" sz="quarter" idx="5"/>
          </p:nvPr>
        </p:nvSpPr>
        <p:spPr/>
        <p:txBody>
          <a:bodyPr/>
          <a:lstStyle/>
          <a:p>
            <a:fld id="{C6CF91B0-25AB-4DFA-B184-293DD156034C}" type="slidenum">
              <a:rPr lang="el-GR" smtClean="0"/>
              <a:t>54</a:t>
            </a:fld>
            <a:endParaRPr lang="el-GR"/>
          </a:p>
        </p:txBody>
      </p:sp>
    </p:spTree>
    <p:extLst>
      <p:ext uri="{BB962C8B-B14F-4D97-AF65-F5344CB8AC3E}">
        <p14:creationId xmlns:p14="http://schemas.microsoft.com/office/powerpoint/2010/main" val="26736985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79C6C-6F4B-3A35-A115-3DFD0AE85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38EFE-5FC5-2C0B-AB25-C01E92057420}"/>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A94920BF-E04A-7192-7BFF-2065CB4DE07E}"/>
              </a:ext>
            </a:extLst>
          </p:cNvPr>
          <p:cNvSpPr>
            <a:spLocks noGrp="1"/>
          </p:cNvSpPr>
          <p:nvPr>
            <p:ph type="body" idx="1"/>
          </p:nvPr>
        </p:nvSpPr>
        <p:spPr/>
        <p:txBody>
          <a:bodyPr/>
          <a:lstStyle/>
          <a:p>
            <a:r>
              <a:rPr lang="en-IE" b="1" dirty="0"/>
              <a:t>Fonte da imagem:</a:t>
            </a:r>
          </a:p>
          <a:p>
            <a:r>
              <a:rPr lang="en-US" dirty="0"/>
              <a:t>Imagem criada com Sora (gerada por IA), para o SUSTAIN‑EU CU4 “Module Aim &amp; Introduction”. Sem conteúdos de terceiros; sem pessoas ou marcas identificáveis. Prompt arquivado nos registos do projeto.</a:t>
            </a:r>
            <a:endParaRPr lang="en-IE" b="1" dirty="0"/>
          </a:p>
        </p:txBody>
      </p:sp>
      <p:sp>
        <p:nvSpPr>
          <p:cNvPr id="4" name="Slide Number Placeholder 3">
            <a:extLst>
              <a:ext uri="{FF2B5EF4-FFF2-40B4-BE49-F238E27FC236}">
                <a16:creationId xmlns:a16="http://schemas.microsoft.com/office/drawing/2014/main" id="{1E75F307-5BD6-2070-698D-761F051C8887}"/>
              </a:ext>
            </a:extLst>
          </p:cNvPr>
          <p:cNvSpPr>
            <a:spLocks noGrp="1"/>
          </p:cNvSpPr>
          <p:nvPr>
            <p:ph type="sldNum" sz="quarter" idx="5"/>
          </p:nvPr>
        </p:nvSpPr>
        <p:spPr/>
        <p:txBody>
          <a:bodyPr/>
          <a:lstStyle/>
          <a:p>
            <a:fld id="{C6CF91B0-25AB-4DFA-B184-293DD156034C}" type="slidenum">
              <a:rPr lang="el-GR" smtClean="0"/>
              <a:t>55</a:t>
            </a:fld>
            <a:endParaRPr lang="el-GR"/>
          </a:p>
        </p:txBody>
      </p:sp>
    </p:spTree>
    <p:extLst>
      <p:ext uri="{BB962C8B-B14F-4D97-AF65-F5344CB8AC3E}">
        <p14:creationId xmlns:p14="http://schemas.microsoft.com/office/powerpoint/2010/main" val="26224543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10A7B-B593-1219-8870-5303CE511B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9C311B-0F51-C31E-1EDD-6ED7FAF6CA87}"/>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9747579E-0EFB-69EE-AE01-E4D2A17FC1AF}"/>
              </a:ext>
            </a:extLst>
          </p:cNvPr>
          <p:cNvSpPr>
            <a:spLocks noGrp="1"/>
          </p:cNvSpPr>
          <p:nvPr>
            <p:ph type="body" idx="1"/>
          </p:nvPr>
        </p:nvSpPr>
        <p:spPr/>
        <p:txBody>
          <a:bodyPr/>
          <a:lstStyle/>
          <a:p>
            <a:r>
              <a:rPr lang="en-IE" sz="1200" kern="1200" dirty="0">
                <a:solidFill>
                  <a:schemeClr val="tx1"/>
                </a:solidFill>
                <a:effectLst/>
                <a:latin typeface="+mn-lt"/>
                <a:ea typeface="+mn-ea"/>
                <a:cs typeface="+mn-cs"/>
              </a:rPr>
              <a:t>The trainer says:</a:t>
            </a:r>
            <a:r>
              <a:rPr lang="en-IE" sz="1200" b="1"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“Integrating sustainability across VET </a:t>
            </a:r>
            <a:r>
              <a:rPr lang="en-US" sz="1200" i="1" kern="1200" dirty="0" err="1">
                <a:solidFill>
                  <a:schemeClr val="tx1"/>
                </a:solidFill>
                <a:effectLst/>
                <a:latin typeface="+mn-lt"/>
                <a:ea typeface="+mn-ea"/>
                <a:cs typeface="+mn-cs"/>
              </a:rPr>
              <a:t>programmes</a:t>
            </a:r>
            <a:r>
              <a:rPr lang="en-US" sz="1200" i="1" kern="1200" dirty="0">
                <a:solidFill>
                  <a:schemeClr val="tx1"/>
                </a:solidFill>
                <a:effectLst/>
                <a:latin typeface="+mn-lt"/>
                <a:ea typeface="+mn-ea"/>
                <a:cs typeface="+mn-cs"/>
              </a:rPr>
              <a:t> is a continuous collaborative process that empowers trainers and learners to contribute meaningfully to a more sustainable future.”</a:t>
            </a:r>
            <a:endParaRPr lang="en-US" sz="1200" kern="1200" dirty="0">
              <a:solidFill>
                <a:schemeClr val="tx1"/>
              </a:solidFill>
              <a:effectLst/>
              <a:latin typeface="+mn-lt"/>
              <a:ea typeface="+mn-ea"/>
              <a:cs typeface="+mn-cs"/>
            </a:endParaRPr>
          </a:p>
          <a:p>
            <a:endParaRPr lang="en-IE" b="1" dirty="0"/>
          </a:p>
          <a:p>
            <a:r>
              <a:rPr lang="en-IE" b="1" dirty="0"/>
              <a:t>Image source:</a:t>
            </a:r>
          </a:p>
          <a:p>
            <a:r>
              <a:rPr lang="en-US" dirty="0"/>
              <a:t>Image created with Sora (AI‑generated), for SUSTAIN‑EU CU4 “Module Aim &amp; Introduction”. No third‑party content; no identifiable people or brands. Prompt archived in project records.</a:t>
            </a:r>
            <a:endParaRPr lang="en-IE" b="1" dirty="0"/>
          </a:p>
        </p:txBody>
      </p:sp>
      <p:sp>
        <p:nvSpPr>
          <p:cNvPr id="4" name="Slide Number Placeholder 3">
            <a:extLst>
              <a:ext uri="{FF2B5EF4-FFF2-40B4-BE49-F238E27FC236}">
                <a16:creationId xmlns:a16="http://schemas.microsoft.com/office/drawing/2014/main" id="{82927F32-DDD6-86AB-D791-506E25755AF7}"/>
              </a:ext>
            </a:extLst>
          </p:cNvPr>
          <p:cNvSpPr>
            <a:spLocks noGrp="1"/>
          </p:cNvSpPr>
          <p:nvPr>
            <p:ph type="sldNum" sz="quarter" idx="5"/>
          </p:nvPr>
        </p:nvSpPr>
        <p:spPr/>
        <p:txBody>
          <a:bodyPr/>
          <a:lstStyle/>
          <a:p>
            <a:fld id="{C6CF91B0-25AB-4DFA-B184-293DD156034C}" type="slidenum">
              <a:rPr lang="el-GR" smtClean="0"/>
              <a:t>56</a:t>
            </a:fld>
            <a:endParaRPr lang="el-GR"/>
          </a:p>
        </p:txBody>
      </p:sp>
    </p:spTree>
    <p:extLst>
      <p:ext uri="{BB962C8B-B14F-4D97-AF65-F5344CB8AC3E}">
        <p14:creationId xmlns:p14="http://schemas.microsoft.com/office/powerpoint/2010/main" val="38396698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58</a:t>
            </a:fld>
            <a:endParaRPr lang="el-GR"/>
          </a:p>
        </p:txBody>
      </p:sp>
    </p:spTree>
    <p:extLst>
      <p:ext uri="{BB962C8B-B14F-4D97-AF65-F5344CB8AC3E}">
        <p14:creationId xmlns:p14="http://schemas.microsoft.com/office/powerpoint/2010/main" val="2045426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169850163"/>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928767173"/>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536706619"/>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84457938"/>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059304463"/>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638133791"/>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26549085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157581102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320394704"/>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783120964"/>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00735517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59425693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46415418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00805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95190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7563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8/17/2026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extLst>
      <p:ext uri="{BB962C8B-B14F-4D97-AF65-F5344CB8AC3E}">
        <p14:creationId xmlns:p14="http://schemas.microsoft.com/office/powerpoint/2010/main" val="296803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9217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7946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38559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8/17/2026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923811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889843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833593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1911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599143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301864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9023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8813741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9358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3798867200"/>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69" y="2177491"/>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2767633352"/>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99807112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image" Target="../media/image1.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399370" y="252828"/>
            <a:ext cx="11393260" cy="675444"/>
          </a:xfrm>
          <a:prstGeom prst="rect">
            <a:avLst/>
          </a:prstGeom>
        </p:spPr>
        <p:txBody>
          <a:bodyPr vert="horz" lIns="0" tIns="0" rIns="0" bIns="0" rtlCol="0" anchor="ctr">
            <a:noAutofit/>
          </a:bodyPr>
          <a:lstStyle/>
          <a:p>
            <a:endParaRPr lang="el-GR" dirty="0"/>
          </a:p>
        </p:txBody>
      </p:sp>
      <p:pic>
        <p:nvPicPr>
          <p:cNvPr id="4" name="Picture 3" descr="A green and black logo&#10;&#10;AI-generated content may be incorrect.">
            <a:extLst>
              <a:ext uri="{FF2B5EF4-FFF2-40B4-BE49-F238E27FC236}">
                <a16:creationId xmlns:a16="http://schemas.microsoft.com/office/drawing/2014/main" id="{8C069B2D-4BD6-BC6E-1D7A-A46DE36F4E9A}"/>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73423" y="-166137"/>
            <a:ext cx="1408173" cy="1408173"/>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B2C69923-7095-74F7-2308-B56C8A8AC0D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674759" y="420687"/>
            <a:ext cx="1117871" cy="234524"/>
          </a:xfrm>
          <a:prstGeom prst="rect">
            <a:avLst/>
          </a:prstGeom>
        </p:spPr>
      </p:pic>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708" r:id="rId5"/>
    <p:sldLayoutId id="2147483709" r:id="rId6"/>
    <p:sldLayoutId id="2147483710" r:id="rId7"/>
    <p:sldLayoutId id="2147483711" r:id="rId8"/>
    <p:sldLayoutId id="2147483712" r:id="rId9"/>
    <p:sldLayoutId id="2147483730" r:id="rId10"/>
    <p:sldLayoutId id="2147483731" r:id="rId11"/>
    <p:sldLayoutId id="2147483732" r:id="rId12"/>
    <p:sldLayoutId id="2147483733" r:id="rId13"/>
    <p:sldLayoutId id="2147483734" r:id="rId14"/>
  </p:sldLayoutIdLst>
  <p:txStyles>
    <p:title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dirty="0"/>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8/17/2026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pic>
        <p:nvPicPr>
          <p:cNvPr id="9" name="Picture 8" descr="A green and black logo&#10;&#10;AI-generated content may be incorrect.">
            <a:extLst>
              <a:ext uri="{FF2B5EF4-FFF2-40B4-BE49-F238E27FC236}">
                <a16:creationId xmlns:a16="http://schemas.microsoft.com/office/drawing/2014/main" id="{57A1E77D-F83C-59FA-490D-751F43AFA355}"/>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68816" y="-252574"/>
            <a:ext cx="1408173" cy="1408173"/>
          </a:xfrm>
          <a:prstGeom prst="rect">
            <a:avLst/>
          </a:prstGeom>
        </p:spPr>
      </p:pic>
    </p:spTree>
    <p:extLst>
      <p:ext uri="{BB962C8B-B14F-4D97-AF65-F5344CB8AC3E}">
        <p14:creationId xmlns:p14="http://schemas.microsoft.com/office/powerpoint/2010/main" val="92894068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6"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1.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1.xml"/><Relationship Id="rId1" Type="http://schemas.openxmlformats.org/officeDocument/2006/relationships/tags" Target="../tags/tag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1.xml"/><Relationship Id="rId1" Type="http://schemas.openxmlformats.org/officeDocument/2006/relationships/tags" Target="../tags/tag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2.xml"/><Relationship Id="rId1" Type="http://schemas.openxmlformats.org/officeDocument/2006/relationships/tags" Target="../tags/tag5.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2.xml"/><Relationship Id="rId1" Type="http://schemas.openxmlformats.org/officeDocument/2006/relationships/tags" Target="../tags/tag6.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3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1.xml"/><Relationship Id="rId1" Type="http://schemas.openxmlformats.org/officeDocument/2006/relationships/tags" Target="../tags/tag9.xml"/><Relationship Id="rId4" Type="http://schemas.openxmlformats.org/officeDocument/2006/relationships/image" Target="../media/image9.sv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2.xml"/><Relationship Id="rId1" Type="http://schemas.openxmlformats.org/officeDocument/2006/relationships/tags" Target="../tags/tag10.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2.xml"/><Relationship Id="rId1" Type="http://schemas.openxmlformats.org/officeDocument/2006/relationships/tags" Target="../tags/tag11.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2.xml"/><Relationship Id="rId1" Type="http://schemas.openxmlformats.org/officeDocument/2006/relationships/tags" Target="../tags/tag13.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2.xml"/><Relationship Id="rId1" Type="http://schemas.openxmlformats.org/officeDocument/2006/relationships/tags" Target="../tags/tag14.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1.xml"/><Relationship Id="rId1" Type="http://schemas.openxmlformats.org/officeDocument/2006/relationships/tags" Target="../tags/tag15.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2.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2.xml"/><Relationship Id="rId1" Type="http://schemas.openxmlformats.org/officeDocument/2006/relationships/tags" Target="../tags/tag17.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2.xml"/><Relationship Id="rId1" Type="http://schemas.openxmlformats.org/officeDocument/2006/relationships/tags" Target="../tags/tag18.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2.xml"/><Relationship Id="rId1" Type="http://schemas.openxmlformats.org/officeDocument/2006/relationships/tags" Target="../tags/tag19.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8.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2.xml"/><Relationship Id="rId1" Type="http://schemas.openxmlformats.org/officeDocument/2006/relationships/tags" Target="../tags/tag21.xml"/><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2.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2.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2.xml"/><Relationship Id="rId1" Type="http://schemas.openxmlformats.org/officeDocument/2006/relationships/tags" Target="../tags/tag24.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2.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2.xml"/><Relationship Id="rId1" Type="http://schemas.openxmlformats.org/officeDocument/2006/relationships/tags" Target="../tags/tag26.xml"/><Relationship Id="rId5" Type="http://schemas.openxmlformats.org/officeDocument/2006/relationships/image" Target="../media/image20.png"/><Relationship Id="rId4" Type="http://schemas.openxmlformats.org/officeDocument/2006/relationships/hyperlink" Target="https://www.youtube.com/watch?v=22coAwMD9M0" TargetMode="Externa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2.xml"/><Relationship Id="rId1" Type="http://schemas.openxmlformats.org/officeDocument/2006/relationships/tags" Target="../tags/tag27.xml"/><Relationship Id="rId4" Type="http://schemas.openxmlformats.org/officeDocument/2006/relationships/image" Target="../media/image21.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2.xml"/><Relationship Id="rId1" Type="http://schemas.openxmlformats.org/officeDocument/2006/relationships/tags" Target="../tags/tag28.xml"/><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2.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2.xml"/><Relationship Id="rId1" Type="http://schemas.openxmlformats.org/officeDocument/2006/relationships/tags" Target="../tags/tag30.xml"/><Relationship Id="rId4" Type="http://schemas.openxmlformats.org/officeDocument/2006/relationships/image" Target="../media/image23.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2.xml"/><Relationship Id="rId1" Type="http://schemas.openxmlformats.org/officeDocument/2006/relationships/tags" Target="../tags/tag31.xml"/><Relationship Id="rId4" Type="http://schemas.openxmlformats.org/officeDocument/2006/relationships/image" Target="../media/image24.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2.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1.xml"/><Relationship Id="rId1" Type="http://schemas.openxmlformats.org/officeDocument/2006/relationships/tags" Target="../tags/tag33.xml"/><Relationship Id="rId4" Type="http://schemas.openxmlformats.org/officeDocument/2006/relationships/image" Target="../media/image25.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1.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1.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32.xml"/><Relationship Id="rId1" Type="http://schemas.openxmlformats.org/officeDocument/2006/relationships/tags" Target="../tags/tag36.xml"/><Relationship Id="rId4" Type="http://schemas.openxmlformats.org/officeDocument/2006/relationships/image" Target="../media/image26.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1.xml"/><Relationship Id="rId1" Type="http://schemas.openxmlformats.org/officeDocument/2006/relationships/tags" Target="../tags/tag38.xml"/><Relationship Id="rId4" Type="http://schemas.openxmlformats.org/officeDocument/2006/relationships/image" Target="../media/image27.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31.xml"/><Relationship Id="rId1" Type="http://schemas.openxmlformats.org/officeDocument/2006/relationships/tags" Target="../tags/tag39.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31.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31.xml"/><Relationship Id="rId1" Type="http://schemas.openxmlformats.org/officeDocument/2006/relationships/tags" Target="../tags/tag42.xml"/><Relationship Id="rId4" Type="http://schemas.openxmlformats.org/officeDocument/2006/relationships/image" Target="../media/image28.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31.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6.xml"/><Relationship Id="rId1" Type="http://schemas.openxmlformats.org/officeDocument/2006/relationships/tags" Target="../tags/tag45.xml"/><Relationship Id="rId6" Type="http://schemas.openxmlformats.org/officeDocument/2006/relationships/image" Target="../media/image30.png"/><Relationship Id="rId5" Type="http://schemas.openxmlformats.org/officeDocument/2006/relationships/image" Target="../media/image29.jpg"/><Relationship Id="rId4" Type="http://schemas.openxmlformats.org/officeDocument/2006/relationships/hyperlink" Target="https://www.europarl.europa.eu/RegData/etudes/IDAN/2015/563471/IPOL_IDA(2015)563471_EN.pdf" TargetMode="Externa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6.xml"/><Relationship Id="rId1" Type="http://schemas.openxmlformats.org/officeDocument/2006/relationships/tags" Target="../tags/tag46.xml"/><Relationship Id="rId4" Type="http://schemas.openxmlformats.org/officeDocument/2006/relationships/image" Target="../media/image31.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6.xml"/><Relationship Id="rId1" Type="http://schemas.openxmlformats.org/officeDocument/2006/relationships/tags" Target="../tags/tag47.xml"/><Relationship Id="rId4" Type="http://schemas.openxmlformats.org/officeDocument/2006/relationships/image" Target="../media/image31.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6.xml"/><Relationship Id="rId1" Type="http://schemas.openxmlformats.org/officeDocument/2006/relationships/tags" Target="../tags/tag48.xml"/><Relationship Id="rId4" Type="http://schemas.openxmlformats.org/officeDocument/2006/relationships/image" Target="../media/image31.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32.xml"/><Relationship Id="rId1" Type="http://schemas.openxmlformats.org/officeDocument/2006/relationships/tags" Target="../tags/tag49.xml"/><Relationship Id="rId4" Type="http://schemas.openxmlformats.org/officeDocument/2006/relationships/image" Target="../media/image13.jpe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32.xml"/><Relationship Id="rId1" Type="http://schemas.openxmlformats.org/officeDocument/2006/relationships/tags" Target="../tags/tag50.xml"/><Relationship Id="rId4" Type="http://schemas.openxmlformats.org/officeDocument/2006/relationships/image" Target="../media/image32.jpe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32.xml"/><Relationship Id="rId1" Type="http://schemas.openxmlformats.org/officeDocument/2006/relationships/tags" Target="../tags/tag51.xml"/><Relationship Id="rId4" Type="http://schemas.openxmlformats.org/officeDocument/2006/relationships/image" Target="../media/image33.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2.xml"/></Relationships>
</file>

<file path=ppt/slides/_rels/slide5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2.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5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31.xml"/><Relationship Id="rId1" Type="http://schemas.openxmlformats.org/officeDocument/2006/relationships/tags" Target="../tags/tag53.xml"/><Relationship Id="rId4" Type="http://schemas.openxmlformats.org/officeDocument/2006/relationships/image" Target="../media/image34.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31.xml"/><Relationship Id="rId1" Type="http://schemas.openxmlformats.org/officeDocument/2006/relationships/tags" Target="../tags/tag54.xml"/><Relationship Id="rId4" Type="http://schemas.openxmlformats.org/officeDocument/2006/relationships/image" Target="../media/image26.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31.xml"/><Relationship Id="rId1" Type="http://schemas.openxmlformats.org/officeDocument/2006/relationships/tags" Target="../tags/tag55.xml"/><Relationship Id="rId4" Type="http://schemas.openxmlformats.org/officeDocument/2006/relationships/image" Target="../media/image26.png"/></Relationships>
</file>

<file path=ppt/slides/_rels/slide57.xml.rels><?xml version="1.0" encoding="UTF-8" standalone="yes"?>
<Relationships xmlns="http://schemas.openxmlformats.org/package/2006/relationships"><Relationship Id="rId3" Type="http://schemas.openxmlformats.org/officeDocument/2006/relationships/hyperlink" Target="https://doi.org/10.1007/978-3-030-02006-4_128-1" TargetMode="External"/><Relationship Id="rId2" Type="http://schemas.openxmlformats.org/officeDocument/2006/relationships/slideLayout" Target="../slideLayouts/slideLayout32.xml"/><Relationship Id="rId1" Type="http://schemas.openxmlformats.org/officeDocument/2006/relationships/tags" Target="../tags/tag56.xml"/><Relationship Id="rId6" Type="http://schemas.openxmlformats.org/officeDocument/2006/relationships/hyperlink" Target="https://www.unesco.org/en/sustainable-development/education" TargetMode="External"/><Relationship Id="rId5" Type="http://schemas.openxmlformats.org/officeDocument/2006/relationships/hyperlink" Target="https://teachwitheuropeana.eun.org/updates/sustainable-education/" TargetMode="External"/><Relationship Id="rId4" Type="http://schemas.openxmlformats.org/officeDocument/2006/relationships/hyperlink" Target="https://www.21kschool.com/in/blog/sustainable-education/" TargetMode="External"/></Relationships>
</file>

<file path=ppt/slides/_rels/slide58.xml.rels><?xml version="1.0" encoding="UTF-8" standalone="yes"?>
<Relationships xmlns="http://schemas.openxmlformats.org/package/2006/relationships"><Relationship Id="rId8" Type="http://schemas.openxmlformats.org/officeDocument/2006/relationships/image" Target="../media/image39.jpeg"/><Relationship Id="rId13" Type="http://schemas.openxmlformats.org/officeDocument/2006/relationships/image" Target="../media/image44.jpg"/><Relationship Id="rId18" Type="http://schemas.openxmlformats.org/officeDocument/2006/relationships/image" Target="../media/image49.png"/><Relationship Id="rId3" Type="http://schemas.openxmlformats.org/officeDocument/2006/relationships/notesSlide" Target="../notesSlides/notesSlide51.xml"/><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48.png"/><Relationship Id="rId2" Type="http://schemas.openxmlformats.org/officeDocument/2006/relationships/slideLayout" Target="../slideLayouts/slideLayout33.xml"/><Relationship Id="rId16" Type="http://schemas.openxmlformats.org/officeDocument/2006/relationships/image" Target="../media/image47.jpeg"/><Relationship Id="rId1" Type="http://schemas.openxmlformats.org/officeDocument/2006/relationships/tags" Target="../tags/tag57.xml"/><Relationship Id="rId6" Type="http://schemas.openxmlformats.org/officeDocument/2006/relationships/image" Target="../media/image37.jpeg"/><Relationship Id="rId11" Type="http://schemas.openxmlformats.org/officeDocument/2006/relationships/image" Target="../media/image42.jpe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jpeg"/><Relationship Id="rId19" Type="http://schemas.openxmlformats.org/officeDocument/2006/relationships/image" Target="../media/image50.png"/><Relationship Id="rId4" Type="http://schemas.openxmlformats.org/officeDocument/2006/relationships/image" Target="../media/image35.jpeg"/><Relationship Id="rId9" Type="http://schemas.openxmlformats.org/officeDocument/2006/relationships/image" Target="../media/image40.jpeg"/><Relationship Id="rId14" Type="http://schemas.openxmlformats.org/officeDocument/2006/relationships/image" Target="../media/image4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7C218-D3EA-B6DA-E8CD-1A03058E4C23}"/>
            </a:ext>
          </a:extLst>
        </p:cNvPr>
        <p:cNvGrpSpPr/>
        <p:nvPr/>
      </p:nvGrpSpPr>
      <p:grpSpPr>
        <a:xfrm>
          <a:off x="0" y="0"/>
          <a:ext cx="0" cy="0"/>
          <a:chOff x="0" y="0"/>
          <a:chExt cx="0" cy="0"/>
        </a:xfrm>
      </p:grpSpPr>
      <p:sp>
        <p:nvSpPr>
          <p:cNvPr id="7" name="Text Box 8">
            <a:extLst>
              <a:ext uri="{FF2B5EF4-FFF2-40B4-BE49-F238E27FC236}">
                <a16:creationId xmlns:a16="http://schemas.microsoft.com/office/drawing/2014/main" id="{F1BB0DB2-0110-4F2D-06CF-2D60620D4BBC}"/>
              </a:ext>
            </a:extLst>
          </p:cNvPr>
          <p:cNvSpPr txBox="1"/>
          <p:nvPr/>
        </p:nvSpPr>
        <p:spPr>
          <a:xfrm>
            <a:off x="3169920" y="5687475"/>
            <a:ext cx="5090160" cy="101059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Financiado pela União Europeia. As opiniões e pontos de vista expressos vinculam apenas o(s) autor(es), não refletindo necessariamente as opiniões da União Europeia ou da Agência de Execução Europeia da Educação e da Cultura (EACEA). Nem a União Europeia nem a EACEA poderão ser consideradas responsáveis por eles. Número do Projeto: 2024-1-PT01-KA220-VET-000252771</a:t>
            </a:r>
          </a:p>
        </p:txBody>
      </p:sp>
      <p:sp>
        <p:nvSpPr>
          <p:cNvPr id="5" name="Rectangle 4">
            <a:extLst>
              <a:ext uri="{FF2B5EF4-FFF2-40B4-BE49-F238E27FC236}">
                <a16:creationId xmlns:a16="http://schemas.microsoft.com/office/drawing/2014/main" id="{E86ED180-700C-85F3-2ED8-2BE0AE7FBFAB}"/>
              </a:ext>
            </a:extLst>
          </p:cNvPr>
          <p:cNvSpPr/>
          <p:nvPr/>
        </p:nvSpPr>
        <p:spPr>
          <a:xfrm>
            <a:off x="2843306" y="4668184"/>
            <a:ext cx="6010137" cy="4301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Elaborado por: Group for European Integration [GIE]</a:t>
            </a:r>
          </a:p>
        </p:txBody>
      </p:sp>
      <p:sp>
        <p:nvSpPr>
          <p:cNvPr id="11" name="Rectangle 10">
            <a:extLst>
              <a:ext uri="{FF2B5EF4-FFF2-40B4-BE49-F238E27FC236}">
                <a16:creationId xmlns:a16="http://schemas.microsoft.com/office/drawing/2014/main" id="{0392EBFC-D59C-FF5A-3BB4-25ED93413AF5}"/>
              </a:ext>
            </a:extLst>
          </p:cNvPr>
          <p:cNvSpPr/>
          <p:nvPr/>
        </p:nvSpPr>
        <p:spPr>
          <a:xfrm>
            <a:off x="314960" y="182880"/>
            <a:ext cx="1757680" cy="5892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0" name="Picture 9" descr="A green and black logo&#10;&#10;AI-generated content may be incorrect.">
            <a:extLst>
              <a:ext uri="{FF2B5EF4-FFF2-40B4-BE49-F238E27FC236}">
                <a16:creationId xmlns:a16="http://schemas.microsoft.com/office/drawing/2014/main" id="{A13D9625-7008-506B-65B7-BF20D3312170}"/>
              </a:ext>
            </a:extLst>
          </p:cNvPr>
          <p:cNvPicPr>
            <a:picLocks noChangeAspect="1"/>
          </p:cNvPicPr>
          <p:nvPr/>
        </p:nvPicPr>
        <p:blipFill>
          <a:blip r:embed="rId4" cstate="print">
            <a:extLst>
              <a:ext uri="{28A0092B-C50C-407E-A947-70E740481C1C}">
                <a14:useLocalDpi xmlns:a14="http://schemas.microsoft.com/office/drawing/2010/main" val="0"/>
              </a:ext>
            </a:extLst>
          </a:blip>
          <a:srcRect t="32394" b="29006"/>
          <a:stretch>
            <a:fillRect/>
          </a:stretch>
        </p:blipFill>
        <p:spPr>
          <a:xfrm>
            <a:off x="0" y="0"/>
            <a:ext cx="4506769" cy="1739590"/>
          </a:xfrm>
          <a:prstGeom prst="rect">
            <a:avLst/>
          </a:prstGeom>
        </p:spPr>
      </p:pic>
      <p:sp>
        <p:nvSpPr>
          <p:cNvPr id="2" name="Title 3">
            <a:extLst>
              <a:ext uri="{FF2B5EF4-FFF2-40B4-BE49-F238E27FC236}">
                <a16:creationId xmlns:a16="http://schemas.microsoft.com/office/drawing/2014/main" id="{5AF82C0A-0D2B-4964-0107-34A5C0FB8401}"/>
              </a:ext>
            </a:extLst>
          </p:cNvPr>
          <p:cNvSpPr txBox="1">
            <a:spLocks/>
          </p:cNvSpPr>
          <p:nvPr/>
        </p:nvSpPr>
        <p:spPr>
          <a:xfrm>
            <a:off x="947140" y="2121398"/>
            <a:ext cx="9123617" cy="2008031"/>
          </a:xfrm>
          <a:prstGeom prst="rect">
            <a:avLst/>
          </a:prstGeom>
        </p:spPr>
        <p:txBody>
          <a:bodyPr vert="horz" lIns="0" tIns="0" rIns="0" bIns="0" rtlCol="0" anchor="ctr">
            <a:noAutofit/>
          </a:bodyPr>
          <a:lst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a:lstStyle>
          <a:p>
            <a:pPr algn="ctr"/>
            <a:r>
              <a:rPr lang="en-US" sz="4400" dirty="0">
                <a:solidFill>
                  <a:srgbClr val="255839"/>
                </a:solidFill>
              </a:rPr>
              <a:t>WP4: Formação de Formadores</a:t>
            </a:r>
          </a:p>
          <a:p>
            <a:pPr algn="ctr"/>
            <a:endParaRPr lang="el-GR" sz="4400" dirty="0">
              <a:solidFill>
                <a:srgbClr val="255839"/>
              </a:solidFill>
            </a:endParaRPr>
          </a:p>
        </p:txBody>
      </p:sp>
      <p:pic>
        <p:nvPicPr>
          <p:cNvPr id="13" name="Picture 12" descr="A blue text on a black background&#10;&#10;AI-generated content may be incorrect.">
            <a:extLst>
              <a:ext uri="{FF2B5EF4-FFF2-40B4-BE49-F238E27FC236}">
                <a16:creationId xmlns:a16="http://schemas.microsoft.com/office/drawing/2014/main" id="{E7E71B36-4085-29B1-2962-A1D83842A74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5852" y="5754709"/>
            <a:ext cx="2554068" cy="535831"/>
          </a:xfrm>
          <a:prstGeom prst="rect">
            <a:avLst/>
          </a:prstGeom>
        </p:spPr>
      </p:pic>
      <p:sp>
        <p:nvSpPr>
          <p:cNvPr id="3" name="Subtitle 4">
            <a:extLst>
              <a:ext uri="{FF2B5EF4-FFF2-40B4-BE49-F238E27FC236}">
                <a16:creationId xmlns:a16="http://schemas.microsoft.com/office/drawing/2014/main" id="{D14C7FFA-44E3-31F7-06A7-D629C7EFAFD9}"/>
              </a:ext>
            </a:extLst>
          </p:cNvPr>
          <p:cNvSpPr txBox="1">
            <a:spLocks/>
          </p:cNvSpPr>
          <p:nvPr/>
        </p:nvSpPr>
        <p:spPr>
          <a:xfrm>
            <a:off x="1196649" y="3520009"/>
            <a:ext cx="8365211" cy="992170"/>
          </a:xfrm>
          <a:prstGeom prst="rect">
            <a:avLst/>
          </a:prstGeom>
        </p:spPr>
        <p:txBody>
          <a:bodyPr/>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1" dirty="0">
                <a:solidFill>
                  <a:srgbClr val="92D050"/>
                </a:solidFill>
              </a:rPr>
              <a:t>Módulo 6: Integrar a Sustentabilidade nos Programas VET </a:t>
            </a:r>
            <a:endParaRPr lang="el-GR" sz="2400" b="1" dirty="0">
              <a:solidFill>
                <a:srgbClr val="92D050"/>
              </a:solidFill>
            </a:endParaRPr>
          </a:p>
        </p:txBody>
      </p:sp>
    </p:spTree>
    <p:custDataLst>
      <p:tags r:id="rId1"/>
    </p:custDataLst>
    <p:extLst>
      <p:ext uri="{BB962C8B-B14F-4D97-AF65-F5344CB8AC3E}">
        <p14:creationId xmlns:p14="http://schemas.microsoft.com/office/powerpoint/2010/main" val="802677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0624EAA9-126D-0EFC-E637-38541F7D4964}"/>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p:cNvSpPr>
            <a:spLocks noGrp="1"/>
          </p:cNvSpPr>
          <p:nvPr>
            <p:ph type="title"/>
          </p:nvPr>
        </p:nvSpPr>
        <p:spPr>
          <a:xfrm>
            <a:off x="645765" y="1022669"/>
            <a:ext cx="8596668" cy="1320800"/>
          </a:xfrm>
        </p:spPr>
        <p:txBody>
          <a:bodyPr/>
          <a:lstStyle/>
          <a:p>
            <a:r>
              <a:rPr lang="hr-HR" dirty="0">
                <a:solidFill>
                  <a:srgbClr val="255839"/>
                </a:solidFill>
              </a:rPr>
              <a:t>Roteiro da Sessão</a:t>
            </a:r>
            <a:endParaRPr lang="el-GR" dirty="0">
              <a:solidFill>
                <a:srgbClr val="255839"/>
              </a:solidFill>
            </a:endParaRPr>
          </a:p>
        </p:txBody>
      </p:sp>
      <p:sp>
        <p:nvSpPr>
          <p:cNvPr id="7" name="Content Placeholder 6"/>
          <p:cNvSpPr>
            <a:spLocks noGrp="1"/>
          </p:cNvSpPr>
          <p:nvPr>
            <p:ph sz="quarter" idx="12"/>
          </p:nvPr>
        </p:nvSpPr>
        <p:spPr>
          <a:xfrm>
            <a:off x="645765" y="2066412"/>
            <a:ext cx="5792984" cy="4156588"/>
          </a:xfrm>
        </p:spPr>
        <p:txBody>
          <a:bodyPr/>
          <a:lstStyle/>
          <a:p>
            <a:pPr marL="0" indent="0">
              <a:buNone/>
            </a:pPr>
            <a:r>
              <a:rPr lang="en-US" dirty="0"/>
              <a:t>A sessão de hoje, com 3 horas de duração, inclui:</a:t>
            </a:r>
          </a:p>
          <a:p>
            <a:r>
              <a:rPr lang="en-US" dirty="0"/>
              <a:t>Introdução ao módulo e resultados de aprendizagem </a:t>
            </a:r>
          </a:p>
          <a:p>
            <a:r>
              <a:rPr lang="en-US" dirty="0"/>
              <a:t>Conceitos-chave e exemplos </a:t>
            </a:r>
          </a:p>
          <a:p>
            <a:r>
              <a:rPr lang="en-US" dirty="0"/>
              <a:t>Atividade prática </a:t>
            </a:r>
          </a:p>
          <a:p>
            <a:r>
              <a:rPr lang="en-US" dirty="0"/>
              <a:t>Aplicação à prática de formação </a:t>
            </a:r>
          </a:p>
          <a:p>
            <a:r>
              <a:rPr lang="en-US" dirty="0"/>
              <a:t>Reflexão e tarefa de aprendizagem autodirigida</a:t>
            </a:r>
          </a:p>
        </p:txBody>
      </p:sp>
      <p:pic>
        <p:nvPicPr>
          <p:cNvPr id="2" name="Picture Placeholder 4">
            <a:extLst>
              <a:ext uri="{FF2B5EF4-FFF2-40B4-BE49-F238E27FC236}">
                <a16:creationId xmlns:a16="http://schemas.microsoft.com/office/drawing/2014/main" id="{EBAC9A2E-9643-03B4-0291-AACEFE675097}"/>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6D3EC-F969-99CE-4A88-097A485AB9BA}"/>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D9E68A5-D97B-F6DF-BB46-C3DD41F7ED98}"/>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241B546-9A8A-74D6-1B4E-DFB5AE058303}"/>
              </a:ext>
            </a:extLst>
          </p:cNvPr>
          <p:cNvSpPr>
            <a:spLocks noGrp="1"/>
          </p:cNvSpPr>
          <p:nvPr>
            <p:ph type="title"/>
          </p:nvPr>
        </p:nvSpPr>
        <p:spPr>
          <a:xfrm>
            <a:off x="2166897" y="635000"/>
            <a:ext cx="7279694" cy="629920"/>
          </a:xfrm>
        </p:spPr>
        <p:txBody>
          <a:bodyPr>
            <a:normAutofit fontScale="90000"/>
          </a:bodyPr>
          <a:lstStyle/>
          <a:p>
            <a:r>
              <a:rPr lang="hr-HR" dirty="0">
                <a:solidFill>
                  <a:srgbClr val="255839"/>
                </a:solidFill>
              </a:rPr>
              <a:t>Visão Geral do Módulo</a:t>
            </a:r>
            <a:endParaRPr lang="el-GR" dirty="0">
              <a:solidFill>
                <a:srgbClr val="255839"/>
              </a:solidFill>
            </a:endParaRPr>
          </a:p>
        </p:txBody>
      </p:sp>
      <p:sp>
        <p:nvSpPr>
          <p:cNvPr id="7" name="Content Placeholder 6">
            <a:extLst>
              <a:ext uri="{FF2B5EF4-FFF2-40B4-BE49-F238E27FC236}">
                <a16:creationId xmlns:a16="http://schemas.microsoft.com/office/drawing/2014/main" id="{EF4960F0-6AF5-32AF-80C2-7AED39A824F0}"/>
              </a:ext>
            </a:extLst>
          </p:cNvPr>
          <p:cNvSpPr>
            <a:spLocks noGrp="1"/>
          </p:cNvSpPr>
          <p:nvPr>
            <p:ph sz="quarter" idx="12"/>
          </p:nvPr>
        </p:nvSpPr>
        <p:spPr>
          <a:xfrm>
            <a:off x="98854" y="1383126"/>
            <a:ext cx="6593939" cy="5378824"/>
          </a:xfrm>
        </p:spPr>
        <p:txBody>
          <a:bodyPr>
            <a:normAutofit fontScale="92500" lnSpcReduction="10000"/>
          </a:bodyPr>
          <a:lstStyle/>
          <a:p>
            <a:pPr marL="0" indent="0">
              <a:buNone/>
            </a:pPr>
            <a:r>
              <a:rPr lang="en-US" dirty="0"/>
              <a:t>Este módulo centra-se em:</a:t>
            </a:r>
          </a:p>
          <a:p>
            <a:r>
              <a:rPr lang="en-US" b="1" dirty="0"/>
              <a:t>Tópico 1: Estratégias para Integrar a Sustentabilidade nos Programas VET  </a:t>
            </a:r>
          </a:p>
          <a:p>
            <a:r>
              <a:rPr lang="en-US" b="1" dirty="0"/>
              <a:t>Tópico 2: Planear e Lecionar Sessões de Formação ESE </a:t>
            </a:r>
          </a:p>
          <a:p>
            <a:r>
              <a:rPr lang="en-US" b="1" dirty="0"/>
              <a:t>Tópico 3: Prática Profissional, Colaboração e Melhoria Contínua  </a:t>
            </a:r>
          </a:p>
          <a:p>
            <a:pPr marL="0" indent="0">
              <a:buNone/>
            </a:pPr>
            <a:r>
              <a:rPr lang="en-US" b="1" dirty="0"/>
              <a:t>Ao concluírem este módulo, os formadores estarão melhor preparados para:</a:t>
            </a:r>
          </a:p>
          <a:p>
            <a:pPr>
              <a:buFont typeface="Wingdings" panose="05000000000000000000" pitchFamily="2" charset="2"/>
              <a:buChar char="ü"/>
            </a:pPr>
            <a:r>
              <a:rPr lang="en-US" dirty="0"/>
              <a:t>Integrar a sustentabilidade nos programas VET</a:t>
            </a:r>
          </a:p>
          <a:p>
            <a:pPr>
              <a:buFont typeface="Wingdings" panose="05000000000000000000" pitchFamily="2" charset="2"/>
              <a:buChar char="ü"/>
            </a:pPr>
            <a:r>
              <a:rPr lang="en-US" dirty="0"/>
              <a:t>Conceber e facilitar sessões de formação ESE</a:t>
            </a:r>
          </a:p>
          <a:p>
            <a:pPr>
              <a:buFont typeface="Wingdings" panose="05000000000000000000" pitchFamily="2" charset="2"/>
              <a:buChar char="ü"/>
            </a:pPr>
            <a:r>
              <a:rPr lang="en-US" dirty="0"/>
              <a:t>Aplicar o pensamento sistémico e abordagens de sustentabilidade</a:t>
            </a:r>
          </a:p>
          <a:p>
            <a:pPr>
              <a:buFont typeface="Wingdings" panose="05000000000000000000" pitchFamily="2" charset="2"/>
              <a:buChar char="ü"/>
            </a:pPr>
            <a:r>
              <a:rPr lang="en-US" dirty="0"/>
              <a:t>Adaptar materiais de formação a contextos locais</a:t>
            </a:r>
          </a:p>
          <a:p>
            <a:pPr>
              <a:buFont typeface="Wingdings" panose="05000000000000000000" pitchFamily="2" charset="2"/>
              <a:buChar char="ü"/>
            </a:pPr>
            <a:r>
              <a:rPr lang="en-US" dirty="0"/>
              <a:t>Utilizar práticas de monitorização e melhoria contínua</a:t>
            </a:r>
          </a:p>
          <a:p>
            <a:pPr>
              <a:buFont typeface="Wingdings" panose="05000000000000000000" pitchFamily="2" charset="2"/>
              <a:buChar char="ü"/>
            </a:pPr>
            <a:r>
              <a:rPr lang="en-US" dirty="0"/>
              <a:t>Participar em colaboração e aprendizagem entre pares</a:t>
            </a:r>
          </a:p>
          <a:p>
            <a:pPr>
              <a:buFont typeface="Wingdings" panose="05000000000000000000" pitchFamily="2" charset="2"/>
              <a:buChar char="ü"/>
            </a:pPr>
            <a:r>
              <a:rPr lang="en-US" dirty="0"/>
              <a:t>Apoiar a prática profissional orientada para a sustentabilidade</a:t>
            </a:r>
          </a:p>
        </p:txBody>
      </p:sp>
      <p:pic>
        <p:nvPicPr>
          <p:cNvPr id="2" name="Picture Placeholder 4">
            <a:extLst>
              <a:ext uri="{FF2B5EF4-FFF2-40B4-BE49-F238E27FC236}">
                <a16:creationId xmlns:a16="http://schemas.microsoft.com/office/drawing/2014/main" id="{FABF261C-60C4-8843-2C88-3C7EDB47C3B1}"/>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4252658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670BC-FFB1-C372-2CBC-C58D404F443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628E9BE-EDBD-08C3-1F50-3709349CD752}"/>
              </a:ext>
            </a:extLst>
          </p:cNvPr>
          <p:cNvSpPr>
            <a:spLocks noGrp="1"/>
          </p:cNvSpPr>
          <p:nvPr>
            <p:ph type="title"/>
          </p:nvPr>
        </p:nvSpPr>
        <p:spPr>
          <a:xfrm>
            <a:off x="399369" y="788987"/>
            <a:ext cx="9198678" cy="1058731"/>
          </a:xfrm>
        </p:spPr>
        <p:txBody>
          <a:bodyPr>
            <a:normAutofit fontScale="90000"/>
          </a:bodyPr>
          <a:lstStyle/>
          <a:p>
            <a:r>
              <a:rPr lang="en-US" b="1" dirty="0">
                <a:solidFill>
                  <a:srgbClr val="255839"/>
                </a:solidFill>
              </a:rPr>
              <a:t>Tópico 1: Estratégias para Integrar a Sustentabilidade nos Programas VET </a:t>
            </a:r>
            <a:endParaRPr lang="el-GR" dirty="0">
              <a:solidFill>
                <a:srgbClr val="255839"/>
              </a:solidFill>
            </a:endParaRPr>
          </a:p>
        </p:txBody>
      </p:sp>
      <p:sp>
        <p:nvSpPr>
          <p:cNvPr id="7" name="Content Placeholder 6">
            <a:extLst>
              <a:ext uri="{FF2B5EF4-FFF2-40B4-BE49-F238E27FC236}">
                <a16:creationId xmlns:a16="http://schemas.microsoft.com/office/drawing/2014/main" id="{CDCB34E0-9DDD-3B8C-0B6D-CA58F859D43A}"/>
              </a:ext>
            </a:extLst>
          </p:cNvPr>
          <p:cNvSpPr>
            <a:spLocks noGrp="1"/>
          </p:cNvSpPr>
          <p:nvPr>
            <p:ph sz="quarter" idx="12"/>
          </p:nvPr>
        </p:nvSpPr>
        <p:spPr>
          <a:xfrm>
            <a:off x="4666593" y="2560320"/>
            <a:ext cx="5467482" cy="1999068"/>
          </a:xfrm>
        </p:spPr>
        <p:txBody>
          <a:bodyPr/>
          <a:lstStyle/>
          <a:p>
            <a:pPr algn="just"/>
            <a:r>
              <a:rPr lang="en-IE" dirty="0"/>
              <a:t>O Tópico-chave 1 “Estratégias para Integrar a Sustentabilidade nos Programas VET” centra-se em métodos práticos para integrar a sustentabilidade nos currículos, incluindo o mapeamento curricular, o pensamento sistémico, o envolvimento das partes interessadas e abordagens de melhoria contínua.</a:t>
            </a:r>
            <a:endParaRPr lang="el-GR" dirty="0"/>
          </a:p>
          <a:p>
            <a:pPr marL="0" indent="0">
              <a:buNone/>
            </a:pPr>
            <a:endParaRPr lang="en-US" noProof="0" dirty="0"/>
          </a:p>
        </p:txBody>
      </p:sp>
      <p:pic>
        <p:nvPicPr>
          <p:cNvPr id="2" name="Picture 1">
            <a:extLst>
              <a:ext uri="{FF2B5EF4-FFF2-40B4-BE49-F238E27FC236}">
                <a16:creationId xmlns:a16="http://schemas.microsoft.com/office/drawing/2014/main" id="{F9D19C42-5FA0-9C96-3290-D901243BDB0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1903" y="2213478"/>
            <a:ext cx="4288221" cy="4288221"/>
          </a:xfrm>
          <a:prstGeom prst="rect">
            <a:avLst/>
          </a:prstGeom>
          <a:noFill/>
          <a:ln>
            <a:noFill/>
          </a:ln>
        </p:spPr>
      </p:pic>
    </p:spTree>
    <p:custDataLst>
      <p:tags r:id="rId1"/>
    </p:custDataLst>
    <p:extLst>
      <p:ext uri="{BB962C8B-B14F-4D97-AF65-F5344CB8AC3E}">
        <p14:creationId xmlns:p14="http://schemas.microsoft.com/office/powerpoint/2010/main" val="1802642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5BAA5-A7E7-9DBC-E4F1-825211F7722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9AAFFAD-5EAF-8827-A2ED-39443BA77B73}"/>
              </a:ext>
            </a:extLst>
          </p:cNvPr>
          <p:cNvSpPr>
            <a:spLocks noGrp="1"/>
          </p:cNvSpPr>
          <p:nvPr>
            <p:ph type="title"/>
          </p:nvPr>
        </p:nvSpPr>
        <p:spPr>
          <a:xfrm>
            <a:off x="399369" y="788988"/>
            <a:ext cx="8596668" cy="1078232"/>
          </a:xfrm>
        </p:spPr>
        <p:txBody>
          <a:bodyPr>
            <a:normAutofit fontScale="90000"/>
          </a:bodyPr>
          <a:lstStyle/>
          <a:p>
            <a:r>
              <a:rPr lang="en-US" b="1" dirty="0">
                <a:solidFill>
                  <a:srgbClr val="255839"/>
                </a:solidFill>
              </a:rPr>
              <a:t>Tópico 2: Planear e Lecionar Sessões de Formação ESE </a:t>
            </a:r>
            <a:endParaRPr lang="el-GR" dirty="0">
              <a:solidFill>
                <a:srgbClr val="255839"/>
              </a:solidFill>
            </a:endParaRPr>
          </a:p>
        </p:txBody>
      </p:sp>
      <p:sp>
        <p:nvSpPr>
          <p:cNvPr id="7" name="Content Placeholder 6">
            <a:extLst>
              <a:ext uri="{FF2B5EF4-FFF2-40B4-BE49-F238E27FC236}">
                <a16:creationId xmlns:a16="http://schemas.microsoft.com/office/drawing/2014/main" id="{DF10C62B-0025-B1EE-E7FF-726ED76949C8}"/>
              </a:ext>
            </a:extLst>
          </p:cNvPr>
          <p:cNvSpPr>
            <a:spLocks noGrp="1"/>
          </p:cNvSpPr>
          <p:nvPr>
            <p:ph sz="quarter" idx="12"/>
          </p:nvPr>
        </p:nvSpPr>
        <p:spPr>
          <a:xfrm>
            <a:off x="343711" y="2743199"/>
            <a:ext cx="5496156" cy="1677725"/>
          </a:xfrm>
        </p:spPr>
        <p:txBody>
          <a:bodyPr/>
          <a:lstStyle/>
          <a:p>
            <a:pPr algn="just"/>
            <a:r>
              <a:rPr lang="en-IE" dirty="0"/>
              <a:t>O Tópico-chave 2 “Planear e Lecionar Sessões de Formação ESE” centra-se na conceção de planos de facilitação alinhados com o currículo ESE, na seleção de métodos de aprendizagem adequados e na adaptação de materiais a contextos de aprendizagem diversos.</a:t>
            </a:r>
          </a:p>
        </p:txBody>
      </p:sp>
      <p:sp>
        <p:nvSpPr>
          <p:cNvPr id="3" name="Content Placeholder 6">
            <a:extLst>
              <a:ext uri="{FF2B5EF4-FFF2-40B4-BE49-F238E27FC236}">
                <a16:creationId xmlns:a16="http://schemas.microsoft.com/office/drawing/2014/main" id="{E5B45F37-7921-0B81-99E8-494E9CD84AC6}"/>
              </a:ext>
            </a:extLst>
          </p:cNvPr>
          <p:cNvSpPr txBox="1">
            <a:spLocks/>
          </p:cNvSpPr>
          <p:nvPr/>
        </p:nvSpPr>
        <p:spPr>
          <a:xfrm>
            <a:off x="6293225" y="2128477"/>
            <a:ext cx="3795912" cy="3282407"/>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dirty="0">
              <a:solidFill>
                <a:srgbClr val="FF0000"/>
              </a:solidFill>
            </a:endParaRPr>
          </a:p>
        </p:txBody>
      </p:sp>
      <p:pic>
        <p:nvPicPr>
          <p:cNvPr id="6" name="Picture 5">
            <a:extLst>
              <a:ext uri="{FF2B5EF4-FFF2-40B4-BE49-F238E27FC236}">
                <a16:creationId xmlns:a16="http://schemas.microsoft.com/office/drawing/2014/main" id="{9FB2D4E2-01BC-E524-D62A-40D5D27829E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25526" y="1867220"/>
            <a:ext cx="3963611" cy="3963611"/>
          </a:xfrm>
          <a:prstGeom prst="rect">
            <a:avLst/>
          </a:prstGeom>
          <a:noFill/>
          <a:ln>
            <a:noFill/>
          </a:ln>
        </p:spPr>
      </p:pic>
    </p:spTree>
    <p:custDataLst>
      <p:tags r:id="rId1"/>
    </p:custDataLst>
    <p:extLst>
      <p:ext uri="{BB962C8B-B14F-4D97-AF65-F5344CB8AC3E}">
        <p14:creationId xmlns:p14="http://schemas.microsoft.com/office/powerpoint/2010/main" val="862611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22AAF-F6C7-72E5-F1BC-7D9C06EDADE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D55A45F-CEF6-998B-DB3F-FDF6035A6EEB}"/>
              </a:ext>
            </a:extLst>
          </p:cNvPr>
          <p:cNvSpPr>
            <a:spLocks noGrp="1"/>
          </p:cNvSpPr>
          <p:nvPr>
            <p:ph type="title"/>
          </p:nvPr>
        </p:nvSpPr>
        <p:spPr>
          <a:xfrm>
            <a:off x="399369" y="788988"/>
            <a:ext cx="8596668" cy="1024444"/>
          </a:xfrm>
        </p:spPr>
        <p:txBody>
          <a:bodyPr>
            <a:normAutofit fontScale="90000"/>
          </a:bodyPr>
          <a:lstStyle/>
          <a:p>
            <a:r>
              <a:rPr lang="en-US" b="1" dirty="0">
                <a:solidFill>
                  <a:srgbClr val="255839"/>
                </a:solidFill>
              </a:rPr>
              <a:t>Tópico 3: Prática Profissional, Colaboração e Melhoria Contínua </a:t>
            </a:r>
            <a:endParaRPr lang="el-GR" dirty="0">
              <a:solidFill>
                <a:srgbClr val="255839"/>
              </a:solidFill>
            </a:endParaRPr>
          </a:p>
        </p:txBody>
      </p:sp>
      <p:sp>
        <p:nvSpPr>
          <p:cNvPr id="7" name="Content Placeholder 6">
            <a:extLst>
              <a:ext uri="{FF2B5EF4-FFF2-40B4-BE49-F238E27FC236}">
                <a16:creationId xmlns:a16="http://schemas.microsoft.com/office/drawing/2014/main" id="{C5BEDE2F-5615-B030-D7B8-A6E9F72B772D}"/>
              </a:ext>
            </a:extLst>
          </p:cNvPr>
          <p:cNvSpPr>
            <a:spLocks noGrp="1"/>
          </p:cNvSpPr>
          <p:nvPr>
            <p:ph sz="quarter" idx="12"/>
          </p:nvPr>
        </p:nvSpPr>
        <p:spPr>
          <a:xfrm>
            <a:off x="4890052" y="2023744"/>
            <a:ext cx="4611757" cy="4575839"/>
          </a:xfrm>
        </p:spPr>
        <p:txBody>
          <a:bodyPr>
            <a:normAutofit lnSpcReduction="10000"/>
          </a:bodyPr>
          <a:lstStyle/>
          <a:p>
            <a:pPr algn="just"/>
            <a:r>
              <a:rPr lang="en-IE" dirty="0"/>
              <a:t>O Tópico-chave 3 “Prática Profissional, Colaboração e Melhoria Contínua” apoia os formadores no reforço da sua prática profissional através da aprendizagem reflexiva, da colaboração entre pares e de processos de garantia da qualidade. Os formadores exploram como documentar e avaliar as suas práticas de facilitação, contribuir com evidências para o seu Portefólio do Formador, participar na moderação entre pares, mentorizar novos formadores e participar em redes nacionais e transnacionais de formadores. É dada ênfase à melhoria contínua e à sustentação da qualidade e do impacte da formação ESE em diferentes contextos institucionais.</a:t>
            </a:r>
            <a:endParaRPr lang="el-GR" dirty="0"/>
          </a:p>
        </p:txBody>
      </p:sp>
      <p:sp>
        <p:nvSpPr>
          <p:cNvPr id="2" name="Content Placeholder 6">
            <a:extLst>
              <a:ext uri="{FF2B5EF4-FFF2-40B4-BE49-F238E27FC236}">
                <a16:creationId xmlns:a16="http://schemas.microsoft.com/office/drawing/2014/main" id="{58917C1C-97BE-B314-177E-7C7EC07F37EF}"/>
              </a:ext>
            </a:extLst>
          </p:cNvPr>
          <p:cNvSpPr txBox="1">
            <a:spLocks/>
          </p:cNvSpPr>
          <p:nvPr/>
        </p:nvSpPr>
        <p:spPr>
          <a:xfrm>
            <a:off x="901791" y="2478358"/>
            <a:ext cx="3795912" cy="3282407"/>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dirty="0">
              <a:solidFill>
                <a:srgbClr val="FF0000"/>
              </a:solidFill>
            </a:endParaRPr>
          </a:p>
        </p:txBody>
      </p:sp>
      <p:pic>
        <p:nvPicPr>
          <p:cNvPr id="3" name="Picture 2">
            <a:extLst>
              <a:ext uri="{FF2B5EF4-FFF2-40B4-BE49-F238E27FC236}">
                <a16:creationId xmlns:a16="http://schemas.microsoft.com/office/drawing/2014/main" id="{0D456A68-50FF-2C0D-B24C-4967ABCC71A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2682" y="2258665"/>
            <a:ext cx="3619621" cy="3619621"/>
          </a:xfrm>
          <a:prstGeom prst="rect">
            <a:avLst/>
          </a:prstGeom>
          <a:noFill/>
          <a:ln>
            <a:noFill/>
          </a:ln>
        </p:spPr>
      </p:pic>
    </p:spTree>
    <p:custDataLst>
      <p:tags r:id="rId1"/>
    </p:custDataLst>
    <p:extLst>
      <p:ext uri="{BB962C8B-B14F-4D97-AF65-F5344CB8AC3E}">
        <p14:creationId xmlns:p14="http://schemas.microsoft.com/office/powerpoint/2010/main" val="31395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3ECD-1F18-D1A6-35D4-6DAA8DDB3C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8F6E89B-0807-6CC8-A06B-994F264580CF}"/>
              </a:ext>
            </a:extLst>
          </p:cNvPr>
          <p:cNvSpPr>
            <a:spLocks noGrp="1"/>
          </p:cNvSpPr>
          <p:nvPr>
            <p:ph type="title"/>
          </p:nvPr>
        </p:nvSpPr>
        <p:spPr>
          <a:xfrm>
            <a:off x="399369" y="788988"/>
            <a:ext cx="8596668" cy="660400"/>
          </a:xfrm>
        </p:spPr>
        <p:txBody>
          <a:bodyPr/>
          <a:lstStyle/>
          <a:p>
            <a:r>
              <a:rPr lang="hr-HR" dirty="0">
                <a:solidFill>
                  <a:srgbClr val="255839"/>
                </a:solidFill>
              </a:rPr>
              <a:t>Resultados de Aprendizagem</a:t>
            </a:r>
            <a:endParaRPr lang="el-GR" dirty="0">
              <a:solidFill>
                <a:srgbClr val="255839"/>
              </a:solidFill>
            </a:endParaRPr>
          </a:p>
        </p:txBody>
      </p:sp>
      <p:sp>
        <p:nvSpPr>
          <p:cNvPr id="7" name="Content Placeholder 6">
            <a:extLst>
              <a:ext uri="{FF2B5EF4-FFF2-40B4-BE49-F238E27FC236}">
                <a16:creationId xmlns:a16="http://schemas.microsoft.com/office/drawing/2014/main" id="{B2650833-0E98-8E4D-71C7-92C67758819D}"/>
              </a:ext>
            </a:extLst>
          </p:cNvPr>
          <p:cNvSpPr>
            <a:spLocks noGrp="1"/>
          </p:cNvSpPr>
          <p:nvPr>
            <p:ph sz="quarter" idx="12"/>
          </p:nvPr>
        </p:nvSpPr>
        <p:spPr>
          <a:xfrm>
            <a:off x="399369" y="1449388"/>
            <a:ext cx="9313591" cy="5157229"/>
          </a:xfrm>
        </p:spPr>
        <p:txBody>
          <a:bodyPr/>
          <a:lstStyle/>
          <a:p>
            <a:pPr marL="0" indent="0">
              <a:buNone/>
            </a:pPr>
            <a:r>
              <a:rPr lang="en-US" noProof="0" dirty="0"/>
              <a:t>Este módulo aborda os seguintes Resultados de Aprendizagem:</a:t>
            </a:r>
          </a:p>
          <a:p>
            <a:r>
              <a:rPr lang="en-US" dirty="0"/>
              <a:t>K7: Descrever métodos para integrar a sustentabilidade nos programas VET, incluindo monitorização, relato e melhoria contínua.</a:t>
            </a:r>
          </a:p>
          <a:p>
            <a:r>
              <a:rPr lang="en-US" dirty="0"/>
              <a:t>S6: Desenvolver e implementar planos de facilitação alinhados com os seis módulos do currículo ESE.</a:t>
            </a:r>
          </a:p>
          <a:p>
            <a:r>
              <a:rPr lang="en-US" noProof="0" dirty="0"/>
              <a:t>S7: Compilar e gerir um Portefólio do Formador que demonstre design pedagógico, garantia da qualidade, acessibilidade e reflexão.</a:t>
            </a:r>
          </a:p>
          <a:p>
            <a:r>
              <a:rPr lang="en-US" dirty="0"/>
              <a:t>AR1: Facilitar o curso ESE de forma autónoma, garantindo qualidade pedagógica, ética e técnica.</a:t>
            </a:r>
          </a:p>
          <a:p>
            <a:r>
              <a:rPr lang="en-US" dirty="0"/>
              <a:t>AR2: Adaptar materiais e exemplos a contextos locais ou institucionais, mantendo o quadro europeu de garantia da qualidade.</a:t>
            </a:r>
          </a:p>
          <a:p>
            <a:r>
              <a:rPr lang="en-US" dirty="0"/>
              <a:t>AR3: Mentorizar novos formadores e contribuir para as redes nacionais e transnacionais de formadores ESE.</a:t>
            </a:r>
          </a:p>
          <a:p>
            <a:r>
              <a:rPr lang="en-US" dirty="0"/>
              <a:t>AR6: Participar na moderação entre pares e na melhoria contínua, contribuindo para a sustentabilidade do ecossistema de formação ESE.</a:t>
            </a:r>
            <a:endParaRPr lang="en-US" noProof="0" dirty="0"/>
          </a:p>
          <a:p>
            <a:pPr marL="0" indent="0">
              <a:buNone/>
            </a:pPr>
            <a:endParaRPr lang="en-US" b="1" dirty="0"/>
          </a:p>
        </p:txBody>
      </p:sp>
    </p:spTree>
    <p:custDataLst>
      <p:tags r:id="rId1"/>
    </p:custDataLst>
    <p:extLst>
      <p:ext uri="{BB962C8B-B14F-4D97-AF65-F5344CB8AC3E}">
        <p14:creationId xmlns:p14="http://schemas.microsoft.com/office/powerpoint/2010/main" val="3620290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D6EFD-D2C1-9DCC-D682-86DADF87619A}"/>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4D713E24-4DDC-B384-DE94-6729EA15AC17}"/>
              </a:ext>
            </a:extLst>
          </p:cNvPr>
          <p:cNvSpPr/>
          <p:nvPr/>
        </p:nvSpPr>
        <p:spPr>
          <a:xfrm>
            <a:off x="9721318" y="1734819"/>
            <a:ext cx="2339252" cy="3727319"/>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7" name="Content Placeholder 6">
            <a:extLst>
              <a:ext uri="{FF2B5EF4-FFF2-40B4-BE49-F238E27FC236}">
                <a16:creationId xmlns:a16="http://schemas.microsoft.com/office/drawing/2014/main" id="{0A60AAED-37AF-4423-CB73-B62482B0611E}"/>
              </a:ext>
            </a:extLst>
          </p:cNvPr>
          <p:cNvSpPr>
            <a:spLocks noGrp="1"/>
          </p:cNvSpPr>
          <p:nvPr>
            <p:ph sz="quarter" idx="12"/>
          </p:nvPr>
        </p:nvSpPr>
        <p:spPr>
          <a:xfrm>
            <a:off x="489495" y="2386985"/>
            <a:ext cx="8593120" cy="3537406"/>
          </a:xfrm>
        </p:spPr>
        <p:txBody>
          <a:bodyPr>
            <a:normAutofit lnSpcReduction="10000"/>
          </a:bodyPr>
          <a:lstStyle/>
          <a:p>
            <a:pPr algn="just"/>
            <a:r>
              <a:rPr lang="en-GB" b="1" i="1" dirty="0"/>
              <a:t>Sustentabilidade: A capacidade de satisfazer as necessidades do presente sem comprometer as gerações futuras, equilibrando os aspetos ambiental, social e económico.</a:t>
            </a:r>
          </a:p>
          <a:p>
            <a:pPr algn="just"/>
            <a:r>
              <a:rPr lang="en-GB" b="1" i="1" dirty="0"/>
              <a:t>Desenvolvimento Sustentável: Um modelo de desenvolvimento que visa o crescimento económico combinado com a preservação ambiental e a inclusão social.</a:t>
            </a:r>
          </a:p>
          <a:p>
            <a:pPr algn="just"/>
            <a:r>
              <a:rPr lang="en-GB" b="1" i="1" dirty="0"/>
              <a:t>Comunidades Sustentáveis: Comunidades que gerem recursos naturais, humanos e financeiros para garantir a qualidade de vida atual e futura, promovendo a inclusão e a participação social.</a:t>
            </a:r>
          </a:p>
          <a:p>
            <a:pPr algn="just"/>
            <a:r>
              <a:rPr lang="en-GB" b="1" i="1" dirty="0"/>
              <a:t>Triple Bottom Line: Uma abordagem que avalia o desempenho de uma organização considerando três dimensões: social (pessoas), ambiental (planeta) e económica (lucro).</a:t>
            </a:r>
          </a:p>
        </p:txBody>
      </p:sp>
      <p:sp>
        <p:nvSpPr>
          <p:cNvPr id="6" name="Title 5">
            <a:extLst>
              <a:ext uri="{FF2B5EF4-FFF2-40B4-BE49-F238E27FC236}">
                <a16:creationId xmlns:a16="http://schemas.microsoft.com/office/drawing/2014/main" id="{E3F8F967-AFDD-6BF3-392A-6E4F2E33DA5D}"/>
              </a:ext>
            </a:extLst>
          </p:cNvPr>
          <p:cNvSpPr>
            <a:spLocks noGrp="1"/>
          </p:cNvSpPr>
          <p:nvPr>
            <p:ph type="title"/>
          </p:nvPr>
        </p:nvSpPr>
        <p:spPr>
          <a:xfrm>
            <a:off x="1928032" y="1134683"/>
            <a:ext cx="5716045" cy="666983"/>
          </a:xfrm>
        </p:spPr>
        <p:txBody>
          <a:bodyPr>
            <a:normAutofit/>
          </a:bodyPr>
          <a:lstStyle/>
          <a:p>
            <a:r>
              <a:rPr lang="en-US" dirty="0">
                <a:solidFill>
                  <a:srgbClr val="255839"/>
                </a:solidFill>
              </a:rPr>
              <a:t>O que é a sustentabilidade​</a:t>
            </a:r>
            <a:endParaRPr lang="el-GR" dirty="0">
              <a:solidFill>
                <a:srgbClr val="255839"/>
              </a:solidFill>
            </a:endParaRPr>
          </a:p>
        </p:txBody>
      </p:sp>
      <p:pic>
        <p:nvPicPr>
          <p:cNvPr id="4" name="Graphic 3" descr="Books with solid fill">
            <a:extLst>
              <a:ext uri="{FF2B5EF4-FFF2-40B4-BE49-F238E27FC236}">
                <a16:creationId xmlns:a16="http://schemas.microsoft.com/office/drawing/2014/main" id="{36C6B890-446C-35E5-E327-0DCA0C2B529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41071" y="2648606"/>
            <a:ext cx="1899746" cy="1899746"/>
          </a:xfrm>
          <a:prstGeom prst="rect">
            <a:avLst/>
          </a:prstGeom>
        </p:spPr>
      </p:pic>
    </p:spTree>
    <p:custDataLst>
      <p:tags r:id="rId1"/>
    </p:custDataLst>
    <p:extLst>
      <p:ext uri="{BB962C8B-B14F-4D97-AF65-F5344CB8AC3E}">
        <p14:creationId xmlns:p14="http://schemas.microsoft.com/office/powerpoint/2010/main" val="10240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DE84B-5BAC-7C6D-E3C1-0ADEA0C64D1C}"/>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1BC97A1C-3745-7191-5CCA-0E001EF17C70}"/>
              </a:ext>
            </a:extLst>
          </p:cNvPr>
          <p:cNvSpPr>
            <a:spLocks noGrp="1"/>
          </p:cNvSpPr>
          <p:nvPr>
            <p:ph type="body" sz="quarter" idx="10"/>
          </p:nvPr>
        </p:nvSpPr>
        <p:spPr/>
        <p:txBody>
          <a:bodyPr/>
          <a:lstStyle/>
          <a:p>
            <a:r>
              <a:rPr lang="en-GB" dirty="0">
                <a:solidFill>
                  <a:srgbClr val="92D050"/>
                </a:solidFill>
              </a:rPr>
              <a:t>Sustentabilidade – o Triple Bottom Line de Elkington</a:t>
            </a:r>
            <a:endParaRPr lang="el-GR" dirty="0">
              <a:solidFill>
                <a:srgbClr val="92D050"/>
              </a:solidFill>
            </a:endParaRPr>
          </a:p>
        </p:txBody>
      </p:sp>
      <p:sp>
        <p:nvSpPr>
          <p:cNvPr id="7" name="Content Placeholder 6">
            <a:extLst>
              <a:ext uri="{FF2B5EF4-FFF2-40B4-BE49-F238E27FC236}">
                <a16:creationId xmlns:a16="http://schemas.microsoft.com/office/drawing/2014/main" id="{42CDE054-53AD-6581-86A5-903FD55B8936}"/>
              </a:ext>
            </a:extLst>
          </p:cNvPr>
          <p:cNvSpPr>
            <a:spLocks noGrp="1"/>
          </p:cNvSpPr>
          <p:nvPr>
            <p:ph sz="quarter" idx="12"/>
          </p:nvPr>
        </p:nvSpPr>
        <p:spPr>
          <a:xfrm>
            <a:off x="399370" y="2177491"/>
            <a:ext cx="4674906" cy="4429126"/>
          </a:xfrm>
        </p:spPr>
        <p:txBody>
          <a:bodyPr/>
          <a:lstStyle/>
          <a:p>
            <a:r>
              <a:rPr lang="en-US" dirty="0"/>
              <a:t>Publicado pela primeira vez em 1997, o conceito de Triple Bottom Line de John Elkington descreve um mundo empresarial com desempenhos de excelência em três áreas principais: </a:t>
            </a:r>
          </a:p>
          <a:p>
            <a:pPr lvl="1">
              <a:buFont typeface="Arial" panose="020B0604020202020204" pitchFamily="34" charset="0"/>
              <a:buChar char="•"/>
            </a:pPr>
            <a:r>
              <a:rPr lang="en-US" sz="1800" dirty="0"/>
              <a:t>Social</a:t>
            </a:r>
          </a:p>
          <a:p>
            <a:pPr lvl="1">
              <a:buFont typeface="Arial" panose="020B0604020202020204" pitchFamily="34" charset="0"/>
              <a:buChar char="•"/>
            </a:pPr>
            <a:r>
              <a:rPr lang="en-US" sz="1800" dirty="0"/>
              <a:t>Ambiental, e </a:t>
            </a:r>
          </a:p>
          <a:p>
            <a:pPr lvl="1">
              <a:spcAft>
                <a:spcPts val="1800"/>
              </a:spcAft>
              <a:buFont typeface="Arial" panose="020B0604020202020204" pitchFamily="34" charset="0"/>
              <a:buChar char="•"/>
            </a:pPr>
            <a:r>
              <a:rPr lang="en-US" sz="1800" dirty="0"/>
              <a:t>Económica</a:t>
            </a:r>
            <a:endParaRPr lang="en-US" sz="2000" dirty="0"/>
          </a:p>
          <a:p>
            <a:pPr marL="0" indent="0">
              <a:spcBef>
                <a:spcPts val="0"/>
              </a:spcBef>
              <a:buNone/>
            </a:pPr>
            <a:r>
              <a:rPr lang="en-US" dirty="0"/>
              <a:t>     em vez de se centrar exclusivamente em gerar</a:t>
            </a:r>
          </a:p>
          <a:p>
            <a:pPr marL="0" indent="0">
              <a:spcBef>
                <a:spcPts val="0"/>
              </a:spcBef>
              <a:buNone/>
            </a:pPr>
            <a:r>
              <a:rPr lang="en-US" dirty="0"/>
              <a:t>     lucro, ou o “resultado líquido” convencional.</a:t>
            </a:r>
            <a:endParaRPr lang="el-GR" dirty="0"/>
          </a:p>
        </p:txBody>
      </p:sp>
      <p:sp>
        <p:nvSpPr>
          <p:cNvPr id="5" name="Title 4">
            <a:extLst>
              <a:ext uri="{FF2B5EF4-FFF2-40B4-BE49-F238E27FC236}">
                <a16:creationId xmlns:a16="http://schemas.microsoft.com/office/drawing/2014/main" id="{816D8798-028B-4FA8-CE90-C2B5ADFF94FA}"/>
              </a:ext>
            </a:extLst>
          </p:cNvPr>
          <p:cNvSpPr>
            <a:spLocks noGrp="1"/>
          </p:cNvSpPr>
          <p:nvPr>
            <p:ph type="title"/>
          </p:nvPr>
        </p:nvSpPr>
        <p:spPr>
          <a:xfrm>
            <a:off x="399368" y="788988"/>
            <a:ext cx="10200915" cy="660400"/>
          </a:xfrm>
        </p:spPr>
        <p:txBody>
          <a:bodyPr/>
          <a:lstStyle/>
          <a:p>
            <a:r>
              <a:rPr lang="en-US" dirty="0">
                <a:solidFill>
                  <a:srgbClr val="255839"/>
                </a:solidFill>
              </a:rPr>
              <a:t>Visão Geral sobre a Visão de Sustentabilidade</a:t>
            </a:r>
            <a:endParaRPr lang="el-GR" dirty="0">
              <a:solidFill>
                <a:srgbClr val="255839"/>
              </a:solidFill>
            </a:endParaRPr>
          </a:p>
        </p:txBody>
      </p:sp>
      <p:pic>
        <p:nvPicPr>
          <p:cNvPr id="4" name="Picture 3">
            <a:extLst>
              <a:ext uri="{FF2B5EF4-FFF2-40B4-BE49-F238E27FC236}">
                <a16:creationId xmlns:a16="http://schemas.microsoft.com/office/drawing/2014/main" id="{6B3D3509-6FCB-450E-046B-575160DDF9E8}"/>
              </a:ext>
            </a:extLst>
          </p:cNvPr>
          <p:cNvPicPr>
            <a:picLocks noChangeAspect="1"/>
          </p:cNvPicPr>
          <p:nvPr/>
        </p:nvPicPr>
        <p:blipFill>
          <a:blip r:embed="rId4"/>
          <a:stretch>
            <a:fillRect/>
          </a:stretch>
        </p:blipFill>
        <p:spPr>
          <a:xfrm>
            <a:off x="5074276" y="2337315"/>
            <a:ext cx="5526008" cy="3684005"/>
          </a:xfrm>
          <a:prstGeom prst="rect">
            <a:avLst/>
          </a:prstGeom>
          <a:noFill/>
        </p:spPr>
      </p:pic>
      <p:sp>
        <p:nvSpPr>
          <p:cNvPr id="8" name="Rectangle 7">
            <a:extLst>
              <a:ext uri="{FF2B5EF4-FFF2-40B4-BE49-F238E27FC236}">
                <a16:creationId xmlns:a16="http://schemas.microsoft.com/office/drawing/2014/main" id="{42FA69FF-C205-1A5E-F046-55FFBB6D4927}"/>
              </a:ext>
            </a:extLst>
          </p:cNvPr>
          <p:cNvSpPr/>
          <p:nvPr/>
        </p:nvSpPr>
        <p:spPr>
          <a:xfrm>
            <a:off x="6957860" y="2756859"/>
            <a:ext cx="14650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dirty="0">
                <a:solidFill>
                  <a:srgbClr val="003585"/>
                </a:solidFill>
              </a:rPr>
              <a:t>“Sociedade”</a:t>
            </a:r>
            <a:endParaRPr lang="en-GB" dirty="0">
              <a:solidFill>
                <a:srgbClr val="003585"/>
              </a:solidFill>
            </a:endParaRPr>
          </a:p>
        </p:txBody>
      </p:sp>
      <p:sp>
        <p:nvSpPr>
          <p:cNvPr id="9" name="Rectangle 8">
            <a:extLst>
              <a:ext uri="{FF2B5EF4-FFF2-40B4-BE49-F238E27FC236}">
                <a16:creationId xmlns:a16="http://schemas.microsoft.com/office/drawing/2014/main" id="{E0C0A38E-854A-BF8F-3118-DB9BBBDA8D3E}"/>
              </a:ext>
            </a:extLst>
          </p:cNvPr>
          <p:cNvSpPr/>
          <p:nvPr/>
        </p:nvSpPr>
        <p:spPr>
          <a:xfrm>
            <a:off x="7993743" y="4492252"/>
            <a:ext cx="14650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dirty="0">
                <a:solidFill>
                  <a:srgbClr val="C00000"/>
                </a:solidFill>
              </a:rPr>
              <a:t>“Economia”</a:t>
            </a:r>
            <a:endParaRPr lang="en-GB" dirty="0">
              <a:solidFill>
                <a:srgbClr val="C00000"/>
              </a:solidFill>
            </a:endParaRPr>
          </a:p>
        </p:txBody>
      </p:sp>
      <p:sp>
        <p:nvSpPr>
          <p:cNvPr id="10" name="Rectangle 9">
            <a:extLst>
              <a:ext uri="{FF2B5EF4-FFF2-40B4-BE49-F238E27FC236}">
                <a16:creationId xmlns:a16="http://schemas.microsoft.com/office/drawing/2014/main" id="{2C0628C5-5D29-5D09-B8A4-C2901E15781D}"/>
              </a:ext>
            </a:extLst>
          </p:cNvPr>
          <p:cNvSpPr/>
          <p:nvPr/>
        </p:nvSpPr>
        <p:spPr>
          <a:xfrm>
            <a:off x="5986306" y="4614949"/>
            <a:ext cx="1829695"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dirty="0">
                <a:solidFill>
                  <a:schemeClr val="accent2"/>
                </a:solidFill>
              </a:rPr>
              <a:t>“Ambiente”</a:t>
            </a:r>
            <a:endParaRPr lang="en-GB" dirty="0">
              <a:solidFill>
                <a:schemeClr val="accent2"/>
              </a:solidFill>
            </a:endParaRPr>
          </a:p>
        </p:txBody>
      </p:sp>
      <p:grpSp>
        <p:nvGrpSpPr>
          <p:cNvPr id="24" name="Group 23">
            <a:extLst>
              <a:ext uri="{FF2B5EF4-FFF2-40B4-BE49-F238E27FC236}">
                <a16:creationId xmlns:a16="http://schemas.microsoft.com/office/drawing/2014/main" id="{8D2F4FD8-415E-C58A-A930-D4036BC115E0}"/>
              </a:ext>
            </a:extLst>
          </p:cNvPr>
          <p:cNvGrpSpPr/>
          <p:nvPr/>
        </p:nvGrpSpPr>
        <p:grpSpPr>
          <a:xfrm>
            <a:off x="5047023" y="3027020"/>
            <a:ext cx="2032203" cy="709238"/>
            <a:chOff x="5047023" y="3027020"/>
            <a:chExt cx="2032203" cy="709238"/>
          </a:xfrm>
        </p:grpSpPr>
        <p:sp>
          <p:nvSpPr>
            <p:cNvPr id="12" name="Rectangle 11">
              <a:extLst>
                <a:ext uri="{FF2B5EF4-FFF2-40B4-BE49-F238E27FC236}">
                  <a16:creationId xmlns:a16="http://schemas.microsoft.com/office/drawing/2014/main" id="{77A907B7-E95A-CAF6-44F6-D29147DB9C8D}"/>
                </a:ext>
              </a:extLst>
            </p:cNvPr>
            <p:cNvSpPr/>
            <p:nvPr/>
          </p:nvSpPr>
          <p:spPr>
            <a:xfrm>
              <a:off x="5047023" y="3027020"/>
              <a:ext cx="16269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dirty="0">
                  <a:solidFill>
                    <a:srgbClr val="C00000"/>
                  </a:solidFill>
                </a:rPr>
                <a:t>“Suportável”</a:t>
              </a:r>
              <a:endParaRPr lang="en-GB" dirty="0">
                <a:solidFill>
                  <a:srgbClr val="C00000"/>
                </a:solidFill>
              </a:endParaRPr>
            </a:p>
          </p:txBody>
        </p:sp>
        <p:cxnSp>
          <p:nvCxnSpPr>
            <p:cNvPr id="16" name="Straight Arrow Connector 15">
              <a:extLst>
                <a:ext uri="{FF2B5EF4-FFF2-40B4-BE49-F238E27FC236}">
                  <a16:creationId xmlns:a16="http://schemas.microsoft.com/office/drawing/2014/main" id="{3E3EF477-97CD-C5E4-8D04-C2DF77D13DFD}"/>
                </a:ext>
              </a:extLst>
            </p:cNvPr>
            <p:cNvCxnSpPr/>
            <p:nvPr/>
          </p:nvCxnSpPr>
          <p:spPr>
            <a:xfrm>
              <a:off x="6508955" y="3390156"/>
              <a:ext cx="570271" cy="346102"/>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grpSp>
      <p:grpSp>
        <p:nvGrpSpPr>
          <p:cNvPr id="25" name="Group 24">
            <a:extLst>
              <a:ext uri="{FF2B5EF4-FFF2-40B4-BE49-F238E27FC236}">
                <a16:creationId xmlns:a16="http://schemas.microsoft.com/office/drawing/2014/main" id="{98B6FB18-4197-AB0F-DF9B-F81C6915167C}"/>
              </a:ext>
            </a:extLst>
          </p:cNvPr>
          <p:cNvGrpSpPr/>
          <p:nvPr/>
        </p:nvGrpSpPr>
        <p:grpSpPr>
          <a:xfrm>
            <a:off x="8368312" y="3003013"/>
            <a:ext cx="1984840" cy="692073"/>
            <a:chOff x="8368312" y="3003013"/>
            <a:chExt cx="1984840" cy="692073"/>
          </a:xfrm>
        </p:grpSpPr>
        <p:sp>
          <p:nvSpPr>
            <p:cNvPr id="11" name="Rectangle 10">
              <a:extLst>
                <a:ext uri="{FF2B5EF4-FFF2-40B4-BE49-F238E27FC236}">
                  <a16:creationId xmlns:a16="http://schemas.microsoft.com/office/drawing/2014/main" id="{6CC065FE-E4D9-EC00-192C-E37DF9B1F26C}"/>
                </a:ext>
              </a:extLst>
            </p:cNvPr>
            <p:cNvSpPr/>
            <p:nvPr/>
          </p:nvSpPr>
          <p:spPr>
            <a:xfrm>
              <a:off x="8726246" y="3003013"/>
              <a:ext cx="16269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0" dirty="0">
                  <a:solidFill>
                    <a:srgbClr val="7BB54D"/>
                  </a:solidFill>
                </a:rPr>
                <a:t>“Equitativo”</a:t>
              </a:r>
            </a:p>
          </p:txBody>
        </p:sp>
        <p:cxnSp>
          <p:nvCxnSpPr>
            <p:cNvPr id="17" name="Straight Arrow Connector 16">
              <a:extLst>
                <a:ext uri="{FF2B5EF4-FFF2-40B4-BE49-F238E27FC236}">
                  <a16:creationId xmlns:a16="http://schemas.microsoft.com/office/drawing/2014/main" id="{BA87743A-C7CE-74E1-F41F-45A038C6FCCA}"/>
                </a:ext>
              </a:extLst>
            </p:cNvPr>
            <p:cNvCxnSpPr>
              <a:cxnSpLocks/>
            </p:cNvCxnSpPr>
            <p:nvPr/>
          </p:nvCxnSpPr>
          <p:spPr>
            <a:xfrm flipH="1">
              <a:off x="8368312" y="3307943"/>
              <a:ext cx="565355" cy="387143"/>
            </a:xfrm>
            <a:prstGeom prst="straightConnector1">
              <a:avLst/>
            </a:prstGeom>
            <a:ln>
              <a:solidFill>
                <a:srgbClr val="7BB54D"/>
              </a:solidFill>
              <a:tailEnd type="triangle"/>
            </a:ln>
          </p:spPr>
          <p:style>
            <a:lnRef idx="1">
              <a:schemeClr val="accent5"/>
            </a:lnRef>
            <a:fillRef idx="0">
              <a:schemeClr val="accent5"/>
            </a:fillRef>
            <a:effectRef idx="0">
              <a:schemeClr val="accent5"/>
            </a:effectRef>
            <a:fontRef idx="minor">
              <a:schemeClr val="tx1"/>
            </a:fontRef>
          </p:style>
        </p:cxnSp>
      </p:grpSp>
      <p:grpSp>
        <p:nvGrpSpPr>
          <p:cNvPr id="23" name="Group 22">
            <a:extLst>
              <a:ext uri="{FF2B5EF4-FFF2-40B4-BE49-F238E27FC236}">
                <a16:creationId xmlns:a16="http://schemas.microsoft.com/office/drawing/2014/main" id="{682FB677-C0B9-4867-C3E4-6DF377010535}"/>
              </a:ext>
            </a:extLst>
          </p:cNvPr>
          <p:cNvGrpSpPr/>
          <p:nvPr/>
        </p:nvGrpSpPr>
        <p:grpSpPr>
          <a:xfrm>
            <a:off x="6901154" y="4879395"/>
            <a:ext cx="1626906" cy="1102096"/>
            <a:chOff x="6901154" y="4879395"/>
            <a:chExt cx="1626906" cy="1102096"/>
          </a:xfrm>
        </p:grpSpPr>
        <p:sp>
          <p:nvSpPr>
            <p:cNvPr id="13" name="Rectangle 12">
              <a:extLst>
                <a:ext uri="{FF2B5EF4-FFF2-40B4-BE49-F238E27FC236}">
                  <a16:creationId xmlns:a16="http://schemas.microsoft.com/office/drawing/2014/main" id="{5F3E9E87-D55E-3DDB-5FF1-39254ABB1E14}"/>
                </a:ext>
              </a:extLst>
            </p:cNvPr>
            <p:cNvSpPr/>
            <p:nvPr/>
          </p:nvSpPr>
          <p:spPr>
            <a:xfrm>
              <a:off x="6901154" y="5594348"/>
              <a:ext cx="16269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dirty="0">
                  <a:solidFill>
                    <a:srgbClr val="003585"/>
                  </a:solidFill>
                </a:rPr>
                <a:t>“Viável”</a:t>
              </a:r>
              <a:endParaRPr lang="en-GB" dirty="0">
                <a:solidFill>
                  <a:srgbClr val="003585"/>
                </a:solidFill>
              </a:endParaRPr>
            </a:p>
          </p:txBody>
        </p:sp>
        <p:cxnSp>
          <p:nvCxnSpPr>
            <p:cNvPr id="19" name="Straight Arrow Connector 18">
              <a:extLst>
                <a:ext uri="{FF2B5EF4-FFF2-40B4-BE49-F238E27FC236}">
                  <a16:creationId xmlns:a16="http://schemas.microsoft.com/office/drawing/2014/main" id="{DE4A5E17-BAC3-F6D2-135C-D524364368F7}"/>
                </a:ext>
              </a:extLst>
            </p:cNvPr>
            <p:cNvCxnSpPr>
              <a:cxnSpLocks/>
            </p:cNvCxnSpPr>
            <p:nvPr/>
          </p:nvCxnSpPr>
          <p:spPr>
            <a:xfrm flipH="1" flipV="1">
              <a:off x="7716144" y="4879395"/>
              <a:ext cx="5773" cy="672316"/>
            </a:xfrm>
            <a:prstGeom prst="straightConnector1">
              <a:avLst/>
            </a:prstGeom>
            <a:ln>
              <a:solidFill>
                <a:srgbClr val="003585"/>
              </a:solidFill>
              <a:tailEnd type="triangle"/>
            </a:ln>
          </p:spPr>
          <p:style>
            <a:lnRef idx="1">
              <a:schemeClr val="accent5"/>
            </a:lnRef>
            <a:fillRef idx="0">
              <a:schemeClr val="accent5"/>
            </a:fillRef>
            <a:effectRef idx="0">
              <a:schemeClr val="accent5"/>
            </a:effectRef>
            <a:fontRef idx="minor">
              <a:schemeClr val="tx1"/>
            </a:fontRef>
          </p:style>
        </p:cxnSp>
      </p:grpSp>
    </p:spTree>
    <p:custDataLst>
      <p:tags r:id="rId1"/>
    </p:custDataLst>
    <p:extLst>
      <p:ext uri="{BB962C8B-B14F-4D97-AF65-F5344CB8AC3E}">
        <p14:creationId xmlns:p14="http://schemas.microsoft.com/office/powerpoint/2010/main" val="3525769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6D73B-BEFD-63F3-64A1-310647F4550E}"/>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A2283722-C95F-D8C3-6BC7-0956201A1B38}"/>
              </a:ext>
            </a:extLst>
          </p:cNvPr>
          <p:cNvSpPr>
            <a:spLocks noGrp="1"/>
          </p:cNvSpPr>
          <p:nvPr>
            <p:ph type="body" sz="quarter" idx="10"/>
          </p:nvPr>
        </p:nvSpPr>
        <p:spPr>
          <a:xfrm>
            <a:off x="314845" y="1827909"/>
            <a:ext cx="11393261" cy="500784"/>
          </a:xfrm>
        </p:spPr>
        <p:txBody>
          <a:bodyPr/>
          <a:lstStyle/>
          <a:p>
            <a:pPr marL="0" indent="0">
              <a:buNone/>
            </a:pPr>
            <a:r>
              <a:rPr lang="en-US" dirty="0">
                <a:solidFill>
                  <a:srgbClr val="92D050"/>
                </a:solidFill>
              </a:rPr>
              <a:t>	Delimitações Conceptuais		(1)</a:t>
            </a:r>
            <a:endParaRPr lang="el-GR" dirty="0">
              <a:solidFill>
                <a:srgbClr val="92D050"/>
              </a:solidFill>
            </a:endParaRPr>
          </a:p>
        </p:txBody>
      </p:sp>
      <p:sp>
        <p:nvSpPr>
          <p:cNvPr id="7" name="Content Placeholder 6">
            <a:extLst>
              <a:ext uri="{FF2B5EF4-FFF2-40B4-BE49-F238E27FC236}">
                <a16:creationId xmlns:a16="http://schemas.microsoft.com/office/drawing/2014/main" id="{A7BFB027-4227-673D-B4F1-634417D3E1B1}"/>
              </a:ext>
            </a:extLst>
          </p:cNvPr>
          <p:cNvSpPr>
            <a:spLocks noGrp="1"/>
          </p:cNvSpPr>
          <p:nvPr>
            <p:ph sz="quarter" idx="12"/>
          </p:nvPr>
        </p:nvSpPr>
        <p:spPr>
          <a:xfrm>
            <a:off x="399369" y="2659106"/>
            <a:ext cx="7592026" cy="2827724"/>
          </a:xfrm>
        </p:spPr>
        <p:txBody>
          <a:bodyPr>
            <a:normAutofit/>
          </a:bodyPr>
          <a:lstStyle/>
          <a:p>
            <a:pPr algn="just">
              <a:buFont typeface="Wingdings" panose="05000000000000000000" pitchFamily="2" charset="2"/>
              <a:buChar char="Ø"/>
            </a:pPr>
            <a:r>
              <a:rPr lang="en-US" b="1" i="1" dirty="0">
                <a:solidFill>
                  <a:schemeClr val="accent1"/>
                </a:solidFill>
              </a:rPr>
              <a:t>A educação sustentável e a educação para a sustentabilidade (ou Educação para o Desenvolvimento Sustentável - EDS) são termos estreitamente relacionados e frequentemente usados de forma intercambiável no discurso geral, mas os contextos académicos e especializados reconhecem uma distinção entre eles. </a:t>
            </a:r>
          </a:p>
          <a:p>
            <a:pPr algn="just">
              <a:buFont typeface="Wingdings" panose="05000000000000000000" pitchFamily="2" charset="2"/>
              <a:buChar char="Ø"/>
            </a:pPr>
            <a:endParaRPr lang="en-US" dirty="0"/>
          </a:p>
          <a:p>
            <a:pPr algn="just">
              <a:buFont typeface="Wingdings" panose="05000000000000000000" pitchFamily="2" charset="2"/>
              <a:buChar char="Ø"/>
            </a:pPr>
            <a:r>
              <a:rPr lang="en-US" dirty="0"/>
              <a:t>A definição de educação sustentável refere-se à sustentabilidade do sistema educativo, e não ao ensino sobre sustentabilidade. </a:t>
            </a:r>
          </a:p>
          <a:p>
            <a:pPr algn="just">
              <a:buFont typeface="Wingdings" panose="05000000000000000000" pitchFamily="2" charset="2"/>
              <a:buChar char="Ø"/>
            </a:pPr>
            <a:endParaRPr lang="en-US" dirty="0"/>
          </a:p>
        </p:txBody>
      </p:sp>
      <p:sp>
        <p:nvSpPr>
          <p:cNvPr id="5" name="Title 4">
            <a:extLst>
              <a:ext uri="{FF2B5EF4-FFF2-40B4-BE49-F238E27FC236}">
                <a16:creationId xmlns:a16="http://schemas.microsoft.com/office/drawing/2014/main" id="{1760F7C4-F569-DAED-A4EA-2F442704AFC2}"/>
              </a:ext>
            </a:extLst>
          </p:cNvPr>
          <p:cNvSpPr>
            <a:spLocks noGrp="1"/>
          </p:cNvSpPr>
          <p:nvPr>
            <p:ph type="title"/>
          </p:nvPr>
        </p:nvSpPr>
        <p:spPr>
          <a:xfrm>
            <a:off x="399369" y="788988"/>
            <a:ext cx="8596668" cy="708508"/>
          </a:xfrm>
        </p:spPr>
        <p:txBody>
          <a:bodyPr/>
          <a:lstStyle/>
          <a:p>
            <a:r>
              <a:rPr lang="en-US" dirty="0">
                <a:solidFill>
                  <a:srgbClr val="255839"/>
                </a:solidFill>
              </a:rPr>
              <a:t>Educação Sustentável </a:t>
            </a:r>
            <a:endParaRPr lang="el-GR" dirty="0">
              <a:solidFill>
                <a:srgbClr val="255839"/>
              </a:solidFill>
            </a:endParaRPr>
          </a:p>
        </p:txBody>
      </p:sp>
      <p:pic>
        <p:nvPicPr>
          <p:cNvPr id="3" name="Picture 2">
            <a:extLst>
              <a:ext uri="{FF2B5EF4-FFF2-40B4-BE49-F238E27FC236}">
                <a16:creationId xmlns:a16="http://schemas.microsoft.com/office/drawing/2014/main" id="{1B4FFC5E-BC79-01A5-733C-8E3BC240261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80932" y="2596054"/>
            <a:ext cx="3798884" cy="2764450"/>
          </a:xfrm>
          <a:prstGeom prst="rect">
            <a:avLst/>
          </a:prstGeom>
          <a:noFill/>
          <a:ln>
            <a:noFill/>
          </a:ln>
        </p:spPr>
      </p:pic>
    </p:spTree>
    <p:custDataLst>
      <p:tags r:id="rId1"/>
    </p:custDataLst>
    <p:extLst>
      <p:ext uri="{BB962C8B-B14F-4D97-AF65-F5344CB8AC3E}">
        <p14:creationId xmlns:p14="http://schemas.microsoft.com/office/powerpoint/2010/main" val="2891970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0AF99-EA94-AC3B-2740-790C9A770ED0}"/>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984C2004-437A-350E-9296-C23A586A040F}"/>
              </a:ext>
            </a:extLst>
          </p:cNvPr>
          <p:cNvSpPr>
            <a:spLocks noGrp="1"/>
          </p:cNvSpPr>
          <p:nvPr>
            <p:ph type="body" sz="quarter" idx="10"/>
          </p:nvPr>
        </p:nvSpPr>
        <p:spPr>
          <a:xfrm>
            <a:off x="3088782" y="1408467"/>
            <a:ext cx="4848826" cy="500784"/>
          </a:xfrm>
        </p:spPr>
        <p:txBody>
          <a:bodyPr/>
          <a:lstStyle/>
          <a:p>
            <a:pPr marL="0" indent="0">
              <a:buNone/>
            </a:pPr>
            <a:r>
              <a:rPr lang="en-US" dirty="0">
                <a:solidFill>
                  <a:srgbClr val="92D050"/>
                </a:solidFill>
              </a:rPr>
              <a:t>	Delimitações Conceptuais		(2)</a:t>
            </a:r>
            <a:endParaRPr lang="el-GR" dirty="0">
              <a:solidFill>
                <a:srgbClr val="92D050"/>
              </a:solidFill>
            </a:endParaRPr>
          </a:p>
        </p:txBody>
      </p:sp>
      <p:sp>
        <p:nvSpPr>
          <p:cNvPr id="7" name="Content Placeholder 6">
            <a:extLst>
              <a:ext uri="{FF2B5EF4-FFF2-40B4-BE49-F238E27FC236}">
                <a16:creationId xmlns:a16="http://schemas.microsoft.com/office/drawing/2014/main" id="{4815F170-281E-E1E6-036A-6EC9C82E237D}"/>
              </a:ext>
            </a:extLst>
          </p:cNvPr>
          <p:cNvSpPr>
            <a:spLocks noGrp="1"/>
          </p:cNvSpPr>
          <p:nvPr>
            <p:ph sz="quarter" idx="12"/>
          </p:nvPr>
        </p:nvSpPr>
        <p:spPr>
          <a:xfrm>
            <a:off x="399369" y="2158321"/>
            <a:ext cx="4403152" cy="4565208"/>
          </a:xfrm>
        </p:spPr>
        <p:txBody>
          <a:bodyPr>
            <a:normAutofit fontScale="92500"/>
          </a:bodyPr>
          <a:lstStyle/>
          <a:p>
            <a:pPr marL="0" indent="0" algn="ctr">
              <a:buNone/>
            </a:pPr>
            <a:r>
              <a:rPr lang="en-IE" b="1" dirty="0"/>
              <a:t>	Educação Sustentável </a:t>
            </a:r>
          </a:p>
          <a:p>
            <a:pPr marL="0" indent="0" algn="just">
              <a:buNone/>
            </a:pPr>
            <a:endParaRPr lang="en-IE" b="1" dirty="0"/>
          </a:p>
          <a:p>
            <a:pPr algn="just"/>
            <a:r>
              <a:rPr lang="en-US" dirty="0"/>
              <a:t>É um sistema de aprendizagem que visa abordar o ambiente social, económico e físico, cujos resultados de aprendizagem pretendidos visam dotar o formando dos conhecimentos, competências, atitudes e valores necessários para apoiar um futuro sustentável (Shivam, 2025).</a:t>
            </a:r>
          </a:p>
          <a:p>
            <a:pPr algn="just"/>
            <a:r>
              <a:rPr lang="en-US" dirty="0"/>
              <a:t>Integra os princípios da sustentabilidade no currículo e na pedagogia, ensinando não só a dimensão ambiental, mas também as dimensões económica e social da sustentabilidade e como se interligam (Teaching with Europeana, 2024). </a:t>
            </a:r>
          </a:p>
          <a:p>
            <a:pPr algn="just">
              <a:buFont typeface="Wingdings" panose="05000000000000000000" pitchFamily="2" charset="2"/>
              <a:buChar char="Ø"/>
            </a:pPr>
            <a:endParaRPr lang="en-US" dirty="0">
              <a:solidFill>
                <a:schemeClr val="tx1"/>
              </a:solidFill>
            </a:endParaRPr>
          </a:p>
          <a:p>
            <a:pPr algn="just">
              <a:buFont typeface="Wingdings" panose="05000000000000000000" pitchFamily="2" charset="2"/>
              <a:buChar char="Ø"/>
            </a:pPr>
            <a:endParaRPr lang="en-US" dirty="0"/>
          </a:p>
        </p:txBody>
      </p:sp>
      <p:sp>
        <p:nvSpPr>
          <p:cNvPr id="5" name="Title 4">
            <a:extLst>
              <a:ext uri="{FF2B5EF4-FFF2-40B4-BE49-F238E27FC236}">
                <a16:creationId xmlns:a16="http://schemas.microsoft.com/office/drawing/2014/main" id="{106A2821-6EEF-2C92-6DC6-EBFA6E87C0E6}"/>
              </a:ext>
            </a:extLst>
          </p:cNvPr>
          <p:cNvSpPr>
            <a:spLocks noGrp="1"/>
          </p:cNvSpPr>
          <p:nvPr>
            <p:ph type="title"/>
          </p:nvPr>
        </p:nvSpPr>
        <p:spPr>
          <a:xfrm>
            <a:off x="399369" y="788988"/>
            <a:ext cx="8596668" cy="708508"/>
          </a:xfrm>
        </p:spPr>
        <p:txBody>
          <a:bodyPr/>
          <a:lstStyle/>
          <a:p>
            <a:r>
              <a:rPr lang="en-US" dirty="0">
                <a:solidFill>
                  <a:srgbClr val="255839"/>
                </a:solidFill>
              </a:rPr>
              <a:t>Educação Sustentável </a:t>
            </a:r>
            <a:endParaRPr lang="el-GR" dirty="0">
              <a:solidFill>
                <a:srgbClr val="255839"/>
              </a:solidFill>
            </a:endParaRPr>
          </a:p>
        </p:txBody>
      </p:sp>
      <p:sp>
        <p:nvSpPr>
          <p:cNvPr id="2" name="Content Placeholder 6">
            <a:extLst>
              <a:ext uri="{FF2B5EF4-FFF2-40B4-BE49-F238E27FC236}">
                <a16:creationId xmlns:a16="http://schemas.microsoft.com/office/drawing/2014/main" id="{02E9C87D-4842-5D71-FC66-BDD0706909DF}"/>
              </a:ext>
            </a:extLst>
          </p:cNvPr>
          <p:cNvSpPr txBox="1">
            <a:spLocks/>
          </p:cNvSpPr>
          <p:nvPr/>
        </p:nvSpPr>
        <p:spPr>
          <a:xfrm>
            <a:off x="4910638" y="2158321"/>
            <a:ext cx="4650322" cy="4565208"/>
          </a:xfrm>
          <a:prstGeom prst="rect">
            <a:avLst/>
          </a:prstGeom>
        </p:spPr>
        <p:txBody>
          <a:bodyPr vert="horz" lIns="0" tIns="0" rIns="0" bIns="0" rtlCol="0">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Font typeface="Wingdings 3" charset="2"/>
              <a:buNone/>
            </a:pPr>
            <a:r>
              <a:rPr lang="en-IE" b="1" dirty="0"/>
              <a:t>	Educação para a Sustentabilidade</a:t>
            </a:r>
          </a:p>
          <a:p>
            <a:pPr marL="0" indent="0" algn="ctr">
              <a:buFont typeface="Wingdings 3" charset="2"/>
              <a:buNone/>
            </a:pPr>
            <a:r>
              <a:rPr lang="en-US" b="1" dirty="0"/>
              <a:t>(ou Educação para o Desenvolvimento Sustentável – EDS)</a:t>
            </a:r>
          </a:p>
          <a:p>
            <a:pPr algn="just"/>
            <a:r>
              <a:rPr lang="en-US" dirty="0"/>
              <a:t>É uma abordagem educativa que visa desenvolver nos estudantes, escolas e comunidades os valores e a motivação para agir em prol da sustentabilidade, nas suas vidas pessoais, dentro da sua comunidade e a uma escala global, agora e no futuro. (Elegbede et. al., 2023)</a:t>
            </a:r>
          </a:p>
          <a:p>
            <a:pPr algn="just"/>
            <a:r>
              <a:rPr lang="en-US" dirty="0"/>
              <a:t>Capacita as pessoas com os conhecimentos, competências, valores, atitudes e comportamentos para viver de uma forma que seja boa para o ambiente, a economia e a sociedade. Incentiva as pessoas a fazer escolhas inteligentes e responsáveis que ajudem a criar um futuro melhor para todos. (UNESCO, 2025)</a:t>
            </a:r>
          </a:p>
          <a:p>
            <a:pPr marL="0" indent="0" algn="just">
              <a:buNone/>
            </a:pPr>
            <a:endParaRPr lang="en-US" i="1" dirty="0"/>
          </a:p>
          <a:p>
            <a:pPr algn="just">
              <a:buFont typeface="Wingdings" panose="05000000000000000000" pitchFamily="2" charset="2"/>
              <a:buChar char="Ø"/>
            </a:pPr>
            <a:endParaRPr lang="en-US" dirty="0">
              <a:solidFill>
                <a:schemeClr val="tx1"/>
              </a:solidFill>
            </a:endParaRPr>
          </a:p>
          <a:p>
            <a:pPr algn="just">
              <a:buFont typeface="Wingdings" panose="05000000000000000000" pitchFamily="2" charset="2"/>
              <a:buChar char="Ø"/>
            </a:pPr>
            <a:endParaRPr lang="en-US" dirty="0"/>
          </a:p>
        </p:txBody>
      </p:sp>
    </p:spTree>
    <p:custDataLst>
      <p:tags r:id="rId1"/>
    </p:custDataLst>
    <p:extLst>
      <p:ext uri="{BB962C8B-B14F-4D97-AF65-F5344CB8AC3E}">
        <p14:creationId xmlns:p14="http://schemas.microsoft.com/office/powerpoint/2010/main" val="3714610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CC42-B29F-8105-98DD-B624A375B97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EEF6B67-7E01-60BE-EA7C-0FF4DA9E5879}"/>
              </a:ext>
            </a:extLst>
          </p:cNvPr>
          <p:cNvSpPr>
            <a:spLocks noGrp="1"/>
          </p:cNvSpPr>
          <p:nvPr>
            <p:ph type="title"/>
          </p:nvPr>
        </p:nvSpPr>
        <p:spPr>
          <a:xfrm>
            <a:off x="399369" y="1396028"/>
            <a:ext cx="6276940" cy="660400"/>
          </a:xfrm>
        </p:spPr>
        <p:txBody>
          <a:bodyPr>
            <a:normAutofit fontScale="90000"/>
          </a:bodyPr>
          <a:lstStyle/>
          <a:p>
            <a:r>
              <a:rPr lang="en-US" dirty="0">
                <a:solidFill>
                  <a:srgbClr val="255839"/>
                </a:solidFill>
              </a:rPr>
              <a:t>Breve Reflexão Inicial em Grupo</a:t>
            </a:r>
            <a:endParaRPr lang="el-GR" dirty="0">
              <a:solidFill>
                <a:srgbClr val="255839"/>
              </a:solidFill>
            </a:endParaRPr>
          </a:p>
        </p:txBody>
      </p:sp>
      <p:sp>
        <p:nvSpPr>
          <p:cNvPr id="7" name="Content Placeholder 6">
            <a:extLst>
              <a:ext uri="{FF2B5EF4-FFF2-40B4-BE49-F238E27FC236}">
                <a16:creationId xmlns:a16="http://schemas.microsoft.com/office/drawing/2014/main" id="{EE4FD453-550F-6097-9A2E-90C9A7F87CD4}"/>
              </a:ext>
            </a:extLst>
          </p:cNvPr>
          <p:cNvSpPr>
            <a:spLocks noGrp="1"/>
          </p:cNvSpPr>
          <p:nvPr>
            <p:ph sz="quarter" idx="12"/>
          </p:nvPr>
        </p:nvSpPr>
        <p:spPr>
          <a:xfrm>
            <a:off x="399369" y="2056428"/>
            <a:ext cx="6377949" cy="3084192"/>
          </a:xfrm>
        </p:spPr>
        <p:txBody>
          <a:bodyPr/>
          <a:lstStyle/>
          <a:p>
            <a:endParaRPr lang="en-US" dirty="0"/>
          </a:p>
          <a:p>
            <a:endParaRPr lang="en-US" dirty="0"/>
          </a:p>
          <a:p>
            <a:endParaRPr lang="en-US" dirty="0"/>
          </a:p>
          <a:p>
            <a:r>
              <a:rPr lang="en-US" sz="2800" b="1" i="1" dirty="0"/>
              <a:t>O que significa a sustentabilidade no teu contexto de formação?</a:t>
            </a:r>
          </a:p>
        </p:txBody>
      </p:sp>
      <p:sp>
        <p:nvSpPr>
          <p:cNvPr id="3" name="Rectangle: Rounded Corners 2">
            <a:extLst>
              <a:ext uri="{FF2B5EF4-FFF2-40B4-BE49-F238E27FC236}">
                <a16:creationId xmlns:a16="http://schemas.microsoft.com/office/drawing/2014/main" id="{3277D108-6F9C-B70D-1802-E2E405855C3E}"/>
              </a:ext>
            </a:extLst>
          </p:cNvPr>
          <p:cNvSpPr/>
          <p:nvPr/>
        </p:nvSpPr>
        <p:spPr>
          <a:xfrm>
            <a:off x="7155278" y="99839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4" name="Picture 3">
            <a:extLst>
              <a:ext uri="{FF2B5EF4-FFF2-40B4-BE49-F238E27FC236}">
                <a16:creationId xmlns:a16="http://schemas.microsoft.com/office/drawing/2014/main" id="{6A102DD2-8C57-87BD-2E5D-2A878943C56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05286" y="1535923"/>
            <a:ext cx="4008783" cy="4008783"/>
          </a:xfrm>
          <a:prstGeom prst="rect">
            <a:avLst/>
          </a:prstGeom>
          <a:noFill/>
          <a:ln>
            <a:noFill/>
          </a:ln>
        </p:spPr>
      </p:pic>
    </p:spTree>
    <p:custDataLst>
      <p:tags r:id="rId1"/>
    </p:custDataLst>
    <p:extLst>
      <p:ext uri="{BB962C8B-B14F-4D97-AF65-F5344CB8AC3E}">
        <p14:creationId xmlns:p14="http://schemas.microsoft.com/office/powerpoint/2010/main" val="1045824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EF697-9056-5473-D25F-423EFBD0A3C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58201E9-4BFC-E385-12F3-A0BBC7BB6E94}"/>
              </a:ext>
            </a:extLst>
          </p:cNvPr>
          <p:cNvSpPr>
            <a:spLocks noGrp="1"/>
          </p:cNvSpPr>
          <p:nvPr>
            <p:ph type="title"/>
          </p:nvPr>
        </p:nvSpPr>
        <p:spPr>
          <a:xfrm>
            <a:off x="1504000" y="1055036"/>
            <a:ext cx="8070306" cy="696924"/>
          </a:xfrm>
        </p:spPr>
        <p:txBody>
          <a:bodyPr>
            <a:noAutofit/>
          </a:bodyPr>
          <a:lstStyle/>
          <a:p>
            <a:r>
              <a:rPr lang="en-US" dirty="0">
                <a:solidFill>
                  <a:srgbClr val="255839"/>
                </a:solidFill>
              </a:rPr>
              <a:t>ATIVIDADE DE REFLEXÃO INDIVIDUAL</a:t>
            </a:r>
            <a:endParaRPr lang="el-GR" b="1" dirty="0">
              <a:solidFill>
                <a:srgbClr val="92D050"/>
              </a:solidFill>
            </a:endParaRPr>
          </a:p>
        </p:txBody>
      </p:sp>
      <p:sp>
        <p:nvSpPr>
          <p:cNvPr id="7" name="Content Placeholder 6">
            <a:extLst>
              <a:ext uri="{FF2B5EF4-FFF2-40B4-BE49-F238E27FC236}">
                <a16:creationId xmlns:a16="http://schemas.microsoft.com/office/drawing/2014/main" id="{EE99A53A-9BE3-70F1-0260-73D31B67A221}"/>
              </a:ext>
            </a:extLst>
          </p:cNvPr>
          <p:cNvSpPr>
            <a:spLocks noGrp="1"/>
          </p:cNvSpPr>
          <p:nvPr>
            <p:ph sz="quarter" idx="12"/>
          </p:nvPr>
        </p:nvSpPr>
        <p:spPr>
          <a:xfrm>
            <a:off x="3094595" y="3588443"/>
            <a:ext cx="7916626" cy="1677725"/>
          </a:xfrm>
        </p:spPr>
        <p:txBody>
          <a:bodyPr>
            <a:normAutofit fontScale="77500" lnSpcReduction="20000"/>
          </a:bodyPr>
          <a:lstStyle/>
          <a:p>
            <a:r>
              <a:rPr lang="en-US" sz="3600" b="1" dirty="0"/>
              <a:t>Ficha de Trabalho 1:</a:t>
            </a:r>
          </a:p>
          <a:p>
            <a:endParaRPr lang="en-US" sz="3600" b="1" dirty="0"/>
          </a:p>
          <a:p>
            <a:r>
              <a:rPr lang="en-US" sz="3600" b="1" i="1" dirty="0"/>
              <a:t>A Sustentabilidade na Minha Prática de Formação</a:t>
            </a:r>
            <a:endParaRPr lang="en-US" sz="3600" i="1" dirty="0"/>
          </a:p>
          <a:p>
            <a:endParaRPr lang="en-US" dirty="0"/>
          </a:p>
        </p:txBody>
      </p:sp>
      <p:pic>
        <p:nvPicPr>
          <p:cNvPr id="1026" name="Picture 2" descr="Think Emoji PNGs for Free Download">
            <a:extLst>
              <a:ext uri="{FF2B5EF4-FFF2-40B4-BE49-F238E27FC236}">
                <a16:creationId xmlns:a16="http://schemas.microsoft.com/office/drawing/2014/main" id="{4D26CA91-529A-E372-F410-77EF8B7217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987271"/>
            <a:ext cx="3021386" cy="302138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89421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6DE63-A94D-750A-8232-620B7DF9B49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50B354A-28D8-8461-2FDD-15CF56A607EE}"/>
              </a:ext>
            </a:extLst>
          </p:cNvPr>
          <p:cNvSpPr>
            <a:spLocks noGrp="1"/>
          </p:cNvSpPr>
          <p:nvPr>
            <p:ph type="title"/>
          </p:nvPr>
        </p:nvSpPr>
        <p:spPr>
          <a:xfrm>
            <a:off x="4829130" y="609600"/>
            <a:ext cx="8596668" cy="1320800"/>
          </a:xfrm>
        </p:spPr>
        <p:txBody>
          <a:bodyPr>
            <a:normAutofit/>
          </a:bodyPr>
          <a:lstStyle/>
          <a:p>
            <a:r>
              <a:rPr lang="en-US" dirty="0">
                <a:solidFill>
                  <a:srgbClr val="255839"/>
                </a:solidFill>
              </a:rPr>
              <a:t>Pensamento Criativo</a:t>
            </a:r>
            <a:br>
              <a:rPr lang="en-US" dirty="0">
                <a:solidFill>
                  <a:srgbClr val="255839"/>
                </a:solidFill>
              </a:rPr>
            </a:br>
            <a:endParaRPr lang="el-GR" dirty="0">
              <a:solidFill>
                <a:srgbClr val="255839"/>
              </a:solidFill>
            </a:endParaRPr>
          </a:p>
        </p:txBody>
      </p:sp>
      <p:sp>
        <p:nvSpPr>
          <p:cNvPr id="5" name="Content Placeholder 4">
            <a:extLst>
              <a:ext uri="{FF2B5EF4-FFF2-40B4-BE49-F238E27FC236}">
                <a16:creationId xmlns:a16="http://schemas.microsoft.com/office/drawing/2014/main" id="{513A228D-2668-5A58-A662-5BECFF1F97B3}"/>
              </a:ext>
            </a:extLst>
          </p:cNvPr>
          <p:cNvSpPr>
            <a:spLocks noGrp="1"/>
          </p:cNvSpPr>
          <p:nvPr>
            <p:ph sz="quarter" idx="12"/>
          </p:nvPr>
        </p:nvSpPr>
        <p:spPr>
          <a:xfrm>
            <a:off x="4829130" y="1579306"/>
            <a:ext cx="6143670" cy="5096388"/>
          </a:xfrm>
        </p:spPr>
        <p:txBody>
          <a:bodyPr/>
          <a:lstStyle/>
          <a:p>
            <a:r>
              <a:rPr lang="en-US" dirty="0"/>
              <a:t>O pensamento criativo reúne atributos-chave para enfrentar desafios de sustentabilidade complexos e impulsionar transições significativas.</a:t>
            </a:r>
          </a:p>
          <a:p>
            <a:r>
              <a:rPr lang="en-US" dirty="0"/>
              <a:t>Ao combinar as seguintes abordagens, permite soluções criativas, sistémicas e resilientes:</a:t>
            </a:r>
          </a:p>
          <a:p>
            <a:pPr marL="914400" lvl="1" indent="-457200">
              <a:buFont typeface="+mj-lt"/>
              <a:buAutoNum type="arabicPeriod"/>
            </a:pPr>
            <a:r>
              <a:rPr lang="en-IE" sz="2000" dirty="0"/>
              <a:t>Pensamento sistémico – permite uma visão sistémica dos ciclos de feedback e da resiliência do sistema </a:t>
            </a:r>
          </a:p>
          <a:p>
            <a:pPr marL="914400" lvl="1" indent="-457200">
              <a:buFont typeface="+mj-lt"/>
              <a:buAutoNum type="arabicPeriod"/>
            </a:pPr>
            <a:r>
              <a:rPr lang="en-US" sz="2000" dirty="0"/>
              <a:t>Design thinking – orientado para soluções baseadas na empatia e sensíveis ao contexto</a:t>
            </a:r>
          </a:p>
          <a:p>
            <a:pPr marL="914400" lvl="1" indent="-457200">
              <a:buFont typeface="+mj-lt"/>
              <a:buAutoNum type="arabicPeriod"/>
            </a:pPr>
            <a:r>
              <a:rPr lang="en-IE" sz="2000" dirty="0"/>
              <a:t>Literacia de Futuros – melhora as mentalidades prospetivas e adaptáveis.</a:t>
            </a:r>
          </a:p>
          <a:p>
            <a:pPr marL="457200" lvl="1" indent="0">
              <a:buNone/>
            </a:pPr>
            <a:r>
              <a:rPr lang="en-IE" sz="1800" dirty="0"/>
              <a:t>Estas abordagens – Design thinking, Pensamento sistémico e Literacia de Futuros – podem abrir caminho para as transições de sustentabilidade.</a:t>
            </a:r>
            <a:endParaRPr lang="en-IE" sz="1600" dirty="0"/>
          </a:p>
        </p:txBody>
      </p:sp>
      <p:sp>
        <p:nvSpPr>
          <p:cNvPr id="10" name="Isosceles Triangle 9">
            <a:extLst>
              <a:ext uri="{FF2B5EF4-FFF2-40B4-BE49-F238E27FC236}">
                <a16:creationId xmlns:a16="http://schemas.microsoft.com/office/drawing/2014/main" id="{2E3119EB-AB1B-395A-FC81-B29B934A74B8}"/>
              </a:ext>
            </a:extLst>
          </p:cNvPr>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2" name="Rectangle: Rounded Corners 13">
            <a:extLst>
              <a:ext uri="{FF2B5EF4-FFF2-40B4-BE49-F238E27FC236}">
                <a16:creationId xmlns:a16="http://schemas.microsoft.com/office/drawing/2014/main" id="{A64820AC-A5EA-6842-0D39-8272D7C6C34F}"/>
              </a:ext>
            </a:extLst>
          </p:cNvPr>
          <p:cNvSpPr/>
          <p:nvPr/>
        </p:nvSpPr>
        <p:spPr>
          <a:xfrm>
            <a:off x="0" y="1579306"/>
            <a:ext cx="4549698"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dirty="0"/>
              <a:t>Figura</a:t>
            </a:r>
          </a:p>
        </p:txBody>
      </p:sp>
      <p:pic>
        <p:nvPicPr>
          <p:cNvPr id="3" name="Picture 2">
            <a:extLst>
              <a:ext uri="{FF2B5EF4-FFF2-40B4-BE49-F238E27FC236}">
                <a16:creationId xmlns:a16="http://schemas.microsoft.com/office/drawing/2014/main" id="{1700AA44-4BEB-9637-54DE-4FA26B771D2C}"/>
              </a:ext>
            </a:extLst>
          </p:cNvPr>
          <p:cNvPicPr>
            <a:picLocks noChangeAspect="1"/>
          </p:cNvPicPr>
          <p:nvPr/>
        </p:nvPicPr>
        <p:blipFill>
          <a:blip r:embed="rId4"/>
          <a:stretch>
            <a:fillRect/>
          </a:stretch>
        </p:blipFill>
        <p:spPr>
          <a:xfrm>
            <a:off x="20667" y="2478478"/>
            <a:ext cx="4570365" cy="2889168"/>
          </a:xfrm>
          <a:prstGeom prst="rect">
            <a:avLst/>
          </a:prstGeom>
        </p:spPr>
      </p:pic>
      <p:sp>
        <p:nvSpPr>
          <p:cNvPr id="4" name="Rectangle 3">
            <a:extLst>
              <a:ext uri="{FF2B5EF4-FFF2-40B4-BE49-F238E27FC236}">
                <a16:creationId xmlns:a16="http://schemas.microsoft.com/office/drawing/2014/main" id="{575F1348-E84D-8A37-D58F-17369F090642}"/>
              </a:ext>
            </a:extLst>
          </p:cNvPr>
          <p:cNvSpPr/>
          <p:nvPr/>
        </p:nvSpPr>
        <p:spPr>
          <a:xfrm>
            <a:off x="170122" y="2478478"/>
            <a:ext cx="3837434" cy="636861"/>
          </a:xfrm>
          <a:prstGeom prst="rect">
            <a:avLst/>
          </a:prstGeom>
          <a:solidFill>
            <a:schemeClr val="bg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pt-PT" sz="3600" b="1" dirty="0">
                <a:solidFill>
                  <a:srgbClr val="FBAF3F"/>
                </a:solidFill>
                <a:latin typeface="72 Black" panose="020B0A04030603020204" pitchFamily="34" charset="0"/>
                <a:cs typeface="72 Black" panose="020B0A04030603020204" pitchFamily="34" charset="0"/>
              </a:rPr>
              <a:t>CRIATIVIDADE </a:t>
            </a:r>
            <a:endParaRPr lang="en-GB" b="1" dirty="0">
              <a:solidFill>
                <a:srgbClr val="FBAF3F"/>
              </a:solidFill>
              <a:latin typeface="72 Black" panose="020B0A04030603020204" pitchFamily="34" charset="0"/>
              <a:cs typeface="72 Black" panose="020B0A04030603020204" pitchFamily="34" charset="0"/>
            </a:endParaRPr>
          </a:p>
        </p:txBody>
      </p:sp>
    </p:spTree>
    <p:custDataLst>
      <p:tags r:id="rId1"/>
    </p:custDataLst>
    <p:extLst>
      <p:ext uri="{BB962C8B-B14F-4D97-AF65-F5344CB8AC3E}">
        <p14:creationId xmlns:p14="http://schemas.microsoft.com/office/powerpoint/2010/main" val="3846203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54823-DF1E-62CA-7C07-CB9B35400F0D}"/>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B9EF9A94-FCCE-D225-A36E-466F99586342}"/>
              </a:ext>
            </a:extLst>
          </p:cNvPr>
          <p:cNvSpPr>
            <a:spLocks noGrp="1"/>
          </p:cNvSpPr>
          <p:nvPr>
            <p:ph type="body" sz="quarter" idx="10"/>
          </p:nvPr>
        </p:nvSpPr>
        <p:spPr/>
        <p:txBody>
          <a:bodyPr/>
          <a:lstStyle/>
          <a:p>
            <a:r>
              <a:rPr lang="en-GB" dirty="0">
                <a:solidFill>
                  <a:srgbClr val="92D050"/>
                </a:solidFill>
              </a:rPr>
              <a:t>Pensamento sistémico</a:t>
            </a:r>
            <a:endParaRPr lang="el-GR" dirty="0">
              <a:solidFill>
                <a:srgbClr val="92D050"/>
              </a:solidFill>
            </a:endParaRPr>
          </a:p>
        </p:txBody>
      </p:sp>
      <p:sp>
        <p:nvSpPr>
          <p:cNvPr id="7" name="Content Placeholder 6">
            <a:extLst>
              <a:ext uri="{FF2B5EF4-FFF2-40B4-BE49-F238E27FC236}">
                <a16:creationId xmlns:a16="http://schemas.microsoft.com/office/drawing/2014/main" id="{BD84BCCC-5BA0-C1DC-87D6-0C2B96D2A338}"/>
              </a:ext>
            </a:extLst>
          </p:cNvPr>
          <p:cNvSpPr>
            <a:spLocks noGrp="1"/>
          </p:cNvSpPr>
          <p:nvPr>
            <p:ph sz="quarter" idx="12"/>
          </p:nvPr>
        </p:nvSpPr>
        <p:spPr>
          <a:xfrm>
            <a:off x="399369" y="2109788"/>
            <a:ext cx="11393260" cy="4429126"/>
          </a:xfrm>
        </p:spPr>
        <p:txBody>
          <a:bodyPr/>
          <a:lstStyle/>
          <a:p>
            <a:pPr marL="0" indent="0">
              <a:buNone/>
            </a:pPr>
            <a:r>
              <a:rPr lang="en-GB" b="1" noProof="0" dirty="0"/>
              <a:t>Princípios fundamentais:</a:t>
            </a:r>
          </a:p>
          <a:p>
            <a:r>
              <a:rPr lang="en-GB" u="sng" noProof="0" dirty="0"/>
              <a:t>Perspetiva holística: Foco nos sistemas como todos interrelacionados em vez de partes isoladas </a:t>
            </a:r>
          </a:p>
          <a:p>
            <a:r>
              <a:rPr lang="en-GB" u="sng" noProof="0" dirty="0"/>
              <a:t>Ciclos de feedback e interdependência: Reconhece cadeias causais e relações dinâmicas que moldam o comportamento do sistema </a:t>
            </a:r>
          </a:p>
          <a:p>
            <a:r>
              <a:rPr lang="en-GB" u="sng" noProof="0" dirty="0"/>
              <a:t>Identificação de pontos de alavancagem: Identifica onde pequenas intervenções geram mudanças significativas, cruciais para a transformação sistémica.</a:t>
            </a:r>
          </a:p>
          <a:p>
            <a:pPr marL="0" indent="0">
              <a:buNone/>
            </a:pPr>
            <a:endParaRPr lang="en-GB" sz="500" noProof="0" dirty="0"/>
          </a:p>
          <a:p>
            <a:pPr marL="0" indent="0">
              <a:buNone/>
            </a:pPr>
            <a:r>
              <a:rPr lang="en-GB" b="1" noProof="0" dirty="0"/>
              <a:t>Aplicação à sustentabilidade:</a:t>
            </a:r>
          </a:p>
          <a:p>
            <a:r>
              <a:rPr lang="en-GB" noProof="0" dirty="0"/>
              <a:t>Os modelos baseados em sistemas (ex. enquadramentos de Interligações dos ODS) ajudam a avaliar trade-offs complexos dos ODS</a:t>
            </a:r>
          </a:p>
          <a:p>
            <a:r>
              <a:rPr lang="en-GB" noProof="0" dirty="0"/>
              <a:t>Novas plataformas melhoradas por IA, como a SYMBIOSIS, utilizam o pensamento sistémico para apoiar desafios sociais e os ODS, mapeando estruturas causais e melhorando a compreensão das partes interessadas</a:t>
            </a:r>
          </a:p>
        </p:txBody>
      </p:sp>
      <p:sp>
        <p:nvSpPr>
          <p:cNvPr id="5" name="Title 4">
            <a:extLst>
              <a:ext uri="{FF2B5EF4-FFF2-40B4-BE49-F238E27FC236}">
                <a16:creationId xmlns:a16="http://schemas.microsoft.com/office/drawing/2014/main" id="{F0A9FCB1-5218-565B-B262-6A4BD7B90E58}"/>
              </a:ext>
            </a:extLst>
          </p:cNvPr>
          <p:cNvSpPr>
            <a:spLocks noGrp="1"/>
          </p:cNvSpPr>
          <p:nvPr>
            <p:ph type="title"/>
          </p:nvPr>
        </p:nvSpPr>
        <p:spPr>
          <a:xfrm>
            <a:off x="399369" y="788988"/>
            <a:ext cx="8596668" cy="660400"/>
          </a:xfrm>
        </p:spPr>
        <p:txBody>
          <a:bodyPr/>
          <a:lstStyle/>
          <a:p>
            <a:r>
              <a:rPr lang="en-US" dirty="0">
                <a:solidFill>
                  <a:srgbClr val="255839"/>
                </a:solidFill>
              </a:rPr>
              <a:t>Pensamento Criativo</a:t>
            </a:r>
            <a:endParaRPr lang="el-GR" dirty="0">
              <a:solidFill>
                <a:srgbClr val="255839"/>
              </a:solidFill>
            </a:endParaRPr>
          </a:p>
        </p:txBody>
      </p:sp>
    </p:spTree>
    <p:custDataLst>
      <p:tags r:id="rId1"/>
    </p:custDataLst>
    <p:extLst>
      <p:ext uri="{BB962C8B-B14F-4D97-AF65-F5344CB8AC3E}">
        <p14:creationId xmlns:p14="http://schemas.microsoft.com/office/powerpoint/2010/main" val="34618202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AA89E-2E86-9210-49F0-FABCA5D5F0D2}"/>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4EFAA1F2-A7BA-5A4A-AB2F-566908AB3C8F}"/>
              </a:ext>
            </a:extLst>
          </p:cNvPr>
          <p:cNvSpPr>
            <a:spLocks noGrp="1"/>
          </p:cNvSpPr>
          <p:nvPr>
            <p:ph type="body" sz="quarter" idx="10"/>
          </p:nvPr>
        </p:nvSpPr>
        <p:spPr/>
        <p:txBody>
          <a:bodyPr/>
          <a:lstStyle/>
          <a:p>
            <a:r>
              <a:rPr lang="en-GB" dirty="0">
                <a:solidFill>
                  <a:srgbClr val="92D050"/>
                </a:solidFill>
              </a:rPr>
              <a:t>Pensamento sistémico</a:t>
            </a:r>
            <a:endParaRPr lang="el-GR" dirty="0">
              <a:solidFill>
                <a:srgbClr val="92D050"/>
              </a:solidFill>
            </a:endParaRPr>
          </a:p>
        </p:txBody>
      </p:sp>
      <p:sp>
        <p:nvSpPr>
          <p:cNvPr id="5" name="Title 4">
            <a:extLst>
              <a:ext uri="{FF2B5EF4-FFF2-40B4-BE49-F238E27FC236}">
                <a16:creationId xmlns:a16="http://schemas.microsoft.com/office/drawing/2014/main" id="{CE639137-5E7B-6860-D80A-9A3DF408C938}"/>
              </a:ext>
            </a:extLst>
          </p:cNvPr>
          <p:cNvSpPr>
            <a:spLocks noGrp="1"/>
          </p:cNvSpPr>
          <p:nvPr>
            <p:ph type="title"/>
          </p:nvPr>
        </p:nvSpPr>
        <p:spPr>
          <a:xfrm>
            <a:off x="399369" y="788988"/>
            <a:ext cx="8596668" cy="660400"/>
          </a:xfrm>
        </p:spPr>
        <p:txBody>
          <a:bodyPr/>
          <a:lstStyle/>
          <a:p>
            <a:r>
              <a:rPr lang="en-US" dirty="0">
                <a:solidFill>
                  <a:srgbClr val="255839"/>
                </a:solidFill>
              </a:rPr>
              <a:t>Pensamento Criativo</a:t>
            </a:r>
            <a:endParaRPr lang="el-GR" dirty="0">
              <a:solidFill>
                <a:srgbClr val="255839"/>
              </a:solidFill>
            </a:endParaRPr>
          </a:p>
        </p:txBody>
      </p:sp>
      <p:pic>
        <p:nvPicPr>
          <p:cNvPr id="9" name="Picture 8">
            <a:extLst>
              <a:ext uri="{FF2B5EF4-FFF2-40B4-BE49-F238E27FC236}">
                <a16:creationId xmlns:a16="http://schemas.microsoft.com/office/drawing/2014/main" id="{2286CD79-D337-739D-CE0C-67241849CF7E}"/>
              </a:ext>
            </a:extLst>
          </p:cNvPr>
          <p:cNvPicPr>
            <a:picLocks noChangeAspect="1"/>
          </p:cNvPicPr>
          <p:nvPr/>
        </p:nvPicPr>
        <p:blipFill>
          <a:blip r:embed="rId4"/>
          <a:stretch>
            <a:fillRect/>
          </a:stretch>
        </p:blipFill>
        <p:spPr>
          <a:xfrm>
            <a:off x="5509395" y="2061359"/>
            <a:ext cx="6283233" cy="4441103"/>
          </a:xfrm>
          <a:prstGeom prst="rect">
            <a:avLst/>
          </a:prstGeom>
          <a:solidFill>
            <a:srgbClr val="97B4F0"/>
          </a:solidFill>
        </p:spPr>
      </p:pic>
      <p:sp>
        <p:nvSpPr>
          <p:cNvPr id="11" name="Content Placeholder 10">
            <a:extLst>
              <a:ext uri="{FF2B5EF4-FFF2-40B4-BE49-F238E27FC236}">
                <a16:creationId xmlns:a16="http://schemas.microsoft.com/office/drawing/2014/main" id="{4492B408-D903-0DB3-0733-2DDD05EADA9A}"/>
              </a:ext>
            </a:extLst>
          </p:cNvPr>
          <p:cNvSpPr>
            <a:spLocks noGrp="1"/>
          </p:cNvSpPr>
          <p:nvPr>
            <p:ph sz="quarter" idx="12"/>
          </p:nvPr>
        </p:nvSpPr>
        <p:spPr>
          <a:xfrm>
            <a:off x="399369" y="2082491"/>
            <a:ext cx="5110027" cy="4429126"/>
          </a:xfrm>
        </p:spPr>
        <p:txBody>
          <a:bodyPr>
            <a:normAutofit/>
          </a:bodyPr>
          <a:lstStyle/>
          <a:p>
            <a:pPr marL="0" indent="0">
              <a:buNone/>
            </a:pPr>
            <a:r>
              <a:rPr lang="en-GB" noProof="0" dirty="0"/>
              <a:t>O modelo do Icebergue</a:t>
            </a:r>
          </a:p>
          <a:p>
            <a:r>
              <a:rPr lang="en-GB" noProof="0" dirty="0"/>
              <a:t>Evento: Qual é o problema ou oportunidade específicos?</a:t>
            </a:r>
          </a:p>
          <a:p>
            <a:r>
              <a:rPr lang="en-GB" noProof="0" dirty="0"/>
              <a:t>Padrões/tendências: Que tendências/padrões existiram ao longo do tempo? </a:t>
            </a:r>
          </a:p>
          <a:p>
            <a:r>
              <a:rPr lang="en-GB" noProof="0" dirty="0"/>
              <a:t>Estruturas subjacentes: O que influenciou estes padrões e como estão interligados?</a:t>
            </a:r>
          </a:p>
          <a:p>
            <a:r>
              <a:rPr lang="en-GB" noProof="0" dirty="0"/>
              <a:t>Modelos mentais: Que pressupostos, crenças e valores têm as pessoas sobre o sistema?</a:t>
            </a:r>
          </a:p>
        </p:txBody>
      </p:sp>
      <p:sp>
        <p:nvSpPr>
          <p:cNvPr id="2" name="Rectangle 1">
            <a:extLst>
              <a:ext uri="{FF2B5EF4-FFF2-40B4-BE49-F238E27FC236}">
                <a16:creationId xmlns:a16="http://schemas.microsoft.com/office/drawing/2014/main" id="{988BC0B7-7BA9-D2B6-41B4-C4991F634E17}"/>
              </a:ext>
            </a:extLst>
          </p:cNvPr>
          <p:cNvSpPr/>
          <p:nvPr/>
        </p:nvSpPr>
        <p:spPr>
          <a:xfrm>
            <a:off x="5596269" y="2195043"/>
            <a:ext cx="2346252" cy="707645"/>
          </a:xfrm>
          <a:prstGeom prst="rect">
            <a:avLst/>
          </a:prstGeom>
          <a:solidFill>
            <a:srgbClr val="EEF0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noProof="0" dirty="0">
                <a:solidFill>
                  <a:schemeClr val="tx1"/>
                </a:solidFill>
                <a:latin typeface="Ink Free" panose="03080402000500000000" pitchFamily="66" charset="0"/>
              </a:rPr>
              <a:t>O que se vê do exterior</a:t>
            </a:r>
          </a:p>
        </p:txBody>
      </p:sp>
      <p:sp>
        <p:nvSpPr>
          <p:cNvPr id="3" name="Rectangle 2">
            <a:extLst>
              <a:ext uri="{FF2B5EF4-FFF2-40B4-BE49-F238E27FC236}">
                <a16:creationId xmlns:a16="http://schemas.microsoft.com/office/drawing/2014/main" id="{A486EFE3-E805-DFFF-E084-80BFE180CF3B}"/>
              </a:ext>
            </a:extLst>
          </p:cNvPr>
          <p:cNvSpPr/>
          <p:nvPr/>
        </p:nvSpPr>
        <p:spPr>
          <a:xfrm>
            <a:off x="8996036" y="2195042"/>
            <a:ext cx="2657247" cy="1047888"/>
          </a:xfrm>
          <a:prstGeom prst="rect">
            <a:avLst/>
          </a:prstGeom>
          <a:solidFill>
            <a:srgbClr val="EEF0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noProof="0" dirty="0">
                <a:solidFill>
                  <a:schemeClr val="tx1"/>
                </a:solidFill>
                <a:latin typeface="Ink Free" panose="03080402000500000000" pitchFamily="66" charset="0"/>
              </a:rPr>
              <a:t>MODELO DO ICEBERGUE</a:t>
            </a:r>
          </a:p>
        </p:txBody>
      </p:sp>
      <p:sp>
        <p:nvSpPr>
          <p:cNvPr id="4" name="Rectangle 3">
            <a:extLst>
              <a:ext uri="{FF2B5EF4-FFF2-40B4-BE49-F238E27FC236}">
                <a16:creationId xmlns:a16="http://schemas.microsoft.com/office/drawing/2014/main" id="{A0CD97F6-7DCA-AEF8-A51D-4930C2B2F3A9}"/>
              </a:ext>
            </a:extLst>
          </p:cNvPr>
          <p:cNvSpPr/>
          <p:nvPr/>
        </p:nvSpPr>
        <p:spPr>
          <a:xfrm>
            <a:off x="9922990" y="4026123"/>
            <a:ext cx="1584252" cy="1047888"/>
          </a:xfrm>
          <a:prstGeom prst="rect">
            <a:avLst/>
          </a:prstGeom>
          <a:solidFill>
            <a:srgbClr val="85A9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noProof="0" dirty="0">
                <a:solidFill>
                  <a:schemeClr val="tx1"/>
                </a:solidFill>
                <a:latin typeface="Ink Free" panose="03080402000500000000" pitchFamily="66" charset="0"/>
              </a:rPr>
              <a:t>O que acontece por baixo</a:t>
            </a:r>
          </a:p>
        </p:txBody>
      </p:sp>
      <p:sp>
        <p:nvSpPr>
          <p:cNvPr id="7" name="Rectangle 6">
            <a:extLst>
              <a:ext uri="{FF2B5EF4-FFF2-40B4-BE49-F238E27FC236}">
                <a16:creationId xmlns:a16="http://schemas.microsoft.com/office/drawing/2014/main" id="{65E7404D-F881-8FFC-DCAF-6ABE0C2E1EB0}"/>
              </a:ext>
            </a:extLst>
          </p:cNvPr>
          <p:cNvSpPr/>
          <p:nvPr/>
        </p:nvSpPr>
        <p:spPr>
          <a:xfrm>
            <a:off x="7411784" y="4026123"/>
            <a:ext cx="1584252" cy="331088"/>
          </a:xfrm>
          <a:prstGeom prst="rect">
            <a:avLst/>
          </a:prstGeom>
          <a:solidFill>
            <a:srgbClr val="8DAE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Ink Free" panose="03080402000500000000" pitchFamily="66" charset="0"/>
              </a:rPr>
              <a:t>PADRÕES</a:t>
            </a:r>
            <a:endParaRPr lang="en-US" sz="2000" b="1" noProof="0" dirty="0">
              <a:solidFill>
                <a:schemeClr val="tx1"/>
              </a:solidFill>
              <a:latin typeface="Ink Free" panose="03080402000500000000" pitchFamily="66" charset="0"/>
            </a:endParaRPr>
          </a:p>
        </p:txBody>
      </p:sp>
      <p:sp>
        <p:nvSpPr>
          <p:cNvPr id="8" name="Rectangle 7">
            <a:extLst>
              <a:ext uri="{FF2B5EF4-FFF2-40B4-BE49-F238E27FC236}">
                <a16:creationId xmlns:a16="http://schemas.microsoft.com/office/drawing/2014/main" id="{585D8064-7D88-AC8E-008A-1C2A090A7AB2}"/>
              </a:ext>
            </a:extLst>
          </p:cNvPr>
          <p:cNvSpPr/>
          <p:nvPr/>
        </p:nvSpPr>
        <p:spPr>
          <a:xfrm>
            <a:off x="7503148" y="3559785"/>
            <a:ext cx="1147864" cy="252191"/>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noProof="0" dirty="0">
                <a:solidFill>
                  <a:schemeClr val="tx1"/>
                </a:solidFill>
                <a:latin typeface="Ink Free" panose="03080402000500000000" pitchFamily="66" charset="0"/>
              </a:rPr>
              <a:t>EVENTOS</a:t>
            </a:r>
          </a:p>
        </p:txBody>
      </p:sp>
      <p:sp>
        <p:nvSpPr>
          <p:cNvPr id="10" name="Rectangle 9">
            <a:extLst>
              <a:ext uri="{FF2B5EF4-FFF2-40B4-BE49-F238E27FC236}">
                <a16:creationId xmlns:a16="http://schemas.microsoft.com/office/drawing/2014/main" id="{702163C9-3923-09D2-71AD-282BA20BB258}"/>
              </a:ext>
            </a:extLst>
          </p:cNvPr>
          <p:cNvSpPr/>
          <p:nvPr/>
        </p:nvSpPr>
        <p:spPr>
          <a:xfrm>
            <a:off x="7303755" y="4701908"/>
            <a:ext cx="1800310" cy="331088"/>
          </a:xfrm>
          <a:prstGeom prst="rect">
            <a:avLst/>
          </a:prstGeom>
          <a:solidFill>
            <a:srgbClr val="85A9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noProof="0" dirty="0">
                <a:solidFill>
                  <a:schemeClr val="tx1"/>
                </a:solidFill>
                <a:latin typeface="Ink Free" panose="03080402000500000000" pitchFamily="66" charset="0"/>
              </a:rPr>
              <a:t>ESTRUTURAS</a:t>
            </a:r>
          </a:p>
        </p:txBody>
      </p:sp>
      <p:sp>
        <p:nvSpPr>
          <p:cNvPr id="13" name="Rectangle 12">
            <a:extLst>
              <a:ext uri="{FF2B5EF4-FFF2-40B4-BE49-F238E27FC236}">
                <a16:creationId xmlns:a16="http://schemas.microsoft.com/office/drawing/2014/main" id="{40F96394-18C2-82DA-67DC-5F9705C2FB7A}"/>
              </a:ext>
            </a:extLst>
          </p:cNvPr>
          <p:cNvSpPr/>
          <p:nvPr/>
        </p:nvSpPr>
        <p:spPr>
          <a:xfrm>
            <a:off x="7468100" y="5445652"/>
            <a:ext cx="1527935" cy="331088"/>
          </a:xfrm>
          <a:prstGeom prst="rect">
            <a:avLst/>
          </a:prstGeom>
          <a:solidFill>
            <a:srgbClr val="85A9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Ink Free" panose="03080402000500000000" pitchFamily="66" charset="0"/>
              </a:rPr>
              <a:t>MODELOS </a:t>
            </a:r>
          </a:p>
          <a:p>
            <a:pPr algn="ctr"/>
            <a:r>
              <a:rPr lang="en-US" sz="2000" b="1" dirty="0">
                <a:solidFill>
                  <a:schemeClr val="tx1"/>
                </a:solidFill>
                <a:latin typeface="Ink Free" panose="03080402000500000000" pitchFamily="66" charset="0"/>
              </a:rPr>
              <a:t>MENTAIS</a:t>
            </a:r>
            <a:endParaRPr lang="en-US" sz="2000" b="1" noProof="0" dirty="0">
              <a:solidFill>
                <a:schemeClr val="tx1"/>
              </a:solidFill>
              <a:latin typeface="Ink Free" panose="03080402000500000000" pitchFamily="66" charset="0"/>
            </a:endParaRPr>
          </a:p>
        </p:txBody>
      </p:sp>
    </p:spTree>
    <p:custDataLst>
      <p:tags r:id="rId1"/>
    </p:custDataLst>
    <p:extLst>
      <p:ext uri="{BB962C8B-B14F-4D97-AF65-F5344CB8AC3E}">
        <p14:creationId xmlns:p14="http://schemas.microsoft.com/office/powerpoint/2010/main" val="3278713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3798A-66E0-2D1D-832E-E57371FAF19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E5926FB-54F9-8F86-14CD-D782E3B59068}"/>
              </a:ext>
            </a:extLst>
          </p:cNvPr>
          <p:cNvSpPr>
            <a:spLocks noGrp="1"/>
          </p:cNvSpPr>
          <p:nvPr>
            <p:ph type="title"/>
          </p:nvPr>
        </p:nvSpPr>
        <p:spPr>
          <a:xfrm>
            <a:off x="622206" y="1626549"/>
            <a:ext cx="5696631" cy="660400"/>
          </a:xfrm>
        </p:spPr>
        <p:txBody>
          <a:bodyPr>
            <a:normAutofit/>
          </a:bodyPr>
          <a:lstStyle/>
          <a:p>
            <a:r>
              <a:rPr lang="en-US" dirty="0">
                <a:solidFill>
                  <a:srgbClr val="255839"/>
                </a:solidFill>
              </a:rPr>
              <a:t>DISCUSSÃO BREVE</a:t>
            </a:r>
            <a:endParaRPr lang="el-GR" dirty="0">
              <a:solidFill>
                <a:srgbClr val="255839"/>
              </a:solidFill>
            </a:endParaRPr>
          </a:p>
        </p:txBody>
      </p:sp>
      <p:sp>
        <p:nvSpPr>
          <p:cNvPr id="7" name="Content Placeholder 6">
            <a:extLst>
              <a:ext uri="{FF2B5EF4-FFF2-40B4-BE49-F238E27FC236}">
                <a16:creationId xmlns:a16="http://schemas.microsoft.com/office/drawing/2014/main" id="{B0AE1BA8-D592-8869-491A-B63AA3364899}"/>
              </a:ext>
            </a:extLst>
          </p:cNvPr>
          <p:cNvSpPr>
            <a:spLocks noGrp="1"/>
          </p:cNvSpPr>
          <p:nvPr>
            <p:ph sz="quarter" idx="12"/>
          </p:nvPr>
        </p:nvSpPr>
        <p:spPr>
          <a:xfrm>
            <a:off x="399369" y="2056428"/>
            <a:ext cx="6377949" cy="3084192"/>
          </a:xfrm>
        </p:spPr>
        <p:txBody>
          <a:bodyPr/>
          <a:lstStyle/>
          <a:p>
            <a:endParaRPr lang="en-US" dirty="0"/>
          </a:p>
          <a:p>
            <a:endParaRPr lang="en-US" dirty="0"/>
          </a:p>
          <a:p>
            <a:endParaRPr lang="en-US" dirty="0"/>
          </a:p>
          <a:p>
            <a:r>
              <a:rPr lang="en-US" sz="2800" b="1" i="1" dirty="0"/>
              <a:t>Que sistemas ocultos influenciam a sustentabilidade no teu programa VET?</a:t>
            </a:r>
          </a:p>
        </p:txBody>
      </p:sp>
      <p:sp>
        <p:nvSpPr>
          <p:cNvPr id="3" name="Rectangle: Rounded Corners 2">
            <a:extLst>
              <a:ext uri="{FF2B5EF4-FFF2-40B4-BE49-F238E27FC236}">
                <a16:creationId xmlns:a16="http://schemas.microsoft.com/office/drawing/2014/main" id="{BF231369-7418-1DCA-B84F-9790DD9FFD0B}"/>
              </a:ext>
            </a:extLst>
          </p:cNvPr>
          <p:cNvSpPr/>
          <p:nvPr/>
        </p:nvSpPr>
        <p:spPr>
          <a:xfrm>
            <a:off x="7155278" y="99839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pic>
        <p:nvPicPr>
          <p:cNvPr id="2" name="Picture 1">
            <a:extLst>
              <a:ext uri="{FF2B5EF4-FFF2-40B4-BE49-F238E27FC236}">
                <a16:creationId xmlns:a16="http://schemas.microsoft.com/office/drawing/2014/main" id="{20722A8D-9A3F-90C3-7976-01FF542FE64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59074" y="1527108"/>
            <a:ext cx="4166762" cy="4166762"/>
          </a:xfrm>
          <a:prstGeom prst="rect">
            <a:avLst/>
          </a:prstGeom>
          <a:noFill/>
          <a:ln>
            <a:noFill/>
          </a:ln>
        </p:spPr>
      </p:pic>
    </p:spTree>
    <p:custDataLst>
      <p:tags r:id="rId1"/>
    </p:custDataLst>
    <p:extLst>
      <p:ext uri="{BB962C8B-B14F-4D97-AF65-F5344CB8AC3E}">
        <p14:creationId xmlns:p14="http://schemas.microsoft.com/office/powerpoint/2010/main" val="25653454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44247-75E4-F14F-BCBF-8F490B861AF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A613A0F-288F-00FB-54AA-6F2C7C228015}"/>
              </a:ext>
            </a:extLst>
          </p:cNvPr>
          <p:cNvSpPr>
            <a:spLocks noGrp="1"/>
          </p:cNvSpPr>
          <p:nvPr>
            <p:ph type="title"/>
          </p:nvPr>
        </p:nvSpPr>
        <p:spPr>
          <a:xfrm>
            <a:off x="622206" y="1626549"/>
            <a:ext cx="5696631" cy="660400"/>
          </a:xfrm>
        </p:spPr>
        <p:txBody>
          <a:bodyPr>
            <a:normAutofit/>
          </a:bodyPr>
          <a:lstStyle/>
          <a:p>
            <a:r>
              <a:rPr lang="en-US" dirty="0">
                <a:solidFill>
                  <a:srgbClr val="255839"/>
                </a:solidFill>
              </a:rPr>
              <a:t>DISCUSSÃO APLICADA</a:t>
            </a:r>
            <a:endParaRPr lang="el-GR" dirty="0">
              <a:solidFill>
                <a:srgbClr val="255839"/>
              </a:solidFill>
            </a:endParaRPr>
          </a:p>
        </p:txBody>
      </p:sp>
      <p:sp>
        <p:nvSpPr>
          <p:cNvPr id="7" name="Content Placeholder 6">
            <a:extLst>
              <a:ext uri="{FF2B5EF4-FFF2-40B4-BE49-F238E27FC236}">
                <a16:creationId xmlns:a16="http://schemas.microsoft.com/office/drawing/2014/main" id="{295A10B3-C34B-8FA4-F7B7-1B4D7796153A}"/>
              </a:ext>
            </a:extLst>
          </p:cNvPr>
          <p:cNvSpPr>
            <a:spLocks noGrp="1"/>
          </p:cNvSpPr>
          <p:nvPr>
            <p:ph sz="quarter" idx="12"/>
          </p:nvPr>
        </p:nvSpPr>
        <p:spPr>
          <a:xfrm>
            <a:off x="399369" y="2366682"/>
            <a:ext cx="6377949" cy="2773938"/>
          </a:xfrm>
        </p:spPr>
        <p:txBody>
          <a:bodyPr/>
          <a:lstStyle/>
          <a:p>
            <a:endParaRPr lang="en-US" dirty="0"/>
          </a:p>
          <a:p>
            <a:endParaRPr lang="en-US" dirty="0"/>
          </a:p>
          <a:p>
            <a:endParaRPr lang="en-US" dirty="0"/>
          </a:p>
          <a:p>
            <a:r>
              <a:rPr lang="en-US" sz="2800" b="1" i="1" dirty="0"/>
              <a:t>Que padrões observas nos desafios de sustentabilidade?</a:t>
            </a:r>
          </a:p>
        </p:txBody>
      </p:sp>
      <p:sp>
        <p:nvSpPr>
          <p:cNvPr id="3" name="Rectangle: Rounded Corners 2">
            <a:extLst>
              <a:ext uri="{FF2B5EF4-FFF2-40B4-BE49-F238E27FC236}">
                <a16:creationId xmlns:a16="http://schemas.microsoft.com/office/drawing/2014/main" id="{84B9C216-41CB-76B6-D8B9-E6EB15DE0AF6}"/>
              </a:ext>
            </a:extLst>
          </p:cNvPr>
          <p:cNvSpPr/>
          <p:nvPr/>
        </p:nvSpPr>
        <p:spPr>
          <a:xfrm>
            <a:off x="7155278" y="99839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pic>
        <p:nvPicPr>
          <p:cNvPr id="2" name="Picture 1">
            <a:extLst>
              <a:ext uri="{FF2B5EF4-FFF2-40B4-BE49-F238E27FC236}">
                <a16:creationId xmlns:a16="http://schemas.microsoft.com/office/drawing/2014/main" id="{DB7F51DB-555A-AC87-4DE8-821318E154F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91056" y="1515238"/>
            <a:ext cx="4209367" cy="4209367"/>
          </a:xfrm>
          <a:prstGeom prst="rect">
            <a:avLst/>
          </a:prstGeom>
          <a:noFill/>
          <a:ln>
            <a:noFill/>
          </a:ln>
        </p:spPr>
      </p:pic>
    </p:spTree>
    <p:custDataLst>
      <p:tags r:id="rId1"/>
    </p:custDataLst>
    <p:extLst>
      <p:ext uri="{BB962C8B-B14F-4D97-AF65-F5344CB8AC3E}">
        <p14:creationId xmlns:p14="http://schemas.microsoft.com/office/powerpoint/2010/main" val="860269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23ADF-BA5B-850E-56FE-B5368DA4EE55}"/>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064203-5680-C5DF-C21D-53BCA7EA72A5}"/>
              </a:ext>
            </a:extLst>
          </p:cNvPr>
          <p:cNvSpPr>
            <a:spLocks noGrp="1"/>
          </p:cNvSpPr>
          <p:nvPr>
            <p:ph sz="half" idx="2"/>
          </p:nvPr>
        </p:nvSpPr>
        <p:spPr>
          <a:xfrm>
            <a:off x="422664" y="2160589"/>
            <a:ext cx="8596668" cy="3880773"/>
          </a:xfrm>
        </p:spPr>
        <p:txBody>
          <a:bodyPr>
            <a:normAutofit/>
          </a:bodyPr>
          <a:lstStyle/>
          <a:p>
            <a:r>
              <a:rPr lang="en-US" dirty="0"/>
              <a:t>Mapear as partes interessadas internas e externas (ex. colaboradores, sindicatos, clientes, fornecedores, reguladores, comunidades).</a:t>
            </a:r>
          </a:p>
          <a:p>
            <a:r>
              <a:rPr lang="en-US" dirty="0"/>
              <a:t>Utilizar uma grelha de poder/interesse para colocar cada grupo no quadrante adequado.</a:t>
            </a:r>
          </a:p>
          <a:p>
            <a:r>
              <a:rPr lang="en-US" dirty="0"/>
              <a:t>Definir ações de envolvimento por quadrante – ex. informar, consultar, envolver, colaborar/estabelecer parcerias.</a:t>
            </a:r>
          </a:p>
          <a:p>
            <a:r>
              <a:rPr lang="en-US" dirty="0"/>
              <a:t>Registar as principais expectativas, preocupações e oportunidades de cada grupo num registo simples.</a:t>
            </a:r>
          </a:p>
          <a:p>
            <a:r>
              <a:rPr lang="en-US" dirty="0"/>
              <a:t>Utilizar o mapa para conceber o plano de comunicação e decidir quem envolver na cocriação do plano.</a:t>
            </a:r>
            <a:endParaRPr lang="en-GB" dirty="0"/>
          </a:p>
        </p:txBody>
      </p:sp>
      <p:sp>
        <p:nvSpPr>
          <p:cNvPr id="5" name="Title 4">
            <a:extLst>
              <a:ext uri="{FF2B5EF4-FFF2-40B4-BE49-F238E27FC236}">
                <a16:creationId xmlns:a16="http://schemas.microsoft.com/office/drawing/2014/main" id="{3FAA1251-640E-AFCF-F182-632A7FF5C108}"/>
              </a:ext>
            </a:extLst>
          </p:cNvPr>
          <p:cNvSpPr>
            <a:spLocks noGrp="1"/>
          </p:cNvSpPr>
          <p:nvPr>
            <p:ph type="title"/>
          </p:nvPr>
        </p:nvSpPr>
        <p:spPr>
          <a:xfrm>
            <a:off x="399369" y="788988"/>
            <a:ext cx="8596668" cy="1320800"/>
          </a:xfrm>
        </p:spPr>
        <p:txBody>
          <a:bodyPr/>
          <a:lstStyle/>
          <a:p>
            <a:r>
              <a:rPr lang="en-US" dirty="0">
                <a:solidFill>
                  <a:srgbClr val="255839"/>
                </a:solidFill>
              </a:rPr>
              <a:t>Estratégia e Partes Interessadas</a:t>
            </a:r>
            <a:endParaRPr lang="el-GR" dirty="0">
              <a:solidFill>
                <a:srgbClr val="255839"/>
              </a:solidFill>
            </a:endParaRPr>
          </a:p>
        </p:txBody>
      </p:sp>
      <p:sp>
        <p:nvSpPr>
          <p:cNvPr id="6" name="Text Placeholder 5">
            <a:extLst>
              <a:ext uri="{FF2B5EF4-FFF2-40B4-BE49-F238E27FC236}">
                <a16:creationId xmlns:a16="http://schemas.microsoft.com/office/drawing/2014/main" id="{A2D12F94-D457-5068-E40D-3BCCB9CEC937}"/>
              </a:ext>
            </a:extLst>
          </p:cNvPr>
          <p:cNvSpPr txBox="1">
            <a:spLocks/>
          </p:cNvSpPr>
          <p:nvPr/>
        </p:nvSpPr>
        <p:spPr>
          <a:xfrm>
            <a:off x="399369" y="1449388"/>
            <a:ext cx="11393261" cy="500784"/>
          </a:xfrm>
          <a:prstGeom prst="rect">
            <a:avLst/>
          </a:prstGeom>
        </p:spPr>
        <p:txBody>
          <a:bodyPr vert="horz" lIns="91440" tIns="45720" rIns="91440" bIns="45720" rtlCol="0" anchor="ctr"/>
          <a:lstStyle>
            <a:defPPr>
              <a:defRPr lang="el-GR"/>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hr-HR" sz="2000" dirty="0">
                <a:solidFill>
                  <a:srgbClr val="92D050"/>
                </a:solidFill>
              </a:rPr>
              <a:t>Mapeamento das Partes Interessadas</a:t>
            </a:r>
            <a:endParaRPr lang="el-GR" sz="2000" dirty="0">
              <a:solidFill>
                <a:srgbClr val="92D050"/>
              </a:solidFill>
            </a:endParaRPr>
          </a:p>
        </p:txBody>
      </p:sp>
    </p:spTree>
    <p:custDataLst>
      <p:tags r:id="rId1"/>
    </p:custDataLst>
    <p:extLst>
      <p:ext uri="{BB962C8B-B14F-4D97-AF65-F5344CB8AC3E}">
        <p14:creationId xmlns:p14="http://schemas.microsoft.com/office/powerpoint/2010/main" val="2300609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7A68D-BF85-23A9-EA80-5F81CB09DD5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BB0BACB-FEC4-EE2E-6694-CD60D3672516}"/>
              </a:ext>
            </a:extLst>
          </p:cNvPr>
          <p:cNvSpPr>
            <a:spLocks noGrp="1"/>
          </p:cNvSpPr>
          <p:nvPr>
            <p:ph type="title"/>
          </p:nvPr>
        </p:nvSpPr>
        <p:spPr>
          <a:xfrm>
            <a:off x="3501848" y="796203"/>
            <a:ext cx="4935221" cy="660400"/>
          </a:xfrm>
        </p:spPr>
        <p:txBody>
          <a:bodyPr>
            <a:normAutofit/>
          </a:bodyPr>
          <a:lstStyle/>
          <a:p>
            <a:r>
              <a:rPr lang="en-US" dirty="0">
                <a:solidFill>
                  <a:srgbClr val="255839"/>
                </a:solidFill>
              </a:rPr>
              <a:t>ATIVIDADE PRÁTICA</a:t>
            </a:r>
            <a:endParaRPr lang="en-US" b="1" dirty="0"/>
          </a:p>
        </p:txBody>
      </p:sp>
      <p:sp>
        <p:nvSpPr>
          <p:cNvPr id="7" name="Content Placeholder 6">
            <a:extLst>
              <a:ext uri="{FF2B5EF4-FFF2-40B4-BE49-F238E27FC236}">
                <a16:creationId xmlns:a16="http://schemas.microsoft.com/office/drawing/2014/main" id="{D2B567FE-80BB-D1C8-4E50-18452AE83B9B}"/>
              </a:ext>
            </a:extLst>
          </p:cNvPr>
          <p:cNvSpPr>
            <a:spLocks noGrp="1"/>
          </p:cNvSpPr>
          <p:nvPr>
            <p:ph sz="quarter" idx="12"/>
          </p:nvPr>
        </p:nvSpPr>
        <p:spPr>
          <a:xfrm>
            <a:off x="2756497" y="3980328"/>
            <a:ext cx="7916626" cy="2205318"/>
          </a:xfrm>
        </p:spPr>
        <p:txBody>
          <a:bodyPr>
            <a:normAutofit fontScale="92500" lnSpcReduction="10000"/>
          </a:bodyPr>
          <a:lstStyle/>
          <a:p>
            <a:r>
              <a:rPr lang="en-US" sz="3600" b="1" dirty="0"/>
              <a:t>Ficha de Trabalho 2:</a:t>
            </a:r>
          </a:p>
          <a:p>
            <a:endParaRPr lang="en-US" sz="3600" b="1" dirty="0"/>
          </a:p>
          <a:p>
            <a:r>
              <a:rPr lang="en-US" sz="3600" b="1" i="1" dirty="0"/>
              <a:t>Mapear a Sustentabilidade no Teu Sistema VET</a:t>
            </a:r>
            <a:endParaRPr lang="en-US" dirty="0"/>
          </a:p>
        </p:txBody>
      </p:sp>
      <p:pic>
        <p:nvPicPr>
          <p:cNvPr id="3" name="Picture 2">
            <a:extLst>
              <a:ext uri="{FF2B5EF4-FFF2-40B4-BE49-F238E27FC236}">
                <a16:creationId xmlns:a16="http://schemas.microsoft.com/office/drawing/2014/main" id="{5A857EE7-32DF-1C8F-E188-33EFA2BFDC7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9640" y="1390810"/>
            <a:ext cx="3480443" cy="2205317"/>
          </a:xfrm>
          <a:prstGeom prst="rect">
            <a:avLst/>
          </a:prstGeom>
          <a:noFill/>
          <a:ln>
            <a:noFill/>
          </a:ln>
        </p:spPr>
      </p:pic>
    </p:spTree>
    <p:custDataLst>
      <p:tags r:id="rId1"/>
    </p:custDataLst>
    <p:extLst>
      <p:ext uri="{BB962C8B-B14F-4D97-AF65-F5344CB8AC3E}">
        <p14:creationId xmlns:p14="http://schemas.microsoft.com/office/powerpoint/2010/main" val="12531275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680DA-59E7-9634-FB29-E0808E07DBC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CDC917E7-8980-396F-7CE4-716E0F5B144C}"/>
              </a:ext>
            </a:extLst>
          </p:cNvPr>
          <p:cNvSpPr>
            <a:spLocks noGrp="1"/>
          </p:cNvSpPr>
          <p:nvPr>
            <p:ph type="body" sz="quarter" idx="10"/>
          </p:nvPr>
        </p:nvSpPr>
        <p:spPr>
          <a:xfrm>
            <a:off x="320347" y="1313921"/>
            <a:ext cx="11393261" cy="500784"/>
          </a:xfrm>
        </p:spPr>
        <p:txBody>
          <a:bodyPr/>
          <a:lstStyle/>
          <a:p>
            <a:r>
              <a:rPr lang="en-US" dirty="0">
                <a:solidFill>
                  <a:srgbClr val="92D050"/>
                </a:solidFill>
              </a:rPr>
              <a:t>Âmbitos 1, 2 e 3</a:t>
            </a:r>
            <a:endParaRPr lang="el-GR" b="1" dirty="0">
              <a:solidFill>
                <a:srgbClr val="92D050"/>
              </a:solidFill>
            </a:endParaRPr>
          </a:p>
        </p:txBody>
      </p:sp>
      <p:sp>
        <p:nvSpPr>
          <p:cNvPr id="7" name="Content Placeholder 6">
            <a:extLst>
              <a:ext uri="{FF2B5EF4-FFF2-40B4-BE49-F238E27FC236}">
                <a16:creationId xmlns:a16="http://schemas.microsoft.com/office/drawing/2014/main" id="{0F228EF9-E915-155B-F744-94E3260AA9E3}"/>
              </a:ext>
            </a:extLst>
          </p:cNvPr>
          <p:cNvSpPr>
            <a:spLocks noGrp="1"/>
          </p:cNvSpPr>
          <p:nvPr>
            <p:ph sz="quarter" idx="12"/>
          </p:nvPr>
        </p:nvSpPr>
        <p:spPr>
          <a:xfrm>
            <a:off x="399369" y="1814705"/>
            <a:ext cx="10448740" cy="4421752"/>
          </a:xfrm>
        </p:spPr>
        <p:txBody>
          <a:bodyPr>
            <a:noAutofit/>
          </a:bodyPr>
          <a:lstStyle/>
          <a:p>
            <a:r>
              <a:rPr lang="en-GB" b="1" dirty="0"/>
              <a:t>As emissões de GEE são relatadas em três Âmbitos (IBM, s.d.):</a:t>
            </a:r>
          </a:p>
          <a:p>
            <a:pPr lvl="1"/>
            <a:r>
              <a:rPr lang="en-GB" sz="1800" b="1" dirty="0"/>
              <a:t>Âmbito 1: Emissões diretas de fontes detidas ou controladas pela organização, como o uso de combustível nas instalações, processos de fabrico ou emissões fugitivas.</a:t>
            </a:r>
          </a:p>
          <a:p>
            <a:pPr lvl="1"/>
            <a:r>
              <a:rPr lang="en-GB" sz="1800" b="1" dirty="0"/>
              <a:t>Âmbito 2: Emissões indiretas provenientes da eletricidade, calor ou vapor adquiridos. O relato pode utilizar cálculos baseados na localização ou no mercado.</a:t>
            </a:r>
          </a:p>
          <a:p>
            <a:pPr lvl="1"/>
            <a:r>
              <a:rPr lang="en-GB" sz="1800" b="1" dirty="0"/>
              <a:t>Âmbito 3: Emissões indiretas da cadeia de valor alargada, incluindo fornecedores, viagens de negócios e utilização de produtos. Não é obrigatório relatar ao abrigo do GHG Corporate Protocol.</a:t>
            </a:r>
          </a:p>
          <a:p>
            <a:r>
              <a:rPr lang="en-GB" dirty="0"/>
              <a:t>A contabilização de GEE abrange sete gases principais (CO₂, CH₄, N₂O, HFCs, PFCs, SF₆, NF₃), todos convertidos em CO₂-equivalentes. O Âmbito 3 é opcional ao abrigo da Norma Corporativa, mas pode ser relatado utilizando a norma do Âmbito 3.</a:t>
            </a:r>
          </a:p>
          <a:p>
            <a:r>
              <a:rPr lang="en-US" dirty="0"/>
              <a:t>A utilização dos Âmbitos de emissão ajuda as organizações a identificar riscos e oportunidades, a estabelecer e acompanhar metas de redução e a melhorar a transparência. Também fornecem uma base para avaliar os impactes ambientais, como a pegada de carbono, o uso de energia e água e a geração de resíduos, e para priorizar estratégias de mitigação (Beyond Team, 2025; Fiveable, 2025)</a:t>
            </a:r>
            <a:endParaRPr lang="en-GB" dirty="0"/>
          </a:p>
        </p:txBody>
      </p:sp>
      <p:sp>
        <p:nvSpPr>
          <p:cNvPr id="5" name="Title 4">
            <a:extLst>
              <a:ext uri="{FF2B5EF4-FFF2-40B4-BE49-F238E27FC236}">
                <a16:creationId xmlns:a16="http://schemas.microsoft.com/office/drawing/2014/main" id="{01F09800-B346-B87D-C8D5-7E8EF82D2996}"/>
              </a:ext>
            </a:extLst>
          </p:cNvPr>
          <p:cNvSpPr>
            <a:spLocks noGrp="1"/>
          </p:cNvSpPr>
          <p:nvPr>
            <p:ph type="title"/>
          </p:nvPr>
        </p:nvSpPr>
        <p:spPr>
          <a:xfrm>
            <a:off x="399369" y="788988"/>
            <a:ext cx="9495402" cy="660400"/>
          </a:xfrm>
        </p:spPr>
        <p:txBody>
          <a:bodyPr/>
          <a:lstStyle/>
          <a:p>
            <a:r>
              <a:rPr lang="en-US" dirty="0" err="1">
                <a:solidFill>
                  <a:srgbClr val="255839"/>
                </a:solidFill>
              </a:rPr>
              <a:t>Emissões e Relato Organizacional</a:t>
            </a:r>
            <a:endParaRPr lang="el-GR" dirty="0">
              <a:solidFill>
                <a:srgbClr val="255839"/>
              </a:solidFill>
            </a:endParaRPr>
          </a:p>
        </p:txBody>
      </p:sp>
    </p:spTree>
    <p:custDataLst>
      <p:tags r:id="rId1"/>
    </p:custDataLst>
    <p:extLst>
      <p:ext uri="{BB962C8B-B14F-4D97-AF65-F5344CB8AC3E}">
        <p14:creationId xmlns:p14="http://schemas.microsoft.com/office/powerpoint/2010/main" val="771498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82B4C-80CB-D020-F613-54DAB3302218}"/>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597FF4D9-0811-97FA-2A8B-4F409148A393}"/>
              </a:ext>
            </a:extLst>
          </p:cNvPr>
          <p:cNvSpPr>
            <a:spLocks noGrp="1"/>
          </p:cNvSpPr>
          <p:nvPr>
            <p:ph type="body" sz="quarter" idx="10"/>
          </p:nvPr>
        </p:nvSpPr>
        <p:spPr/>
        <p:txBody>
          <a:bodyPr/>
          <a:lstStyle/>
          <a:p>
            <a:r>
              <a:rPr lang="en-US" dirty="0">
                <a:solidFill>
                  <a:srgbClr val="92D050"/>
                </a:solidFill>
              </a:rPr>
              <a:t>Fronteiras do Inventário: Organizacionais e Operacionais</a:t>
            </a:r>
          </a:p>
        </p:txBody>
      </p:sp>
      <p:sp>
        <p:nvSpPr>
          <p:cNvPr id="7" name="Content Placeholder 6">
            <a:extLst>
              <a:ext uri="{FF2B5EF4-FFF2-40B4-BE49-F238E27FC236}">
                <a16:creationId xmlns:a16="http://schemas.microsoft.com/office/drawing/2014/main" id="{C864A7DE-5F39-0A2A-C274-EF86D80A27D0}"/>
              </a:ext>
            </a:extLst>
          </p:cNvPr>
          <p:cNvSpPr>
            <a:spLocks noGrp="1"/>
          </p:cNvSpPr>
          <p:nvPr>
            <p:ph sz="quarter" idx="12"/>
          </p:nvPr>
        </p:nvSpPr>
        <p:spPr>
          <a:xfrm>
            <a:off x="399369" y="1950172"/>
            <a:ext cx="10448740" cy="4980017"/>
          </a:xfrm>
        </p:spPr>
        <p:txBody>
          <a:bodyPr>
            <a:noAutofit/>
          </a:bodyPr>
          <a:lstStyle/>
          <a:p>
            <a:r>
              <a:rPr lang="en-GB" dirty="0"/>
              <a:t>As fronteiras do inventário definem quais as emissões incluídas no inventário de gases com efeito de estufa (GEE) de uma empresa. São estabelecidas a dois níveis:</a:t>
            </a:r>
          </a:p>
          <a:p>
            <a:pPr lvl="1"/>
            <a:r>
              <a:rPr lang="en-GB" sz="1800" b="1" dirty="0"/>
              <a:t>Fronteiras organizacionais: Decidem que operações são incluídas no inventário.</a:t>
            </a:r>
          </a:p>
          <a:p>
            <a:pPr lvl="1"/>
            <a:r>
              <a:rPr lang="en-GB" sz="1800" b="1" dirty="0"/>
              <a:t>Fronteiras operacionais: As fronteiras operacionais definem quais as fontes de emissão incluídas no inventário de GEE de uma empresa e como são categorizadas nos Âmbitos 1, 2 e 3, consoante sejam diretas ou indiretas. </a:t>
            </a:r>
          </a:p>
          <a:p>
            <a:r>
              <a:rPr lang="en-GB" b="1" dirty="0"/>
              <a:t>Fronteiras Organizacionais</a:t>
            </a:r>
          </a:p>
          <a:p>
            <a:r>
              <a:rPr lang="en-GB" dirty="0"/>
              <a:t>As empresas selecionam uma abordagem de consolidação para o seu inventário e devem aplicá-la de forma consistente em toda a organização. São utilizadas duas abordagens principais:</a:t>
            </a:r>
          </a:p>
          <a:p>
            <a:pPr lvl="1"/>
            <a:r>
              <a:rPr lang="en-GB" sz="1800" b="1" dirty="0"/>
              <a:t>Quota de participação: As emissões são relatadas de acordo com a percentagem de propriedade da empresa numa operação, independentemente do controlo. Comum em setores como o petróleo e o gás.</a:t>
            </a:r>
          </a:p>
          <a:p>
            <a:pPr lvl="1"/>
            <a:r>
              <a:rPr lang="en-GB" sz="1800" b="1" dirty="0"/>
              <a:t>Abordagem de controlo: As empresas relatam 100% das emissões das operações que controlam, financeira ou operacionalmente, mas não podem misturar as duas. O controlo operacional é o método mais comum.</a:t>
            </a:r>
          </a:p>
        </p:txBody>
      </p:sp>
      <p:sp>
        <p:nvSpPr>
          <p:cNvPr id="5" name="Title 4">
            <a:extLst>
              <a:ext uri="{FF2B5EF4-FFF2-40B4-BE49-F238E27FC236}">
                <a16:creationId xmlns:a16="http://schemas.microsoft.com/office/drawing/2014/main" id="{B29E8BED-541C-643F-101B-02A7FE5D8100}"/>
              </a:ext>
            </a:extLst>
          </p:cNvPr>
          <p:cNvSpPr>
            <a:spLocks noGrp="1"/>
          </p:cNvSpPr>
          <p:nvPr>
            <p:ph type="title"/>
          </p:nvPr>
        </p:nvSpPr>
        <p:spPr>
          <a:xfrm>
            <a:off x="399369" y="788988"/>
            <a:ext cx="9495402" cy="660400"/>
          </a:xfrm>
        </p:spPr>
        <p:txBody>
          <a:bodyPr/>
          <a:lstStyle/>
          <a:p>
            <a:r>
              <a:rPr lang="en-US" dirty="0" err="1">
                <a:solidFill>
                  <a:srgbClr val="255839"/>
                </a:solidFill>
              </a:rPr>
              <a:t>Emissões e Relato Organizacional</a:t>
            </a:r>
            <a:endParaRPr lang="el-GR" dirty="0">
              <a:solidFill>
                <a:srgbClr val="255839"/>
              </a:solidFill>
            </a:endParaRPr>
          </a:p>
        </p:txBody>
      </p:sp>
    </p:spTree>
    <p:custDataLst>
      <p:tags r:id="rId1"/>
    </p:custDataLst>
    <p:extLst>
      <p:ext uri="{BB962C8B-B14F-4D97-AF65-F5344CB8AC3E}">
        <p14:creationId xmlns:p14="http://schemas.microsoft.com/office/powerpoint/2010/main" val="22501666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9876F-26EF-CDD3-08E2-025099939348}"/>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5533D7E4-AF77-4378-3507-12F7BFD33C8F}"/>
              </a:ext>
            </a:extLst>
          </p:cNvPr>
          <p:cNvSpPr>
            <a:spLocks noGrp="1"/>
          </p:cNvSpPr>
          <p:nvPr>
            <p:ph type="body" sz="quarter" idx="10"/>
          </p:nvPr>
        </p:nvSpPr>
        <p:spPr>
          <a:xfrm>
            <a:off x="552449" y="1383948"/>
            <a:ext cx="8982075" cy="500784"/>
          </a:xfrm>
        </p:spPr>
        <p:txBody>
          <a:bodyPr/>
          <a:lstStyle/>
          <a:p>
            <a:pPr marL="0" indent="0">
              <a:buNone/>
            </a:pPr>
            <a:r>
              <a:rPr lang="en-US" dirty="0">
                <a:solidFill>
                  <a:srgbClr val="92D050"/>
                </a:solidFill>
              </a:rPr>
              <a:t>Modelo de Gestão da Mudança de Lewin</a:t>
            </a:r>
            <a:endParaRPr lang="el-GR" dirty="0">
              <a:solidFill>
                <a:srgbClr val="92D050"/>
              </a:solidFill>
            </a:endParaRPr>
          </a:p>
        </p:txBody>
      </p:sp>
      <p:sp>
        <p:nvSpPr>
          <p:cNvPr id="5" name="Title 4">
            <a:extLst>
              <a:ext uri="{FF2B5EF4-FFF2-40B4-BE49-F238E27FC236}">
                <a16:creationId xmlns:a16="http://schemas.microsoft.com/office/drawing/2014/main" id="{FE590C0B-25FD-C31E-487D-AA61BDCF4B19}"/>
              </a:ext>
            </a:extLst>
          </p:cNvPr>
          <p:cNvSpPr>
            <a:spLocks noGrp="1"/>
          </p:cNvSpPr>
          <p:nvPr>
            <p:ph type="title"/>
          </p:nvPr>
        </p:nvSpPr>
        <p:spPr>
          <a:xfrm>
            <a:off x="552449" y="739297"/>
            <a:ext cx="11087102" cy="644651"/>
          </a:xfrm>
        </p:spPr>
        <p:txBody>
          <a:bodyPr>
            <a:normAutofit fontScale="90000"/>
          </a:bodyPr>
          <a:lstStyle/>
          <a:p>
            <a:r>
              <a:rPr lang="en-US" dirty="0">
                <a:solidFill>
                  <a:srgbClr val="255839"/>
                </a:solidFill>
              </a:rPr>
              <a:t>Compreender a mudança em contextos de Sustentabilidade</a:t>
            </a:r>
            <a:endParaRPr lang="el-GR" dirty="0">
              <a:solidFill>
                <a:srgbClr val="255839"/>
              </a:solidFill>
            </a:endParaRPr>
          </a:p>
        </p:txBody>
      </p:sp>
      <p:sp>
        <p:nvSpPr>
          <p:cNvPr id="2" name="Content Placeholder 4">
            <a:extLst>
              <a:ext uri="{FF2B5EF4-FFF2-40B4-BE49-F238E27FC236}">
                <a16:creationId xmlns:a16="http://schemas.microsoft.com/office/drawing/2014/main" id="{FAE46092-1DDE-533A-256E-68D886871AF3}"/>
              </a:ext>
            </a:extLst>
          </p:cNvPr>
          <p:cNvSpPr txBox="1">
            <a:spLocks/>
          </p:cNvSpPr>
          <p:nvPr/>
        </p:nvSpPr>
        <p:spPr>
          <a:xfrm>
            <a:off x="449368" y="1949576"/>
            <a:ext cx="7018231" cy="4489324"/>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None/>
            </a:pPr>
            <a:r>
              <a:rPr lang="en-US" dirty="0"/>
              <a:t>O modelo de três fases de Kurt Lewin mantém-se relevante apesar da sua simplicidade:</a:t>
            </a:r>
          </a:p>
          <a:p>
            <a:pPr algn="just"/>
            <a:r>
              <a:rPr lang="en-US" b="1" dirty="0"/>
              <a:t>Descongelar: criar motivação para a mudança perturbando o status quo.</a:t>
            </a:r>
          </a:p>
          <a:p>
            <a:pPr algn="just"/>
            <a:r>
              <a:rPr lang="en-US" b="1" dirty="0"/>
              <a:t>Mudar: implementar as novas abordagens, com apoio e comunicação.</a:t>
            </a:r>
          </a:p>
          <a:p>
            <a:pPr algn="just"/>
            <a:r>
              <a:rPr lang="en-US" b="1" dirty="0"/>
              <a:t>Recongelar: consolidar a mudança em novas normas e práticas.</a:t>
            </a:r>
          </a:p>
          <a:p>
            <a:pPr marL="0" indent="0" algn="just">
              <a:buNone/>
            </a:pPr>
            <a:endParaRPr lang="en-US" dirty="0"/>
          </a:p>
          <a:p>
            <a:pPr marL="0" indent="0" algn="just">
              <a:buNone/>
            </a:pPr>
            <a:r>
              <a:rPr lang="en-US" dirty="0"/>
              <a:t>Este modelo reconhece que as organizações e as pessoas têm equilíbrios estabelecidos que devem ser perturbados antes de a mudança poder ocorrer, e que novos equilíbrios devem ser estabelecidos depois.</a:t>
            </a:r>
          </a:p>
          <a:p>
            <a:pPr marL="0" indent="0" algn="just">
              <a:buNone/>
            </a:pPr>
            <a:endParaRPr lang="en-IE" dirty="0"/>
          </a:p>
        </p:txBody>
      </p:sp>
      <p:pic>
        <p:nvPicPr>
          <p:cNvPr id="2052" name="Picture 4">
            <a:extLst>
              <a:ext uri="{FF2B5EF4-FFF2-40B4-BE49-F238E27FC236}">
                <a16:creationId xmlns:a16="http://schemas.microsoft.com/office/drawing/2014/main" id="{C2B35A08-EA45-B37B-F48C-7D7F3BEDF5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5250" y="2442986"/>
            <a:ext cx="4476750" cy="260930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9582059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061D5-F4F9-308F-5A09-1697E3F4997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3F10844C-4ADA-14E7-4774-405FBFE861A7}"/>
              </a:ext>
            </a:extLst>
          </p:cNvPr>
          <p:cNvSpPr>
            <a:spLocks noGrp="1"/>
          </p:cNvSpPr>
          <p:nvPr>
            <p:ph type="body" sz="quarter" idx="10"/>
          </p:nvPr>
        </p:nvSpPr>
        <p:spPr>
          <a:xfrm>
            <a:off x="552449" y="1304925"/>
            <a:ext cx="8982075" cy="500784"/>
          </a:xfrm>
        </p:spPr>
        <p:txBody>
          <a:bodyPr/>
          <a:lstStyle/>
          <a:p>
            <a:pPr marL="0" indent="0">
              <a:buNone/>
            </a:pPr>
            <a:r>
              <a:rPr lang="en-US" dirty="0">
                <a:solidFill>
                  <a:srgbClr val="92D050"/>
                </a:solidFill>
              </a:rPr>
              <a:t>O Modelo de Gestão da Mudança ADKAR</a:t>
            </a:r>
            <a:endParaRPr lang="el-GR" dirty="0">
              <a:solidFill>
                <a:srgbClr val="92D050"/>
              </a:solidFill>
            </a:endParaRPr>
          </a:p>
        </p:txBody>
      </p:sp>
      <p:sp>
        <p:nvSpPr>
          <p:cNvPr id="5" name="Title 4">
            <a:extLst>
              <a:ext uri="{FF2B5EF4-FFF2-40B4-BE49-F238E27FC236}">
                <a16:creationId xmlns:a16="http://schemas.microsoft.com/office/drawing/2014/main" id="{EC1A006B-6A63-3EA8-5A41-846C9DBFC1F9}"/>
              </a:ext>
            </a:extLst>
          </p:cNvPr>
          <p:cNvSpPr>
            <a:spLocks noGrp="1"/>
          </p:cNvSpPr>
          <p:nvPr>
            <p:ph type="title"/>
          </p:nvPr>
        </p:nvSpPr>
        <p:spPr>
          <a:xfrm>
            <a:off x="552448" y="660274"/>
            <a:ext cx="11357329" cy="644651"/>
          </a:xfrm>
        </p:spPr>
        <p:txBody>
          <a:bodyPr>
            <a:normAutofit fontScale="90000"/>
          </a:bodyPr>
          <a:lstStyle/>
          <a:p>
            <a:r>
              <a:rPr lang="en-US" dirty="0">
                <a:solidFill>
                  <a:srgbClr val="255839"/>
                </a:solidFill>
              </a:rPr>
              <a:t>Compreender a mudança em contextos de Sustentabilidade</a:t>
            </a:r>
            <a:endParaRPr lang="el-GR" dirty="0">
              <a:solidFill>
                <a:srgbClr val="255839"/>
              </a:solidFill>
            </a:endParaRPr>
          </a:p>
        </p:txBody>
      </p:sp>
      <p:sp>
        <p:nvSpPr>
          <p:cNvPr id="2" name="Content Placeholder 4">
            <a:extLst>
              <a:ext uri="{FF2B5EF4-FFF2-40B4-BE49-F238E27FC236}">
                <a16:creationId xmlns:a16="http://schemas.microsoft.com/office/drawing/2014/main" id="{07F0A470-FCF1-CD42-0686-1ABA0F3E79E2}"/>
              </a:ext>
            </a:extLst>
          </p:cNvPr>
          <p:cNvSpPr txBox="1">
            <a:spLocks/>
          </p:cNvSpPr>
          <p:nvPr/>
        </p:nvSpPr>
        <p:spPr>
          <a:xfrm>
            <a:off x="449368" y="1949576"/>
            <a:ext cx="10437707" cy="4489324"/>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dirty="0"/>
              <a:t>O modelo foi desenvolvido há quase duas décadas pelo fundador da Prosci, Jeff Hiatt, após estudar os padrões de mudança de mais de 700 organizações. O Modelo ADKAR é utilizado por milhares de líderes de mudança em todo o mundo.</a:t>
            </a:r>
          </a:p>
          <a:p>
            <a:pPr marL="0" indent="0">
              <a:buNone/>
            </a:pPr>
            <a:r>
              <a:rPr lang="en-US" dirty="0"/>
              <a:t>Este poderoso modelo baseia-se na compreensão de que a mudança organizacional só pode ocorrer quando os indivíduos mudam.</a:t>
            </a:r>
          </a:p>
          <a:p>
            <a:pPr marL="0" indent="0">
              <a:buNone/>
            </a:pPr>
            <a:r>
              <a:rPr lang="en-US" dirty="0"/>
              <a:t>ADKAR é um acrónimo de:</a:t>
            </a:r>
          </a:p>
          <a:p>
            <a:r>
              <a:rPr lang="en-US" b="1" dirty="0"/>
              <a:t>A 		Awareness (Consciência)  – da necessidade de mudança</a:t>
            </a:r>
          </a:p>
          <a:p>
            <a:r>
              <a:rPr lang="en-US" b="1" dirty="0"/>
              <a:t>D		Desire (Desejo) – de participar e apoiar a mudança</a:t>
            </a:r>
          </a:p>
          <a:p>
            <a:r>
              <a:rPr lang="en-US" b="1" dirty="0"/>
              <a:t>K 		Knowledge (Conhecimento)  – sobre como mudar</a:t>
            </a:r>
          </a:p>
          <a:p>
            <a:r>
              <a:rPr lang="en-US" b="1" dirty="0"/>
              <a:t>A 		Ability (Capacidade)  – Para implementar as competências e comportamentos necessários</a:t>
            </a:r>
          </a:p>
          <a:p>
            <a:r>
              <a:rPr lang="en-US" b="1" dirty="0"/>
              <a:t>R 		Reinforcement (Reforço) – Para sustentar a mudança</a:t>
            </a:r>
          </a:p>
          <a:p>
            <a:pPr marL="0" indent="0">
              <a:buNone/>
            </a:pPr>
            <a:endParaRPr lang="en-US" dirty="0"/>
          </a:p>
        </p:txBody>
      </p:sp>
      <p:sp>
        <p:nvSpPr>
          <p:cNvPr id="3" name="AutoShape 2" descr="McKinsey's 7S: Hard and Soft Strategies (Ravanfar, Analyzing Organizational Structure Based on 7s Model of, 2015)">
            <a:extLst>
              <a:ext uri="{FF2B5EF4-FFF2-40B4-BE49-F238E27FC236}">
                <a16:creationId xmlns:a16="http://schemas.microsoft.com/office/drawing/2014/main" id="{CA53EC47-3505-AFC0-6A4E-FD4B44223CA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10" name="Content Placeholder 4">
            <a:extLst>
              <a:ext uri="{FF2B5EF4-FFF2-40B4-BE49-F238E27FC236}">
                <a16:creationId xmlns:a16="http://schemas.microsoft.com/office/drawing/2014/main" id="{C7A04BDA-2DAF-DFEA-4C7D-7A5DC2C3D239}"/>
              </a:ext>
            </a:extLst>
          </p:cNvPr>
          <p:cNvSpPr txBox="1">
            <a:spLocks/>
          </p:cNvSpPr>
          <p:nvPr/>
        </p:nvSpPr>
        <p:spPr>
          <a:xfrm>
            <a:off x="7801025" y="5305424"/>
            <a:ext cx="4467175" cy="742951"/>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None/>
            </a:pPr>
            <a:endParaRPr lang="en-IE" dirty="0"/>
          </a:p>
        </p:txBody>
      </p:sp>
      <p:sp>
        <p:nvSpPr>
          <p:cNvPr id="4" name="Freccia a destra 3">
            <a:extLst>
              <a:ext uri="{FF2B5EF4-FFF2-40B4-BE49-F238E27FC236}">
                <a16:creationId xmlns:a16="http://schemas.microsoft.com/office/drawing/2014/main" id="{1F7002ED-ED7F-FF74-E2A8-B2885838B0C9}"/>
              </a:ext>
            </a:extLst>
          </p:cNvPr>
          <p:cNvSpPr/>
          <p:nvPr/>
        </p:nvSpPr>
        <p:spPr>
          <a:xfrm>
            <a:off x="1057275" y="4048126"/>
            <a:ext cx="733425" cy="1524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Freccia a destra 6">
            <a:extLst>
              <a:ext uri="{FF2B5EF4-FFF2-40B4-BE49-F238E27FC236}">
                <a16:creationId xmlns:a16="http://schemas.microsoft.com/office/drawing/2014/main" id="{624DD30C-6579-B2A3-D78C-2B3C1DC68469}"/>
              </a:ext>
            </a:extLst>
          </p:cNvPr>
          <p:cNvSpPr/>
          <p:nvPr/>
        </p:nvSpPr>
        <p:spPr>
          <a:xfrm>
            <a:off x="1057275" y="4439642"/>
            <a:ext cx="733425" cy="1524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Freccia a destra 8">
            <a:extLst>
              <a:ext uri="{FF2B5EF4-FFF2-40B4-BE49-F238E27FC236}">
                <a16:creationId xmlns:a16="http://schemas.microsoft.com/office/drawing/2014/main" id="{C349FECC-FB9C-99D3-6469-FC7E71510485}"/>
              </a:ext>
            </a:extLst>
          </p:cNvPr>
          <p:cNvSpPr/>
          <p:nvPr/>
        </p:nvSpPr>
        <p:spPr>
          <a:xfrm>
            <a:off x="1057275" y="4877297"/>
            <a:ext cx="733425" cy="1524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Freccia a destra 10">
            <a:extLst>
              <a:ext uri="{FF2B5EF4-FFF2-40B4-BE49-F238E27FC236}">
                <a16:creationId xmlns:a16="http://schemas.microsoft.com/office/drawing/2014/main" id="{D8BFC4F7-4EAB-96CF-2B56-BD350D1E314A}"/>
              </a:ext>
            </a:extLst>
          </p:cNvPr>
          <p:cNvSpPr/>
          <p:nvPr/>
        </p:nvSpPr>
        <p:spPr>
          <a:xfrm>
            <a:off x="1057274" y="5267821"/>
            <a:ext cx="733425" cy="1524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Freccia a destra 12">
            <a:extLst>
              <a:ext uri="{FF2B5EF4-FFF2-40B4-BE49-F238E27FC236}">
                <a16:creationId xmlns:a16="http://schemas.microsoft.com/office/drawing/2014/main" id="{59B068F1-43E8-D238-0869-BB6FCD5829D2}"/>
              </a:ext>
            </a:extLst>
          </p:cNvPr>
          <p:cNvSpPr/>
          <p:nvPr/>
        </p:nvSpPr>
        <p:spPr>
          <a:xfrm flipV="1">
            <a:off x="1057273" y="5932017"/>
            <a:ext cx="733425" cy="13285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ustDataLst>
      <p:tags r:id="rId1"/>
    </p:custDataLst>
    <p:extLst>
      <p:ext uri="{BB962C8B-B14F-4D97-AF65-F5344CB8AC3E}">
        <p14:creationId xmlns:p14="http://schemas.microsoft.com/office/powerpoint/2010/main" val="23067993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C1854-4DE5-47ED-802A-259ECA95E5FD}"/>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2F98BF76-7B07-4094-A521-6C4BBF888C43}"/>
              </a:ext>
            </a:extLst>
          </p:cNvPr>
          <p:cNvSpPr>
            <a:spLocks noGrp="1"/>
          </p:cNvSpPr>
          <p:nvPr>
            <p:ph type="body" sz="quarter" idx="10"/>
          </p:nvPr>
        </p:nvSpPr>
        <p:spPr>
          <a:xfrm>
            <a:off x="552449" y="1161058"/>
            <a:ext cx="8982075" cy="500784"/>
          </a:xfrm>
        </p:spPr>
        <p:txBody>
          <a:bodyPr/>
          <a:lstStyle/>
          <a:p>
            <a:pPr marL="0" indent="0" algn="ctr">
              <a:buNone/>
            </a:pPr>
            <a:r>
              <a:rPr lang="en-US" dirty="0">
                <a:solidFill>
                  <a:srgbClr val="92D050"/>
                </a:solidFill>
              </a:rPr>
              <a:t>Modelo de Mudança de 8 Passos de Kotter</a:t>
            </a:r>
            <a:endParaRPr lang="el-GR" dirty="0">
              <a:solidFill>
                <a:srgbClr val="92D050"/>
              </a:solidFill>
            </a:endParaRPr>
          </a:p>
        </p:txBody>
      </p:sp>
      <p:sp>
        <p:nvSpPr>
          <p:cNvPr id="5" name="Title 4">
            <a:extLst>
              <a:ext uri="{FF2B5EF4-FFF2-40B4-BE49-F238E27FC236}">
                <a16:creationId xmlns:a16="http://schemas.microsoft.com/office/drawing/2014/main" id="{539961FB-3568-FB2C-883D-290DCB52955F}"/>
              </a:ext>
            </a:extLst>
          </p:cNvPr>
          <p:cNvSpPr>
            <a:spLocks noGrp="1"/>
          </p:cNvSpPr>
          <p:nvPr>
            <p:ph type="title"/>
          </p:nvPr>
        </p:nvSpPr>
        <p:spPr>
          <a:xfrm>
            <a:off x="552449" y="660274"/>
            <a:ext cx="11639551" cy="644651"/>
          </a:xfrm>
        </p:spPr>
        <p:txBody>
          <a:bodyPr>
            <a:normAutofit fontScale="90000"/>
          </a:bodyPr>
          <a:lstStyle/>
          <a:p>
            <a:r>
              <a:rPr lang="en-US" dirty="0">
                <a:solidFill>
                  <a:srgbClr val="255839"/>
                </a:solidFill>
              </a:rPr>
              <a:t>Compreender a mudança em contextos de Sustentabilidade</a:t>
            </a:r>
            <a:endParaRPr lang="el-GR" dirty="0">
              <a:solidFill>
                <a:srgbClr val="255839"/>
              </a:solidFill>
            </a:endParaRPr>
          </a:p>
        </p:txBody>
      </p:sp>
      <p:sp>
        <p:nvSpPr>
          <p:cNvPr id="2" name="Content Placeholder 4">
            <a:extLst>
              <a:ext uri="{FF2B5EF4-FFF2-40B4-BE49-F238E27FC236}">
                <a16:creationId xmlns:a16="http://schemas.microsoft.com/office/drawing/2014/main" id="{3C99D09D-C0A1-EF3C-5776-9D56A9CE2ED8}"/>
              </a:ext>
            </a:extLst>
          </p:cNvPr>
          <p:cNvSpPr txBox="1">
            <a:spLocks/>
          </p:cNvSpPr>
          <p:nvPr/>
        </p:nvSpPr>
        <p:spPr>
          <a:xfrm>
            <a:off x="452119" y="1808084"/>
            <a:ext cx="6591300" cy="4860800"/>
          </a:xfrm>
          <a:prstGeom prst="rect">
            <a:avLst/>
          </a:prstGeom>
        </p:spPr>
        <p:txBody>
          <a:bodyPr vert="horz" lIns="0" tIns="0" rIns="0" bIns="0" rtlCol="0" anchor="t">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None/>
            </a:pPr>
            <a:r>
              <a:rPr lang="en-US" dirty="0"/>
              <a:t>O enquadramento de 8 passos de Kotter proporciona um caminho para as organizações superarem as barreiras ao sucesso da mudança, com base na investigação do Dr. John Kotter, professor emérito da Harvard Business School e mais tarde fundador da Kotter International.</a:t>
            </a:r>
          </a:p>
          <a:p>
            <a:pPr marL="0" indent="0" algn="just">
              <a:buNone/>
            </a:pPr>
            <a:r>
              <a:rPr lang="en-US" dirty="0"/>
              <a:t>Capacita as organizações a acelerar a mudança organizacional através de um planeamento adequado, da mobilização de colaboradores, da eliminação de resistências e da institucionalização da mudança na cultura da empresa. Este processo permite que as empresas superem os desafios colocados pela mudança constante, desde a implementação de nova tecnologia a mudanças na estrutura organizacional, novas linhas de produtos, aquisições e fusões, e muito mais.</a:t>
            </a:r>
          </a:p>
          <a:p>
            <a:pPr marL="0" indent="0" algn="just">
              <a:buNone/>
            </a:pPr>
            <a:r>
              <a:rPr lang="en-US" dirty="0"/>
              <a:t>O enquadramento de mudança de Kotter inclui oito passos (agora chamados aceleradores) utilizados para impulsionar a adoção da mudança e permitir às organizações implementar com sucesso novas estratégias. </a:t>
            </a:r>
          </a:p>
          <a:p>
            <a:pPr marL="0" indent="0" algn="just">
              <a:buNone/>
            </a:pPr>
            <a:r>
              <a:rPr lang="en-US" b="1" dirty="0"/>
              <a:t>Para mais informações: </a:t>
            </a:r>
            <a:endParaRPr lang="en-US" b="1" dirty="0">
              <a:ea typeface="+mj-lt"/>
              <a:cs typeface="+mj-lt"/>
            </a:endParaRPr>
          </a:p>
          <a:p>
            <a:pPr marL="0" indent="0" algn="just">
              <a:buNone/>
            </a:pPr>
            <a:r>
              <a:rPr lang="en-US" dirty="0">
                <a:ea typeface="+mj-lt"/>
                <a:cs typeface="+mj-lt"/>
                <a:hlinkClick r:id="rId4"/>
              </a:rPr>
              <a:t>https://www.youtube.com/watch?v=22coAwMD9M0</a:t>
            </a:r>
            <a:r>
              <a:rPr lang="en-US" dirty="0">
                <a:ea typeface="+mj-lt"/>
                <a:cs typeface="+mj-lt"/>
              </a:rPr>
              <a:t> </a:t>
            </a:r>
            <a:endParaRPr lang="en-US" dirty="0"/>
          </a:p>
          <a:p>
            <a:pPr marL="0" indent="0">
              <a:buNone/>
            </a:pPr>
            <a:endParaRPr lang="en-US" dirty="0"/>
          </a:p>
        </p:txBody>
      </p:sp>
      <p:sp>
        <p:nvSpPr>
          <p:cNvPr id="3" name="AutoShape 2" descr="McKinsey's 7S: Hard and Soft Strategies (Ravanfar, Analyzing Organizational Structure Based on 7s Model of, 2015)">
            <a:extLst>
              <a:ext uri="{FF2B5EF4-FFF2-40B4-BE49-F238E27FC236}">
                <a16:creationId xmlns:a16="http://schemas.microsoft.com/office/drawing/2014/main" id="{134063EA-0D9D-F602-B28E-C4509965EC2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10" name="Content Placeholder 4">
            <a:extLst>
              <a:ext uri="{FF2B5EF4-FFF2-40B4-BE49-F238E27FC236}">
                <a16:creationId xmlns:a16="http://schemas.microsoft.com/office/drawing/2014/main" id="{07D28DA7-451F-EF5D-7178-2652B98E8CFE}"/>
              </a:ext>
            </a:extLst>
          </p:cNvPr>
          <p:cNvSpPr txBox="1">
            <a:spLocks/>
          </p:cNvSpPr>
          <p:nvPr/>
        </p:nvSpPr>
        <p:spPr>
          <a:xfrm>
            <a:off x="7801025" y="5305424"/>
            <a:ext cx="4467175" cy="742951"/>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None/>
            </a:pPr>
            <a:endParaRPr lang="en-IE" dirty="0"/>
          </a:p>
        </p:txBody>
      </p:sp>
      <p:pic>
        <p:nvPicPr>
          <p:cNvPr id="3076" name="Picture 4" descr="Kotter's 8-step change model | Frameworks explained [with diagram] —  BiteSize Learning">
            <a:extLst>
              <a:ext uri="{FF2B5EF4-FFF2-40B4-BE49-F238E27FC236}">
                <a16:creationId xmlns:a16="http://schemas.microsoft.com/office/drawing/2014/main" id="{21D694BA-05FC-3DEA-8F0D-FF4708C8965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43419" y="2515257"/>
            <a:ext cx="4982210" cy="279016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20443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76297-F1CD-C637-0BF7-838D0EE201A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FB9C016-656E-AB64-B7C8-24E342546F9D}"/>
              </a:ext>
            </a:extLst>
          </p:cNvPr>
          <p:cNvSpPr>
            <a:spLocks noGrp="1"/>
          </p:cNvSpPr>
          <p:nvPr>
            <p:ph type="title"/>
          </p:nvPr>
        </p:nvSpPr>
        <p:spPr>
          <a:xfrm>
            <a:off x="622206" y="1626549"/>
            <a:ext cx="5696631" cy="660400"/>
          </a:xfrm>
        </p:spPr>
        <p:txBody>
          <a:bodyPr>
            <a:normAutofit/>
          </a:bodyPr>
          <a:lstStyle/>
          <a:p>
            <a:r>
              <a:rPr lang="en-US" dirty="0">
                <a:solidFill>
                  <a:srgbClr val="255839"/>
                </a:solidFill>
              </a:rPr>
              <a:t>DISCUSSÃO BREVE</a:t>
            </a:r>
            <a:endParaRPr lang="el-GR" dirty="0">
              <a:solidFill>
                <a:srgbClr val="255839"/>
              </a:solidFill>
            </a:endParaRPr>
          </a:p>
        </p:txBody>
      </p:sp>
      <p:sp>
        <p:nvSpPr>
          <p:cNvPr id="7" name="Content Placeholder 6">
            <a:extLst>
              <a:ext uri="{FF2B5EF4-FFF2-40B4-BE49-F238E27FC236}">
                <a16:creationId xmlns:a16="http://schemas.microsoft.com/office/drawing/2014/main" id="{3EB5FA47-23F9-785B-0682-6D3FC526EBEB}"/>
              </a:ext>
            </a:extLst>
          </p:cNvPr>
          <p:cNvSpPr>
            <a:spLocks noGrp="1"/>
          </p:cNvSpPr>
          <p:nvPr>
            <p:ph sz="quarter" idx="12"/>
          </p:nvPr>
        </p:nvSpPr>
        <p:spPr>
          <a:xfrm>
            <a:off x="399369" y="2056428"/>
            <a:ext cx="6377949" cy="3084192"/>
          </a:xfrm>
        </p:spPr>
        <p:txBody>
          <a:bodyPr/>
          <a:lstStyle/>
          <a:p>
            <a:endParaRPr lang="en-US" dirty="0"/>
          </a:p>
          <a:p>
            <a:endParaRPr lang="en-US" dirty="0"/>
          </a:p>
          <a:p>
            <a:endParaRPr lang="en-US" dirty="0"/>
          </a:p>
          <a:p>
            <a:r>
              <a:rPr lang="en-US" sz="2800" b="1" i="1" dirty="0"/>
              <a:t>Que fase de mudança é mais difícil na tua organização?</a:t>
            </a:r>
          </a:p>
        </p:txBody>
      </p:sp>
      <p:sp>
        <p:nvSpPr>
          <p:cNvPr id="3" name="Rectangle: Rounded Corners 2">
            <a:extLst>
              <a:ext uri="{FF2B5EF4-FFF2-40B4-BE49-F238E27FC236}">
                <a16:creationId xmlns:a16="http://schemas.microsoft.com/office/drawing/2014/main" id="{3BF49B46-BA0C-81CE-D730-482E7CD8257F}"/>
              </a:ext>
            </a:extLst>
          </p:cNvPr>
          <p:cNvSpPr/>
          <p:nvPr/>
        </p:nvSpPr>
        <p:spPr>
          <a:xfrm>
            <a:off x="7155278" y="99839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pic>
        <p:nvPicPr>
          <p:cNvPr id="2" name="Picture 1">
            <a:extLst>
              <a:ext uri="{FF2B5EF4-FFF2-40B4-BE49-F238E27FC236}">
                <a16:creationId xmlns:a16="http://schemas.microsoft.com/office/drawing/2014/main" id="{23A190FC-6010-85CF-20E0-E1FD143AC00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95395" y="1533901"/>
            <a:ext cx="4053599" cy="4053599"/>
          </a:xfrm>
          <a:prstGeom prst="rect">
            <a:avLst/>
          </a:prstGeom>
          <a:noFill/>
          <a:ln>
            <a:noFill/>
          </a:ln>
        </p:spPr>
      </p:pic>
    </p:spTree>
    <p:custDataLst>
      <p:tags r:id="rId1"/>
    </p:custDataLst>
    <p:extLst>
      <p:ext uri="{BB962C8B-B14F-4D97-AF65-F5344CB8AC3E}">
        <p14:creationId xmlns:p14="http://schemas.microsoft.com/office/powerpoint/2010/main" val="40060750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48AD5-75C8-7A74-37BB-CCFD3018EC0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B82E29F-68EA-F7A2-D1A1-83840E0DC8E4}"/>
              </a:ext>
            </a:extLst>
          </p:cNvPr>
          <p:cNvSpPr>
            <a:spLocks noGrp="1"/>
          </p:cNvSpPr>
          <p:nvPr>
            <p:ph type="title"/>
          </p:nvPr>
        </p:nvSpPr>
        <p:spPr>
          <a:xfrm>
            <a:off x="668311" y="1157822"/>
            <a:ext cx="5696631" cy="801607"/>
          </a:xfrm>
        </p:spPr>
        <p:txBody>
          <a:bodyPr>
            <a:normAutofit/>
          </a:bodyPr>
          <a:lstStyle/>
          <a:p>
            <a:r>
              <a:rPr lang="en-US" dirty="0">
                <a:solidFill>
                  <a:srgbClr val="255839"/>
                </a:solidFill>
              </a:rPr>
              <a:t>ATIVIDADE PRÁTICA</a:t>
            </a:r>
            <a:endParaRPr lang="el-GR" dirty="0">
              <a:solidFill>
                <a:srgbClr val="255839"/>
              </a:solidFill>
            </a:endParaRPr>
          </a:p>
        </p:txBody>
      </p:sp>
      <p:sp>
        <p:nvSpPr>
          <p:cNvPr id="7" name="Content Placeholder 6">
            <a:extLst>
              <a:ext uri="{FF2B5EF4-FFF2-40B4-BE49-F238E27FC236}">
                <a16:creationId xmlns:a16="http://schemas.microsoft.com/office/drawing/2014/main" id="{84200129-CF77-041F-A1F3-87AD1042ABDC}"/>
              </a:ext>
            </a:extLst>
          </p:cNvPr>
          <p:cNvSpPr>
            <a:spLocks noGrp="1"/>
          </p:cNvSpPr>
          <p:nvPr>
            <p:ph sz="quarter" idx="12"/>
          </p:nvPr>
        </p:nvSpPr>
        <p:spPr>
          <a:xfrm>
            <a:off x="399369" y="2635624"/>
            <a:ext cx="6377949" cy="2504996"/>
          </a:xfrm>
        </p:spPr>
        <p:txBody>
          <a:bodyPr/>
          <a:lstStyle/>
          <a:p>
            <a:endParaRPr lang="en-US" dirty="0"/>
          </a:p>
          <a:p>
            <a:r>
              <a:rPr lang="en-US" sz="2800" b="1" i="1" dirty="0"/>
              <a:t>Ficha de Trabalho 3: Conceber a Integração da Sustentabilidade</a:t>
            </a:r>
          </a:p>
        </p:txBody>
      </p:sp>
      <p:sp>
        <p:nvSpPr>
          <p:cNvPr id="3" name="Rectangle: Rounded Corners 2">
            <a:extLst>
              <a:ext uri="{FF2B5EF4-FFF2-40B4-BE49-F238E27FC236}">
                <a16:creationId xmlns:a16="http://schemas.microsoft.com/office/drawing/2014/main" id="{941072D9-48EC-15EE-6DD8-8D593B4629D6}"/>
              </a:ext>
            </a:extLst>
          </p:cNvPr>
          <p:cNvSpPr/>
          <p:nvPr/>
        </p:nvSpPr>
        <p:spPr>
          <a:xfrm>
            <a:off x="7155278" y="99839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pic>
        <p:nvPicPr>
          <p:cNvPr id="2" name="Picture 1">
            <a:extLst>
              <a:ext uri="{FF2B5EF4-FFF2-40B4-BE49-F238E27FC236}">
                <a16:creationId xmlns:a16="http://schemas.microsoft.com/office/drawing/2014/main" id="{0B824C97-DA6D-2129-A375-ACCB9A684DC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67654" y="1541290"/>
            <a:ext cx="3998899" cy="3998899"/>
          </a:xfrm>
          <a:prstGeom prst="rect">
            <a:avLst/>
          </a:prstGeom>
          <a:noFill/>
          <a:ln>
            <a:noFill/>
          </a:ln>
        </p:spPr>
      </p:pic>
    </p:spTree>
    <p:custDataLst>
      <p:tags r:id="rId1"/>
    </p:custDataLst>
    <p:extLst>
      <p:ext uri="{BB962C8B-B14F-4D97-AF65-F5344CB8AC3E}">
        <p14:creationId xmlns:p14="http://schemas.microsoft.com/office/powerpoint/2010/main" val="37703164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a:extLst>
              <a:ext uri="{FF2B5EF4-FFF2-40B4-BE49-F238E27FC236}">
                <a16:creationId xmlns:a16="http://schemas.microsoft.com/office/drawing/2014/main" id="{E748C399-427F-DD0C-743A-029C2664F194}"/>
              </a:ext>
            </a:extLst>
          </p:cNvPr>
          <p:cNvSpPr txBox="1">
            <a:spLocks/>
          </p:cNvSpPr>
          <p:nvPr/>
        </p:nvSpPr>
        <p:spPr>
          <a:xfrm>
            <a:off x="1619866" y="635199"/>
            <a:ext cx="8596668" cy="81418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kumimoji="0" lang="en-US" sz="3600" b="0" i="0" u="none" strike="noStrike" kern="1200" cap="none" spc="0" normalizeH="0" baseline="0" noProof="0" dirty="0" err="1">
                <a:ln>
                  <a:noFill/>
                </a:ln>
                <a:solidFill>
                  <a:srgbClr val="255839"/>
                </a:solidFill>
                <a:effectLst/>
                <a:uLnTx/>
                <a:uFillTx/>
                <a:latin typeface="Trebuchet MS" panose="020B0603020202020204"/>
                <a:ea typeface="+mj-ea"/>
                <a:cs typeface="+mj-cs"/>
              </a:rPr>
              <a:t>Diagrama</a:t>
            </a:r>
            <a:r>
              <a:rPr kumimoji="0" lang="en-US" sz="3600" b="0" i="0" u="none" strike="noStrike" kern="1200" cap="none" spc="0" normalizeH="0" baseline="0" noProof="0" dirty="0">
                <a:ln>
                  <a:noFill/>
                </a:ln>
                <a:solidFill>
                  <a:srgbClr val="255839"/>
                </a:solidFill>
                <a:effectLst/>
                <a:uLnTx/>
                <a:uFillTx/>
                <a:latin typeface="Trebuchet MS" panose="020B0603020202020204"/>
                <a:ea typeface="+mj-ea"/>
                <a:cs typeface="+mj-cs"/>
              </a:rPr>
              <a:t> </a:t>
            </a:r>
            <a:r>
              <a:rPr kumimoji="0" lang="en-US" sz="3600" b="0" i="0" u="none" strike="noStrike" kern="1200" cap="none" spc="0" normalizeH="0" baseline="0" noProof="0" dirty="0" err="1">
                <a:ln>
                  <a:noFill/>
                </a:ln>
                <a:solidFill>
                  <a:srgbClr val="255839"/>
                </a:solidFill>
                <a:effectLst/>
                <a:uLnTx/>
                <a:uFillTx/>
                <a:latin typeface="Trebuchet MS" panose="020B0603020202020204"/>
                <a:ea typeface="+mj-ea"/>
                <a:cs typeface="+mj-cs"/>
              </a:rPr>
              <a:t>interativo</a:t>
            </a:r>
            <a:r>
              <a:rPr lang="en-US" dirty="0">
                <a:solidFill>
                  <a:srgbClr val="255839"/>
                </a:solidFill>
                <a:latin typeface="Trebuchet MS" panose="020B0603020202020204"/>
              </a:rPr>
              <a:t>– </a:t>
            </a:r>
            <a:r>
              <a:rPr lang="en-US" dirty="0" err="1">
                <a:solidFill>
                  <a:srgbClr val="255839"/>
                </a:solidFill>
                <a:latin typeface="Trebuchet MS" panose="020B0603020202020204"/>
              </a:rPr>
              <a:t>Análise</a:t>
            </a:r>
            <a:r>
              <a:rPr lang="en-US" dirty="0">
                <a:solidFill>
                  <a:srgbClr val="255839"/>
                </a:solidFill>
                <a:latin typeface="Trebuchet MS" panose="020B0603020202020204"/>
              </a:rPr>
              <a:t> SWOT</a:t>
            </a:r>
            <a:endParaRPr kumimoji="0" lang="el-GR" sz="3600" b="0" i="0" u="none" strike="noStrike" kern="1200" cap="none" spc="0" normalizeH="0" baseline="0" noProof="0" dirty="0">
              <a:ln>
                <a:noFill/>
              </a:ln>
              <a:solidFill>
                <a:srgbClr val="255839"/>
              </a:solidFill>
              <a:effectLst/>
              <a:uLnTx/>
              <a:uFillTx/>
              <a:latin typeface="Trebuchet MS" panose="020B0603020202020204"/>
              <a:ea typeface="+mj-ea"/>
              <a:cs typeface="+mj-cs"/>
            </a:endParaRPr>
          </a:p>
        </p:txBody>
      </p:sp>
      <p:sp>
        <p:nvSpPr>
          <p:cNvPr id="6" name="Content Placeholder 7">
            <a:extLst>
              <a:ext uri="{FF2B5EF4-FFF2-40B4-BE49-F238E27FC236}">
                <a16:creationId xmlns:a16="http://schemas.microsoft.com/office/drawing/2014/main" id="{D8C651FE-F1B5-7AD7-03E4-74BBEBBD7DA1}"/>
              </a:ext>
            </a:extLst>
          </p:cNvPr>
          <p:cNvSpPr txBox="1">
            <a:spLocks/>
          </p:cNvSpPr>
          <p:nvPr/>
        </p:nvSpPr>
        <p:spPr>
          <a:xfrm>
            <a:off x="389745" y="1449388"/>
            <a:ext cx="10727434" cy="4429124"/>
          </a:xfrm>
          <a:prstGeom prst="rect">
            <a:avLst/>
          </a:prstGeom>
        </p:spPr>
        <p:txBody>
          <a:bodyPr vert="horz" lIns="0" tIns="0" rIns="0" bIns="0" rtlCol="0" anchor="t">
            <a:normAutofit fontScale="925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ysClr val="windowText" lastClr="000000"/>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Clr>
                <a:srgbClr val="90C226"/>
              </a:buClr>
              <a:buNone/>
              <a:defRPr/>
            </a:pPr>
            <a:r>
              <a:rPr lang="en-IE" b="1" dirty="0" err="1">
                <a:latin typeface="Trebuchet MS" panose="020B0603020202020204"/>
              </a:rPr>
              <a:t>Título</a:t>
            </a:r>
            <a:r>
              <a:rPr lang="en-IE" b="1" dirty="0">
                <a:latin typeface="Trebuchet MS" panose="020B0603020202020204"/>
              </a:rPr>
              <a:t>: </a:t>
            </a:r>
            <a:r>
              <a:rPr lang="en-IE" dirty="0">
                <a:latin typeface="Trebuchet MS" panose="020B0603020202020204"/>
              </a:rPr>
              <a:t>Pontos fortes dos Investimentos </a:t>
            </a:r>
            <a:r>
              <a:rPr lang="en-IE" dirty="0" err="1">
                <a:latin typeface="Trebuchet MS" panose="020B0603020202020204"/>
              </a:rPr>
              <a:t>sustentáveis</a:t>
            </a:r>
            <a:endParaRPr lang="en-IE" dirty="0">
              <a:latin typeface="Trebuchet MS" panose="020B0603020202020204"/>
            </a:endParaRPr>
          </a:p>
          <a:p>
            <a:pPr marL="0" indent="0">
              <a:buClr>
                <a:srgbClr val="90C226"/>
              </a:buClr>
              <a:buNone/>
              <a:defRPr/>
            </a:pPr>
            <a:r>
              <a:rPr kumimoji="0" lang="en-IE" sz="1800" b="1" i="0" u="none" strike="noStrike" kern="1200" cap="none" spc="0" normalizeH="0" baseline="0" noProof="0" dirty="0" err="1">
                <a:ln>
                  <a:noFill/>
                </a:ln>
                <a:effectLst/>
                <a:uLnTx/>
                <a:uFillTx/>
                <a:latin typeface="Trebuchet MS" panose="020B0603020202020204"/>
                <a:ea typeface="+mn-ea"/>
                <a:cs typeface="+mn-cs"/>
              </a:rPr>
              <a:t>Subtítulo</a:t>
            </a:r>
            <a:r>
              <a:rPr kumimoji="0" lang="en-IE" sz="1800" b="1" i="0" u="none" strike="noStrike" kern="1200" cap="none" spc="0" normalizeH="0" baseline="0" noProof="0" dirty="0">
                <a:ln>
                  <a:noFill/>
                </a:ln>
                <a:effectLst/>
                <a:uLnTx/>
                <a:uFillTx/>
                <a:latin typeface="Trebuchet MS" panose="020B0603020202020204"/>
                <a:ea typeface="+mn-ea"/>
                <a:cs typeface="+mn-cs"/>
              </a:rPr>
              <a:t>: </a:t>
            </a:r>
            <a:r>
              <a:rPr lang="en-IE" dirty="0" err="1">
                <a:latin typeface="Trebuchet MS"/>
                <a:ea typeface="+mj-lt"/>
                <a:cs typeface="+mj-lt"/>
              </a:rPr>
              <a:t>Vantagens</a:t>
            </a:r>
            <a:r>
              <a:rPr lang="en-IE" dirty="0">
                <a:latin typeface="Trebuchet MS"/>
                <a:ea typeface="+mj-lt"/>
                <a:cs typeface="+mj-lt"/>
              </a:rPr>
              <a:t> </a:t>
            </a:r>
            <a:r>
              <a:rPr lang="en-IE" dirty="0" err="1">
                <a:latin typeface="Trebuchet MS"/>
                <a:ea typeface="+mj-lt"/>
                <a:cs typeface="+mj-lt"/>
              </a:rPr>
              <a:t>estratégicas</a:t>
            </a:r>
            <a:r>
              <a:rPr lang="en-IE" dirty="0">
                <a:latin typeface="Trebuchet MS"/>
                <a:ea typeface="+mj-lt"/>
                <a:cs typeface="+mj-lt"/>
              </a:rPr>
              <a:t> e </a:t>
            </a:r>
            <a:r>
              <a:rPr lang="en-IE" dirty="0" err="1">
                <a:latin typeface="Trebuchet MS"/>
                <a:ea typeface="+mj-lt"/>
                <a:cs typeface="+mj-lt"/>
              </a:rPr>
              <a:t>impulsionadores</a:t>
            </a:r>
            <a:r>
              <a:rPr lang="en-IE" dirty="0">
                <a:latin typeface="Trebuchet MS"/>
                <a:ea typeface="+mj-lt"/>
                <a:cs typeface="+mj-lt"/>
              </a:rPr>
              <a:t> de </a:t>
            </a:r>
            <a:r>
              <a:rPr lang="en-IE" dirty="0" err="1">
                <a:latin typeface="Trebuchet MS"/>
                <a:ea typeface="+mj-lt"/>
                <a:cs typeface="+mj-lt"/>
              </a:rPr>
              <a:t>valor</a:t>
            </a:r>
            <a:r>
              <a:rPr lang="en-IE" dirty="0">
                <a:latin typeface="Trebuchet MS"/>
                <a:ea typeface="+mj-lt"/>
                <a:cs typeface="+mj-lt"/>
              </a:rPr>
              <a:t> a </a:t>
            </a:r>
            <a:r>
              <a:rPr lang="en-IE" dirty="0" err="1">
                <a:latin typeface="Trebuchet MS"/>
                <a:ea typeface="+mj-lt"/>
                <a:cs typeface="+mj-lt"/>
              </a:rPr>
              <a:t>longo</a:t>
            </a:r>
            <a:r>
              <a:rPr lang="en-IE" dirty="0">
                <a:latin typeface="Trebuchet MS"/>
                <a:ea typeface="+mj-lt"/>
                <a:cs typeface="+mj-lt"/>
              </a:rPr>
              <a:t> </a:t>
            </a:r>
            <a:r>
              <a:rPr lang="en-IE" dirty="0" err="1">
                <a:latin typeface="Trebuchet MS"/>
                <a:ea typeface="+mj-lt"/>
                <a:cs typeface="+mj-lt"/>
              </a:rPr>
              <a:t>prazo</a:t>
            </a:r>
            <a:endParaRPr lang="en-IE" sz="1800" i="0" u="none" strike="noStrike" kern="1200" cap="none" spc="0" normalizeH="0" baseline="0" noProof="0" dirty="0">
              <a:ln>
                <a:noFill/>
              </a:ln>
              <a:effectLst/>
              <a:uLnTx/>
              <a:uFillTx/>
              <a:latin typeface="Trebuchet MS"/>
              <a:ea typeface="+mj-lt"/>
              <a:cs typeface="+mj-lt"/>
            </a:endParaRPr>
          </a:p>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endParaRPr lang="en-IE" b="1" dirty="0">
              <a:latin typeface="Trebuchet MS" panose="020B0603020202020204"/>
            </a:endParaRPr>
          </a:p>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r>
              <a:rPr lang="en-IE" b="1" dirty="0">
                <a:highlight>
                  <a:srgbClr val="FFFF00"/>
                </a:highlight>
                <a:latin typeface="Trebuchet MS" panose="020B0603020202020204"/>
              </a:rPr>
              <a:t>Pontos fortes</a:t>
            </a:r>
            <a:endParaRPr lang="en-IE" dirty="0">
              <a:highlight>
                <a:srgbClr val="FFFF00"/>
              </a:highlight>
              <a:latin typeface="Trebuchet MS" panose="020B0603020202020204"/>
            </a:endParaRPr>
          </a:p>
          <a:p>
            <a:pPr lvl="1">
              <a:buClr>
                <a:srgbClr val="90C226"/>
              </a:buClr>
              <a:defRPr/>
            </a:pPr>
            <a:r>
              <a:rPr kumimoji="0" lang="en-IE" b="1" i="0" u="none" strike="noStrike" kern="1200" cap="none" spc="0" normalizeH="0" baseline="0" noProof="0" dirty="0">
                <a:ln>
                  <a:noFill/>
                </a:ln>
                <a:solidFill>
                  <a:schemeClr val="tx2">
                    <a:lumMod val="50000"/>
                  </a:schemeClr>
                </a:solidFill>
                <a:effectLst/>
                <a:uLnTx/>
                <a:uFillTx/>
                <a:latin typeface="Trebuchet MS" panose="020B0603020202020204"/>
                <a:ea typeface="+mn-ea"/>
                <a:cs typeface="+mn-cs"/>
              </a:rPr>
              <a:t>Heading 1: </a:t>
            </a:r>
            <a:r>
              <a:rPr lang="pt-PT" dirty="0">
                <a:solidFill>
                  <a:schemeClr val="tx2">
                    <a:lumMod val="50000"/>
                  </a:schemeClr>
                </a:solidFill>
                <a:latin typeface="Trebuchet MS"/>
                <a:ea typeface="+mn-lt"/>
                <a:cs typeface="+mn-lt"/>
              </a:rPr>
              <a:t>Pontos Fortes dos Investimentos Sustentáveis</a:t>
            </a:r>
            <a:r>
              <a:rPr lang="en-IE" dirty="0">
                <a:solidFill>
                  <a:schemeClr val="tx2">
                    <a:lumMod val="50000"/>
                  </a:schemeClr>
                </a:solidFill>
                <a:latin typeface="Trebuchet MS"/>
                <a:ea typeface="+mn-lt"/>
                <a:cs typeface="+mn-lt"/>
              </a:rPr>
              <a:t> </a:t>
            </a:r>
            <a:endParaRPr lang="en-IE" i="0" u="none" strike="noStrike" kern="1200" cap="none" spc="0" normalizeH="0" baseline="0" noProof="0" dirty="0">
              <a:ln>
                <a:noFill/>
              </a:ln>
              <a:solidFill>
                <a:schemeClr val="tx2">
                  <a:lumMod val="50000"/>
                </a:schemeClr>
              </a:solidFill>
              <a:effectLst/>
              <a:uLnTx/>
              <a:uFillTx/>
              <a:latin typeface="Trebuchet MS"/>
              <a:ea typeface="+mn-lt"/>
              <a:cs typeface="+mn-lt"/>
            </a:endParaRPr>
          </a:p>
          <a:p>
            <a:pPr lvl="1">
              <a:buClr>
                <a:srgbClr val="90C226"/>
              </a:buClr>
              <a:defRPr/>
            </a:pPr>
            <a:r>
              <a:rPr lang="en-IE" b="1" dirty="0">
                <a:solidFill>
                  <a:schemeClr val="tx2">
                    <a:lumMod val="50000"/>
                  </a:schemeClr>
                </a:solidFill>
                <a:latin typeface="Trebuchet MS" panose="020B0603020202020204"/>
              </a:rPr>
              <a:t>Subheading 1: </a:t>
            </a:r>
            <a:r>
              <a:rPr lang="pt-PT" dirty="0">
                <a:solidFill>
                  <a:schemeClr val="tx2">
                    <a:lumMod val="50000"/>
                  </a:schemeClr>
                </a:solidFill>
                <a:latin typeface="Trebuchet MS"/>
                <a:ea typeface="+mn-lt"/>
                <a:cs typeface="+mn-lt"/>
              </a:rPr>
              <a:t>Vantagens estratégicas</a:t>
            </a:r>
            <a:endParaRPr lang="en-IE" dirty="0">
              <a:solidFill>
                <a:schemeClr val="tx2">
                  <a:lumMod val="50000"/>
                </a:schemeClr>
              </a:solidFill>
              <a:latin typeface="Trebuchet MS"/>
              <a:ea typeface="+mn-lt"/>
              <a:cs typeface="+mn-lt"/>
            </a:endParaRPr>
          </a:p>
          <a:p>
            <a:pPr lvl="1">
              <a:buClr>
                <a:srgbClr val="90C226"/>
              </a:buClr>
              <a:defRPr/>
            </a:pPr>
            <a:r>
              <a:rPr lang="en-IE" b="1" dirty="0">
                <a:solidFill>
                  <a:schemeClr val="tx2">
                    <a:lumMod val="50000"/>
                  </a:schemeClr>
                </a:solidFill>
                <a:latin typeface="Trebuchet MS" panose="020B0603020202020204"/>
              </a:rPr>
              <a:t>Pop-up Description:</a:t>
            </a:r>
            <a:r>
              <a:rPr lang="pt-PT" dirty="0">
                <a:solidFill>
                  <a:schemeClr val="tx2">
                    <a:lumMod val="50000"/>
                  </a:schemeClr>
                </a:solidFill>
                <a:latin typeface="Trebuchet MS"/>
                <a:ea typeface="+mn-lt"/>
                <a:cs typeface="+mn-lt"/>
              </a:rPr>
              <a:t> Os investimentos sustentáveis melhoram a reputação da marca, atraem capital verde e fortalecem a confiança dos </a:t>
            </a:r>
            <a:r>
              <a:rPr lang="pt-PT" dirty="0" err="1">
                <a:solidFill>
                  <a:schemeClr val="tx2">
                    <a:lumMod val="50000"/>
                  </a:schemeClr>
                </a:solidFill>
                <a:latin typeface="Trebuchet MS"/>
                <a:ea typeface="+mn-lt"/>
                <a:cs typeface="+mn-lt"/>
              </a:rPr>
              <a:t>stakeholders</a:t>
            </a:r>
            <a:r>
              <a:rPr lang="pt-PT" dirty="0">
                <a:solidFill>
                  <a:schemeClr val="tx2">
                    <a:lumMod val="50000"/>
                  </a:schemeClr>
                </a:solidFill>
                <a:latin typeface="Trebuchet MS"/>
                <a:ea typeface="+mn-lt"/>
                <a:cs typeface="+mn-lt"/>
              </a:rPr>
              <a:t>. Impulsionam a inovação, melhoram a resiliência e alinham a estratégia organizacional com os objetivos de sustentabilidade da UE para a competitividade a longo prazo</a:t>
            </a:r>
            <a:endParaRPr lang="en-IE" dirty="0">
              <a:solidFill>
                <a:schemeClr val="tx2">
                  <a:lumMod val="50000"/>
                </a:schemeClr>
              </a:solidFill>
              <a:latin typeface="Trebuchet MS"/>
              <a:ea typeface="+mn-lt"/>
              <a:cs typeface="+mn-lt"/>
            </a:endParaRPr>
          </a:p>
          <a:p>
            <a:pPr lvl="1">
              <a:buClr>
                <a:srgbClr val="90C226"/>
              </a:buClr>
              <a:defRPr/>
            </a:pPr>
            <a:r>
              <a:rPr lang="en-IE" b="1" dirty="0">
                <a:solidFill>
                  <a:schemeClr val="tx2">
                    <a:lumMod val="50000"/>
                  </a:schemeClr>
                </a:solidFill>
                <a:latin typeface="Trebuchet MS" panose="020B0603020202020204"/>
              </a:rPr>
              <a:t>Multimedia:</a:t>
            </a:r>
            <a:r>
              <a:rPr lang="en-IE" dirty="0">
                <a:solidFill>
                  <a:schemeClr val="tx2">
                    <a:lumMod val="50000"/>
                  </a:schemeClr>
                </a:solidFill>
                <a:highlight>
                  <a:srgbClr val="FFFF00"/>
                </a:highlight>
                <a:latin typeface="Trebuchet MS"/>
                <a:ea typeface="+mn-lt"/>
                <a:cs typeface="+mn-lt"/>
              </a:rPr>
              <a:t> </a:t>
            </a:r>
            <a:r>
              <a:rPr lang="pt-PT" dirty="0">
                <a:solidFill>
                  <a:schemeClr val="tx2">
                    <a:lumMod val="50000"/>
                  </a:schemeClr>
                </a:solidFill>
                <a:highlight>
                  <a:srgbClr val="FFFF00"/>
                </a:highlight>
                <a:latin typeface="Trebuchet MS"/>
                <a:ea typeface="+mn-lt"/>
                <a:cs typeface="+mn-lt"/>
              </a:rPr>
              <a:t>"Infografia ilustrando a Cadeia de Valor ESG (Inovação → Confiança → Crescimento)."</a:t>
            </a:r>
            <a:endParaRPr lang="en-IE" b="1" dirty="0">
              <a:solidFill>
                <a:schemeClr val="tx2">
                  <a:lumMod val="50000"/>
                </a:schemeClr>
              </a:solidFill>
              <a:highlight>
                <a:srgbClr val="FFFF00"/>
              </a:highlight>
              <a:latin typeface="Trebuchet MS"/>
            </a:endParaRPr>
          </a:p>
          <a:p>
            <a:pPr marL="0" indent="0">
              <a:buClr>
                <a:srgbClr val="90C226"/>
              </a:buClr>
              <a:buNone/>
              <a:defRPr/>
            </a:pPr>
            <a:endParaRPr lang="en-IE" b="1" dirty="0">
              <a:latin typeface="Trebuchet MS" panose="020B0603020202020204"/>
            </a:endParaRPr>
          </a:p>
          <a:p>
            <a:pPr marL="0" indent="0">
              <a:buClr>
                <a:srgbClr val="90C226"/>
              </a:buClr>
              <a:buNone/>
              <a:defRPr/>
            </a:pPr>
            <a:endParaRPr lang="en-US" dirty="0">
              <a:latin typeface="Trebuchet MS" panose="020B0603020202020204"/>
            </a:endParaRPr>
          </a:p>
        </p:txBody>
      </p:sp>
    </p:spTree>
    <p:custDataLst>
      <p:tags r:id="rId1"/>
    </p:custDataLst>
    <p:extLst>
      <p:ext uri="{BB962C8B-B14F-4D97-AF65-F5344CB8AC3E}">
        <p14:creationId xmlns:p14="http://schemas.microsoft.com/office/powerpoint/2010/main" val="1351551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62938-FF61-93DF-B84B-4244D29F7C2C}"/>
            </a:ext>
          </a:extLst>
        </p:cNvPr>
        <p:cNvGrpSpPr/>
        <p:nvPr/>
      </p:nvGrpSpPr>
      <p:grpSpPr>
        <a:xfrm>
          <a:off x="0" y="0"/>
          <a:ext cx="0" cy="0"/>
          <a:chOff x="0" y="0"/>
          <a:chExt cx="0" cy="0"/>
        </a:xfrm>
      </p:grpSpPr>
      <p:sp>
        <p:nvSpPr>
          <p:cNvPr id="5" name="Title 5">
            <a:extLst>
              <a:ext uri="{FF2B5EF4-FFF2-40B4-BE49-F238E27FC236}">
                <a16:creationId xmlns:a16="http://schemas.microsoft.com/office/drawing/2014/main" id="{6D8A0C2F-9B8D-F6FB-6811-A41795B3B022}"/>
              </a:ext>
            </a:extLst>
          </p:cNvPr>
          <p:cNvSpPr txBox="1">
            <a:spLocks/>
          </p:cNvSpPr>
          <p:nvPr/>
        </p:nvSpPr>
        <p:spPr>
          <a:xfrm>
            <a:off x="1619866" y="635199"/>
            <a:ext cx="8596668" cy="81418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n-US" dirty="0" err="1">
                <a:solidFill>
                  <a:srgbClr val="255839"/>
                </a:solidFill>
              </a:rPr>
              <a:t>Diagrama</a:t>
            </a:r>
            <a:r>
              <a:rPr lang="en-US" dirty="0">
                <a:solidFill>
                  <a:srgbClr val="255839"/>
                </a:solidFill>
              </a:rPr>
              <a:t> </a:t>
            </a:r>
            <a:r>
              <a:rPr lang="en-US" dirty="0" err="1">
                <a:solidFill>
                  <a:srgbClr val="255839"/>
                </a:solidFill>
              </a:rPr>
              <a:t>interativo</a:t>
            </a:r>
            <a:r>
              <a:rPr lang="en-US" dirty="0">
                <a:solidFill>
                  <a:srgbClr val="255839"/>
                </a:solidFill>
              </a:rPr>
              <a:t>– </a:t>
            </a:r>
            <a:r>
              <a:rPr lang="en-US" dirty="0" err="1">
                <a:solidFill>
                  <a:srgbClr val="255839"/>
                </a:solidFill>
              </a:rPr>
              <a:t>Análise</a:t>
            </a:r>
            <a:r>
              <a:rPr lang="en-US" dirty="0">
                <a:solidFill>
                  <a:srgbClr val="255839"/>
                </a:solidFill>
              </a:rPr>
              <a:t> SWOT</a:t>
            </a:r>
            <a:endParaRPr lang="el-GR" dirty="0">
              <a:solidFill>
                <a:srgbClr val="255839"/>
              </a:solidFill>
            </a:endParaRPr>
          </a:p>
        </p:txBody>
      </p:sp>
      <p:sp>
        <p:nvSpPr>
          <p:cNvPr id="6" name="Content Placeholder 7">
            <a:extLst>
              <a:ext uri="{FF2B5EF4-FFF2-40B4-BE49-F238E27FC236}">
                <a16:creationId xmlns:a16="http://schemas.microsoft.com/office/drawing/2014/main" id="{4D581F27-619E-8DA2-82EC-09F198D1CCC1}"/>
              </a:ext>
            </a:extLst>
          </p:cNvPr>
          <p:cNvSpPr txBox="1">
            <a:spLocks/>
          </p:cNvSpPr>
          <p:nvPr/>
        </p:nvSpPr>
        <p:spPr>
          <a:xfrm>
            <a:off x="671967" y="1561533"/>
            <a:ext cx="5533977" cy="4429124"/>
          </a:xfrm>
          <a:prstGeom prst="rect">
            <a:avLst/>
          </a:prstGeom>
        </p:spPr>
        <p:txBody>
          <a:bodyPr vert="horz" lIns="0" tIns="0" rIns="0" bIns="0" rtlCol="0" anchor="t">
            <a:normAutofit fontScale="77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ysClr val="windowText" lastClr="000000"/>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Clr>
                <a:srgbClr val="90C226"/>
              </a:buClr>
              <a:buNone/>
              <a:defRPr/>
            </a:pPr>
            <a:r>
              <a:rPr lang="en-IE" b="1" dirty="0">
                <a:latin typeface="Trebuchet MS" panose="020B0603020202020204"/>
              </a:rPr>
              <a:t>Title: </a:t>
            </a:r>
            <a:r>
              <a:rPr lang="en-IE" b="1" dirty="0" err="1">
                <a:latin typeface="Trebuchet MS"/>
                <a:ea typeface="+mj-lt"/>
                <a:cs typeface="+mj-lt"/>
              </a:rPr>
              <a:t>Fraquezas</a:t>
            </a:r>
            <a:r>
              <a:rPr lang="en-IE" b="1" dirty="0">
                <a:latin typeface="Trebuchet MS"/>
                <a:ea typeface="+mj-lt"/>
                <a:cs typeface="+mj-lt"/>
              </a:rPr>
              <a:t> dos Investimentos </a:t>
            </a:r>
            <a:r>
              <a:rPr lang="en-IE" b="1" dirty="0" err="1">
                <a:latin typeface="Trebuchet MS"/>
                <a:ea typeface="+mj-lt"/>
                <a:cs typeface="+mj-lt"/>
              </a:rPr>
              <a:t>Sustentáveis</a:t>
            </a:r>
            <a:endParaRPr lang="en-IE" dirty="0">
              <a:latin typeface="Trebuchet MS"/>
            </a:endParaRPr>
          </a:p>
          <a:p>
            <a:pPr marL="0" indent="0">
              <a:buClr>
                <a:srgbClr val="90C226"/>
              </a:buClr>
              <a:buNone/>
              <a:defRPr/>
            </a:pPr>
            <a:r>
              <a:rPr kumimoji="0" lang="en-IE" sz="1800" b="1" i="0" u="none" strike="noStrike" kern="1200" cap="none" spc="0" normalizeH="0" baseline="0" noProof="0" dirty="0">
                <a:ln>
                  <a:noFill/>
                </a:ln>
                <a:effectLst/>
                <a:uLnTx/>
                <a:uFillTx/>
                <a:latin typeface="Trebuchet MS" panose="020B0603020202020204"/>
                <a:ea typeface="+mn-ea"/>
                <a:cs typeface="+mn-cs"/>
              </a:rPr>
              <a:t>Subtitle: </a:t>
            </a:r>
            <a:r>
              <a:rPr lang="pt-PT" b="1" dirty="0">
                <a:latin typeface="Trebuchet MS"/>
                <a:ea typeface="+mj-lt"/>
                <a:cs typeface="+mj-lt"/>
              </a:rPr>
              <a:t>Barreiras internas e lacunas de capacidade</a:t>
            </a:r>
            <a:endParaRPr lang="en-IE" sz="1800" b="1" i="0" u="none" strike="noStrike" kern="1200" cap="none" spc="0" normalizeH="0" baseline="0" noProof="0" dirty="0">
              <a:ln>
                <a:noFill/>
              </a:ln>
              <a:effectLst/>
              <a:uLnTx/>
              <a:uFillTx/>
              <a:latin typeface="Trebuchet MS"/>
              <a:ea typeface="+mj-lt"/>
              <a:cs typeface="+mj-lt"/>
            </a:endParaRPr>
          </a:p>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endParaRPr lang="en-IE" b="1" dirty="0">
              <a:latin typeface="Trebuchet MS" panose="020B0603020202020204"/>
            </a:endParaRPr>
          </a:p>
          <a:p>
            <a:pPr marL="0" marR="0" lvl="0" indent="0" algn="l" defTabSz="457200">
              <a:lnSpc>
                <a:spcPct val="100000"/>
              </a:lnSpc>
              <a:spcBef>
                <a:spcPts val="1000"/>
              </a:spcBef>
              <a:spcAft>
                <a:spcPts val="0"/>
              </a:spcAft>
              <a:buNone/>
              <a:tabLst/>
              <a:defRPr/>
            </a:pPr>
            <a:r>
              <a:rPr lang="en-IE" b="1" dirty="0" err="1">
                <a:highlight>
                  <a:srgbClr val="FFFF00"/>
                </a:highlight>
                <a:latin typeface="Trebuchet MS"/>
                <a:ea typeface="+mj-lt"/>
                <a:cs typeface="+mj-lt"/>
              </a:rPr>
              <a:t>Fraquezas</a:t>
            </a:r>
            <a:endParaRPr lang="en-IE" b="1" dirty="0"/>
          </a:p>
          <a:p>
            <a:pPr lvl="1">
              <a:buClr>
                <a:srgbClr val="90C226"/>
              </a:buClr>
              <a:defRPr/>
            </a:pPr>
            <a:r>
              <a:rPr kumimoji="0" lang="en-IE" b="1" i="0" u="none" strike="noStrike" kern="1200" cap="none" spc="0" normalizeH="0" baseline="0" noProof="0" dirty="0">
                <a:ln>
                  <a:noFill/>
                </a:ln>
                <a:solidFill>
                  <a:schemeClr val="tx2">
                    <a:lumMod val="50000"/>
                  </a:schemeClr>
                </a:solidFill>
                <a:effectLst/>
                <a:uLnTx/>
                <a:uFillTx/>
                <a:latin typeface="Trebuchet MS" panose="020B0603020202020204"/>
                <a:ea typeface="+mn-ea"/>
                <a:cs typeface="+mn-cs"/>
              </a:rPr>
              <a:t>Heading 1: </a:t>
            </a:r>
            <a:r>
              <a:rPr lang="en-IE" dirty="0" err="1">
                <a:solidFill>
                  <a:schemeClr val="tx2">
                    <a:lumMod val="50000"/>
                  </a:schemeClr>
                </a:solidFill>
                <a:latin typeface="Trebuchet MS"/>
                <a:ea typeface="+mn-lt"/>
                <a:cs typeface="+mn-lt"/>
              </a:rPr>
              <a:t>Fraquezas</a:t>
            </a:r>
            <a:r>
              <a:rPr lang="en-IE" dirty="0">
                <a:solidFill>
                  <a:schemeClr val="tx2">
                    <a:lumMod val="50000"/>
                  </a:schemeClr>
                </a:solidFill>
                <a:latin typeface="Trebuchet MS"/>
                <a:ea typeface="+mn-lt"/>
                <a:cs typeface="+mn-lt"/>
              </a:rPr>
              <a:t> dos Investimentos </a:t>
            </a:r>
            <a:r>
              <a:rPr lang="en-IE" dirty="0" err="1">
                <a:solidFill>
                  <a:schemeClr val="tx2">
                    <a:lumMod val="50000"/>
                  </a:schemeClr>
                </a:solidFill>
                <a:latin typeface="Trebuchet MS"/>
                <a:ea typeface="+mn-lt"/>
                <a:cs typeface="+mn-lt"/>
              </a:rPr>
              <a:t>Sustentáveis</a:t>
            </a:r>
            <a:endParaRPr lang="en-IE" i="0" u="none" strike="noStrike" kern="1200" cap="none" spc="0" normalizeH="0" baseline="0" noProof="0" dirty="0">
              <a:ln>
                <a:noFill/>
              </a:ln>
              <a:solidFill>
                <a:schemeClr val="tx2">
                  <a:lumMod val="50000"/>
                </a:schemeClr>
              </a:solidFill>
              <a:effectLst/>
              <a:uLnTx/>
              <a:uFillTx/>
              <a:latin typeface="Trebuchet MS"/>
              <a:ea typeface="+mn-lt"/>
              <a:cs typeface="+mn-lt"/>
            </a:endParaRPr>
          </a:p>
          <a:p>
            <a:pPr lvl="1">
              <a:buClr>
                <a:srgbClr val="90C226"/>
              </a:buClr>
              <a:defRPr/>
            </a:pPr>
            <a:r>
              <a:rPr lang="en-IE" b="1" dirty="0">
                <a:solidFill>
                  <a:schemeClr val="tx2">
                    <a:lumMod val="50000"/>
                  </a:schemeClr>
                </a:solidFill>
                <a:latin typeface="Trebuchet MS" panose="020B0603020202020204"/>
              </a:rPr>
              <a:t>Subheading 1: </a:t>
            </a:r>
            <a:r>
              <a:rPr lang="pt-PT" dirty="0"/>
              <a:t>Desafios interno</a:t>
            </a:r>
            <a:endParaRPr lang="en-IE" dirty="0">
              <a:solidFill>
                <a:schemeClr val="tx2">
                  <a:lumMod val="50000"/>
                </a:schemeClr>
              </a:solidFill>
              <a:latin typeface="Trebuchet MS"/>
              <a:ea typeface="+mn-lt"/>
              <a:cs typeface="+mn-lt"/>
            </a:endParaRPr>
          </a:p>
          <a:p>
            <a:pPr lvl="1">
              <a:buClr>
                <a:srgbClr val="90C226"/>
              </a:buClr>
              <a:defRPr/>
            </a:pPr>
            <a:r>
              <a:rPr lang="en-IE" b="1" dirty="0">
                <a:solidFill>
                  <a:schemeClr val="tx2">
                    <a:lumMod val="50000"/>
                  </a:schemeClr>
                </a:solidFill>
                <a:latin typeface="Trebuchet MS" panose="020B0603020202020204"/>
              </a:rPr>
              <a:t>Pop-up Description: </a:t>
            </a:r>
            <a:r>
              <a:rPr lang="pt-PT" dirty="0"/>
              <a:t>Custos iniciais elevados, conhecimento ESG limitado e qualidade de dados inconsistente reduzem a eficiência. Requisitos de relato complexos e recursos escassos frequentemente abrandam a implementação e limitam o desempenho de sustentabilidade.</a:t>
            </a:r>
            <a:endParaRPr lang="en-IE" dirty="0">
              <a:solidFill>
                <a:schemeClr val="tx2">
                  <a:lumMod val="50000"/>
                </a:schemeClr>
              </a:solidFill>
              <a:latin typeface="Trebuchet MS"/>
              <a:ea typeface="+mn-lt"/>
              <a:cs typeface="+mn-lt"/>
            </a:endParaRPr>
          </a:p>
          <a:p>
            <a:pPr lvl="1">
              <a:buClr>
                <a:srgbClr val="90C226"/>
              </a:buClr>
              <a:defRPr/>
            </a:pPr>
            <a:r>
              <a:rPr lang="en-IE" b="1" dirty="0">
                <a:solidFill>
                  <a:schemeClr val="tx2">
                    <a:lumMod val="50000"/>
                  </a:schemeClr>
                </a:solidFill>
                <a:latin typeface="Trebuchet MS" panose="020B0603020202020204"/>
              </a:rPr>
              <a:t>Multimedia: </a:t>
            </a:r>
            <a:r>
              <a:rPr lang="en-IE" sz="2100" dirty="0">
                <a:solidFill>
                  <a:schemeClr val="tx2">
                    <a:lumMod val="50000"/>
                  </a:schemeClr>
                </a:solidFill>
                <a:highlight>
                  <a:srgbClr val="FFFF00"/>
                </a:highlight>
                <a:latin typeface="Trebuchet MS"/>
                <a:ea typeface="+mn-lt"/>
                <a:cs typeface="+mn-lt"/>
              </a:rPr>
              <a:t>I</a:t>
            </a:r>
            <a:r>
              <a:rPr lang="pt-PT" sz="2100" dirty="0" err="1">
                <a:solidFill>
                  <a:schemeClr val="tx2">
                    <a:lumMod val="50000"/>
                  </a:schemeClr>
                </a:solidFill>
                <a:highlight>
                  <a:srgbClr val="FFFF00"/>
                </a:highlight>
                <a:latin typeface="Trebuchet MS"/>
                <a:ea typeface="+mn-lt"/>
                <a:cs typeface="+mn-lt"/>
              </a:rPr>
              <a:t>magem</a:t>
            </a:r>
            <a:r>
              <a:rPr lang="pt-PT" sz="2100" dirty="0">
                <a:solidFill>
                  <a:schemeClr val="tx2">
                    <a:lumMod val="50000"/>
                  </a:schemeClr>
                </a:solidFill>
                <a:highlight>
                  <a:srgbClr val="FFFF00"/>
                </a:highlight>
                <a:latin typeface="Trebuchet MS"/>
                <a:ea typeface="+mn-lt"/>
                <a:cs typeface="+mn-lt"/>
              </a:rPr>
              <a:t> simbólica de estradas cruzadas, visualizando a complexidade interna e falta de integração.</a:t>
            </a:r>
            <a:endParaRPr lang="en-IE" sz="2100" dirty="0">
              <a:solidFill>
                <a:schemeClr val="tx2">
                  <a:lumMod val="50000"/>
                </a:schemeClr>
              </a:solidFill>
              <a:highlight>
                <a:srgbClr val="FFFF00"/>
              </a:highlight>
              <a:latin typeface="Trebuchet MS"/>
              <a:ea typeface="+mn-lt"/>
              <a:cs typeface="+mn-lt"/>
            </a:endParaRPr>
          </a:p>
          <a:p>
            <a:pPr marL="0" indent="0">
              <a:buClr>
                <a:srgbClr val="90C226"/>
              </a:buClr>
              <a:buNone/>
              <a:defRPr/>
            </a:pPr>
            <a:endParaRPr lang="en-IE" b="1" dirty="0">
              <a:latin typeface="Trebuchet MS" panose="020B0603020202020204"/>
            </a:endParaRPr>
          </a:p>
          <a:p>
            <a:pPr marL="0" indent="0">
              <a:buClr>
                <a:srgbClr val="90C226"/>
              </a:buClr>
              <a:buNone/>
              <a:defRPr/>
            </a:pPr>
            <a:endParaRPr lang="en-US" dirty="0">
              <a:latin typeface="Trebuchet MS" panose="020B0603020202020204"/>
            </a:endParaRPr>
          </a:p>
        </p:txBody>
      </p:sp>
      <p:pic>
        <p:nvPicPr>
          <p:cNvPr id="8" name="Grafik 7" descr="Ein Bild, das Spaghetti-Kreuzung, Verkehrsknotenpunkt, Infrastruktur, Transportkorridor enthält.&#10;&#10;KI-generierte Inhalte können fehlerhaft sein.">
            <a:extLst>
              <a:ext uri="{FF2B5EF4-FFF2-40B4-BE49-F238E27FC236}">
                <a16:creationId xmlns:a16="http://schemas.microsoft.com/office/drawing/2014/main" id="{877FB8F3-B960-B9C5-5955-F01B47EC8A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53844" y="1449388"/>
            <a:ext cx="4648412" cy="4450045"/>
          </a:xfrm>
          <a:prstGeom prst="rect">
            <a:avLst/>
          </a:prstGeom>
        </p:spPr>
      </p:pic>
      <p:sp>
        <p:nvSpPr>
          <p:cNvPr id="10" name="Textfeld 9">
            <a:extLst>
              <a:ext uri="{FF2B5EF4-FFF2-40B4-BE49-F238E27FC236}">
                <a16:creationId xmlns:a16="http://schemas.microsoft.com/office/drawing/2014/main" id="{686819F0-1D28-E34A-0A80-3F2049341047}"/>
              </a:ext>
            </a:extLst>
          </p:cNvPr>
          <p:cNvSpPr txBox="1"/>
          <p:nvPr/>
        </p:nvSpPr>
        <p:spPr>
          <a:xfrm>
            <a:off x="7153844" y="5974958"/>
            <a:ext cx="4648412" cy="830997"/>
          </a:xfrm>
          <a:prstGeom prst="rect">
            <a:avLst/>
          </a:prstGeom>
          <a:noFill/>
        </p:spPr>
        <p:txBody>
          <a:bodyPr wrap="square">
            <a:spAutoFit/>
          </a:bodyPr>
          <a:lstStyle/>
          <a:p>
            <a:r>
              <a:rPr lang="de-DE" sz="1200" dirty="0">
                <a:solidFill>
                  <a:schemeClr val="tx2"/>
                </a:solidFill>
              </a:rPr>
              <a:t>https://images.unsplash.com/photo-1625232169171-772503cc56ba?q=80&amp;w=1206&amp;auto=format&amp;fit=crop&amp;ixlib=rb-4.1.0&amp;ixid=M3wxMjA3fDB8MHxwaG90by1wYWdlfHx8fGVufDB8fHx8fA%3D%3D</a:t>
            </a:r>
          </a:p>
        </p:txBody>
      </p:sp>
    </p:spTree>
    <p:custDataLst>
      <p:tags r:id="rId1"/>
    </p:custDataLst>
    <p:extLst>
      <p:ext uri="{BB962C8B-B14F-4D97-AF65-F5344CB8AC3E}">
        <p14:creationId xmlns:p14="http://schemas.microsoft.com/office/powerpoint/2010/main" val="17584637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6F45C-8408-29DA-EBD2-577F1A8FA012}"/>
            </a:ext>
          </a:extLst>
        </p:cNvPr>
        <p:cNvGrpSpPr/>
        <p:nvPr/>
      </p:nvGrpSpPr>
      <p:grpSpPr>
        <a:xfrm>
          <a:off x="0" y="0"/>
          <a:ext cx="0" cy="0"/>
          <a:chOff x="0" y="0"/>
          <a:chExt cx="0" cy="0"/>
        </a:xfrm>
      </p:grpSpPr>
      <p:sp>
        <p:nvSpPr>
          <p:cNvPr id="5" name="Title 5">
            <a:extLst>
              <a:ext uri="{FF2B5EF4-FFF2-40B4-BE49-F238E27FC236}">
                <a16:creationId xmlns:a16="http://schemas.microsoft.com/office/drawing/2014/main" id="{CD5D78FC-CB09-90CA-9AE4-3322F761D591}"/>
              </a:ext>
            </a:extLst>
          </p:cNvPr>
          <p:cNvSpPr txBox="1">
            <a:spLocks/>
          </p:cNvSpPr>
          <p:nvPr/>
        </p:nvSpPr>
        <p:spPr>
          <a:xfrm>
            <a:off x="1619866" y="635199"/>
            <a:ext cx="8596668" cy="81418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n-US" dirty="0" err="1">
                <a:solidFill>
                  <a:srgbClr val="255839"/>
                </a:solidFill>
              </a:rPr>
              <a:t>Diagrama</a:t>
            </a:r>
            <a:r>
              <a:rPr lang="en-US" dirty="0">
                <a:solidFill>
                  <a:srgbClr val="255839"/>
                </a:solidFill>
              </a:rPr>
              <a:t> </a:t>
            </a:r>
            <a:r>
              <a:rPr lang="en-US" dirty="0" err="1">
                <a:solidFill>
                  <a:srgbClr val="255839"/>
                </a:solidFill>
              </a:rPr>
              <a:t>interativo</a:t>
            </a:r>
            <a:r>
              <a:rPr lang="en-US" dirty="0">
                <a:solidFill>
                  <a:srgbClr val="255839"/>
                </a:solidFill>
              </a:rPr>
              <a:t>– </a:t>
            </a:r>
            <a:r>
              <a:rPr lang="en-US" dirty="0" err="1">
                <a:solidFill>
                  <a:srgbClr val="255839"/>
                </a:solidFill>
              </a:rPr>
              <a:t>Análise</a:t>
            </a:r>
            <a:r>
              <a:rPr lang="en-US" dirty="0">
                <a:solidFill>
                  <a:srgbClr val="255839"/>
                </a:solidFill>
              </a:rPr>
              <a:t> SWOT</a:t>
            </a:r>
            <a:endParaRPr lang="el-GR" dirty="0">
              <a:solidFill>
                <a:srgbClr val="255839"/>
              </a:solidFill>
            </a:endParaRPr>
          </a:p>
          <a:p>
            <a:pPr marL="0" marR="0" lvl="0" indent="0" algn="ctr" defTabSz="457200">
              <a:lnSpc>
                <a:spcPct val="100000"/>
              </a:lnSpc>
              <a:spcBef>
                <a:spcPct val="0"/>
              </a:spcBef>
              <a:spcAft>
                <a:spcPts val="0"/>
              </a:spcAft>
              <a:buClrTx/>
              <a:buSzTx/>
              <a:buFontTx/>
              <a:buNone/>
              <a:tabLst/>
              <a:defRPr/>
            </a:pPr>
            <a:endParaRPr lang="en-US" sz="3600" b="0" i="0" u="none" strike="noStrike" kern="1200" cap="none" spc="0" normalizeH="0" baseline="0" noProof="0" dirty="0">
              <a:ln>
                <a:noFill/>
              </a:ln>
              <a:solidFill>
                <a:srgbClr val="255839"/>
              </a:solidFill>
              <a:effectLst/>
              <a:uLnTx/>
              <a:uFillTx/>
              <a:latin typeface="Trebuchet MS" panose="020B0603020202020204"/>
            </a:endParaRPr>
          </a:p>
        </p:txBody>
      </p:sp>
      <p:sp>
        <p:nvSpPr>
          <p:cNvPr id="6" name="Content Placeholder 7">
            <a:extLst>
              <a:ext uri="{FF2B5EF4-FFF2-40B4-BE49-F238E27FC236}">
                <a16:creationId xmlns:a16="http://schemas.microsoft.com/office/drawing/2014/main" id="{071A4188-0DDA-6E86-B767-E5C29014CF67}"/>
              </a:ext>
            </a:extLst>
          </p:cNvPr>
          <p:cNvSpPr txBox="1">
            <a:spLocks/>
          </p:cNvSpPr>
          <p:nvPr/>
        </p:nvSpPr>
        <p:spPr>
          <a:xfrm>
            <a:off x="389745" y="1449388"/>
            <a:ext cx="5706255" cy="4429124"/>
          </a:xfrm>
          <a:prstGeom prst="rect">
            <a:avLst/>
          </a:prstGeom>
        </p:spPr>
        <p:txBody>
          <a:bodyPr vert="horz" lIns="0" tIns="0" rIns="0" bIns="0" rtlCol="0" anchor="t">
            <a:normAutofit fontScale="8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ysClr val="windowText" lastClr="000000"/>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Clr>
                <a:srgbClr val="90C226"/>
              </a:buClr>
              <a:buNone/>
              <a:defRPr/>
            </a:pPr>
            <a:r>
              <a:rPr lang="en-IE" b="1" dirty="0">
                <a:latin typeface="Trebuchet MS" panose="020B0603020202020204"/>
              </a:rPr>
              <a:t>Title: </a:t>
            </a:r>
            <a:r>
              <a:rPr lang="pt-PT" dirty="0"/>
              <a:t>Oportunidades nos Investimentos Sustentáveis</a:t>
            </a:r>
            <a:endParaRPr lang="en-IE" dirty="0">
              <a:latin typeface="Trebuchet MS"/>
            </a:endParaRPr>
          </a:p>
          <a:p>
            <a:pPr marL="0" indent="0">
              <a:buClr>
                <a:srgbClr val="90C226"/>
              </a:buClr>
              <a:buNone/>
              <a:defRPr/>
            </a:pPr>
            <a:r>
              <a:rPr kumimoji="0" lang="en-IE" sz="1800" b="1" i="0" u="none" strike="noStrike" kern="1200" cap="none" spc="0" normalizeH="0" baseline="0" noProof="0" dirty="0">
                <a:ln>
                  <a:noFill/>
                </a:ln>
                <a:effectLst/>
                <a:uLnTx/>
                <a:uFillTx/>
                <a:latin typeface="Trebuchet MS" panose="020B0603020202020204"/>
                <a:ea typeface="+mn-ea"/>
                <a:cs typeface="+mn-cs"/>
              </a:rPr>
              <a:t>Subtitle: </a:t>
            </a:r>
            <a:r>
              <a:rPr lang="pt-PT" dirty="0"/>
              <a:t>Inovação e potencial de mercado</a:t>
            </a:r>
            <a:endParaRPr lang="en-IE" sz="1800" i="0" u="none" strike="noStrike" kern="1200" cap="none" spc="0" normalizeH="0" baseline="0" noProof="0" dirty="0">
              <a:ln>
                <a:noFill/>
              </a:ln>
              <a:effectLst/>
              <a:uLnTx/>
              <a:uFillTx/>
              <a:latin typeface="Trebuchet MS"/>
              <a:ea typeface="+mj-lt"/>
              <a:cs typeface="+mj-lt"/>
            </a:endParaRPr>
          </a:p>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endParaRPr lang="en-IE" b="1" dirty="0">
              <a:latin typeface="Trebuchet MS" panose="020B0603020202020204"/>
            </a:endParaRPr>
          </a:p>
          <a:p>
            <a:pPr marL="0" indent="0">
              <a:buClr>
                <a:srgbClr val="90C226"/>
              </a:buClr>
              <a:buNone/>
              <a:defRPr/>
            </a:pPr>
            <a:r>
              <a:rPr lang="en-IE" b="1" dirty="0" err="1">
                <a:highlight>
                  <a:srgbClr val="FFFF00"/>
                </a:highlight>
                <a:latin typeface="Trebuchet MS" panose="020B0603020202020204"/>
              </a:rPr>
              <a:t>Oportunidades</a:t>
            </a:r>
            <a:endParaRPr lang="en-IE" dirty="0">
              <a:highlight>
                <a:srgbClr val="FFFF00"/>
              </a:highlight>
              <a:latin typeface="Trebuchet MS" panose="020B0603020202020204"/>
            </a:endParaRPr>
          </a:p>
          <a:p>
            <a:pPr lvl="1">
              <a:buClr>
                <a:srgbClr val="90C226"/>
              </a:buClr>
              <a:defRPr/>
            </a:pPr>
            <a:r>
              <a:rPr lang="en-IE" b="1" dirty="0">
                <a:solidFill>
                  <a:schemeClr val="tx2">
                    <a:lumMod val="50000"/>
                  </a:schemeClr>
                </a:solidFill>
                <a:latin typeface="Trebuchet MS" panose="020B0603020202020204"/>
              </a:rPr>
              <a:t>Heading</a:t>
            </a:r>
            <a:r>
              <a:rPr kumimoji="0" lang="en-IE" b="1" i="0" u="none" strike="noStrike" kern="1200" cap="none" spc="0" normalizeH="0" baseline="0" noProof="0" dirty="0">
                <a:ln>
                  <a:noFill/>
                </a:ln>
                <a:solidFill>
                  <a:schemeClr val="tx2">
                    <a:lumMod val="50000"/>
                  </a:schemeClr>
                </a:solidFill>
                <a:effectLst/>
                <a:uLnTx/>
                <a:uFillTx/>
                <a:latin typeface="Trebuchet MS" panose="020B0603020202020204"/>
                <a:ea typeface="+mn-ea"/>
                <a:cs typeface="+mn-cs"/>
              </a:rPr>
              <a:t> 1: </a:t>
            </a:r>
            <a:r>
              <a:rPr lang="pt-PT" dirty="0">
                <a:solidFill>
                  <a:schemeClr val="tx2">
                    <a:lumMod val="50000"/>
                  </a:schemeClr>
                </a:solidFill>
                <a:latin typeface="Trebuchet MS"/>
                <a:ea typeface="+mn-lt"/>
                <a:cs typeface="+mn-lt"/>
              </a:rPr>
              <a:t>Oportunidades nos Investimentos Sustentáveis</a:t>
            </a:r>
            <a:endParaRPr lang="en-IE" dirty="0">
              <a:solidFill>
                <a:schemeClr val="tx2">
                  <a:lumMod val="50000"/>
                </a:schemeClr>
              </a:solidFill>
              <a:latin typeface="Trebuchet MS"/>
              <a:ea typeface="+mn-lt"/>
              <a:cs typeface="+mn-lt"/>
            </a:endParaRPr>
          </a:p>
          <a:p>
            <a:pPr lvl="1">
              <a:buClr>
                <a:srgbClr val="90C226"/>
              </a:buClr>
              <a:defRPr/>
            </a:pPr>
            <a:r>
              <a:rPr lang="en-IE" b="1" dirty="0">
                <a:solidFill>
                  <a:schemeClr val="tx2">
                    <a:lumMod val="50000"/>
                  </a:schemeClr>
                </a:solidFill>
                <a:latin typeface="Trebuchet MS" panose="020B0603020202020204"/>
              </a:rPr>
              <a:t>Subheading 1: </a:t>
            </a:r>
            <a:r>
              <a:rPr lang="pt-PT" dirty="0">
                <a:solidFill>
                  <a:schemeClr val="tx2">
                    <a:lumMod val="50000"/>
                  </a:schemeClr>
                </a:solidFill>
                <a:latin typeface="Trebuchet MS"/>
                <a:ea typeface="+mn-lt"/>
                <a:cs typeface="+mn-lt"/>
              </a:rPr>
              <a:t>Inovação e potencial de mercado</a:t>
            </a:r>
            <a:endParaRPr lang="en-IE" dirty="0">
              <a:solidFill>
                <a:schemeClr val="tx2">
                  <a:lumMod val="50000"/>
                </a:schemeClr>
              </a:solidFill>
              <a:latin typeface="Trebuchet MS"/>
              <a:ea typeface="+mn-lt"/>
              <a:cs typeface="+mn-lt"/>
            </a:endParaRPr>
          </a:p>
          <a:p>
            <a:pPr lvl="1">
              <a:buClr>
                <a:srgbClr val="90C226"/>
              </a:buClr>
              <a:defRPr/>
            </a:pPr>
            <a:r>
              <a:rPr lang="en-IE" b="1" dirty="0">
                <a:solidFill>
                  <a:schemeClr val="tx2">
                    <a:lumMod val="50000"/>
                  </a:schemeClr>
                </a:solidFill>
                <a:latin typeface="Trebuchet MS" panose="020B0603020202020204"/>
              </a:rPr>
              <a:t>Pop-up Description: </a:t>
            </a:r>
            <a:r>
              <a:rPr lang="pt-PT" dirty="0">
                <a:solidFill>
                  <a:schemeClr val="tx2">
                    <a:lumMod val="50000"/>
                  </a:schemeClr>
                </a:solidFill>
                <a:latin typeface="Trebuchet MS"/>
                <a:ea typeface="+mn-lt"/>
                <a:cs typeface="+mn-lt"/>
              </a:rPr>
              <a:t>A sustentabilidade abre acesso a setores em crescimento como energia renovável, economia circular e mobilidade verde. Atrai investidores responsáveis, impulsiona a inovação e cria vantagem competitiva a longo prazo.</a:t>
            </a:r>
            <a:endParaRPr lang="en-IE" dirty="0">
              <a:solidFill>
                <a:schemeClr val="tx2">
                  <a:lumMod val="50000"/>
                </a:schemeClr>
              </a:solidFill>
              <a:latin typeface="Trebuchet MS"/>
              <a:ea typeface="+mn-lt"/>
              <a:cs typeface="+mn-lt"/>
            </a:endParaRPr>
          </a:p>
          <a:p>
            <a:pPr lvl="1">
              <a:buClr>
                <a:srgbClr val="90C226"/>
              </a:buClr>
              <a:defRPr/>
            </a:pPr>
            <a:r>
              <a:rPr lang="en-IE" b="1" dirty="0">
                <a:solidFill>
                  <a:schemeClr val="tx2">
                    <a:lumMod val="50000"/>
                  </a:schemeClr>
                </a:solidFill>
                <a:latin typeface="Trebuchet MS" panose="020B0603020202020204"/>
              </a:rPr>
              <a:t>Multimedia: </a:t>
            </a:r>
            <a:r>
              <a:rPr lang="pt-PT" dirty="0">
                <a:solidFill>
                  <a:schemeClr val="tx2">
                    <a:lumMod val="50000"/>
                  </a:schemeClr>
                </a:solidFill>
                <a:highlight>
                  <a:srgbClr val="FFFF00"/>
                </a:highlight>
                <a:latin typeface="Trebuchet MS"/>
                <a:ea typeface="+mn-lt"/>
                <a:cs typeface="+mn-lt"/>
              </a:rPr>
              <a:t>Plântulas em moedas representam o investimento sustentável.</a:t>
            </a:r>
            <a:endParaRPr lang="en-IE" b="1" dirty="0">
              <a:solidFill>
                <a:schemeClr val="tx2">
                  <a:lumMod val="50000"/>
                </a:schemeClr>
              </a:solidFill>
              <a:highlight>
                <a:srgbClr val="FFFF00"/>
              </a:highlight>
              <a:latin typeface="Trebuchet MS"/>
              <a:ea typeface="+mn-lt"/>
              <a:cs typeface="+mn-lt"/>
            </a:endParaRPr>
          </a:p>
          <a:p>
            <a:pPr marL="0" indent="0">
              <a:buClr>
                <a:srgbClr val="90C226"/>
              </a:buClr>
              <a:buNone/>
              <a:defRPr/>
            </a:pPr>
            <a:endParaRPr lang="en-IE" b="1" dirty="0">
              <a:latin typeface="Trebuchet MS" panose="020B0603020202020204"/>
            </a:endParaRPr>
          </a:p>
          <a:p>
            <a:pPr marL="0" indent="0">
              <a:buClr>
                <a:srgbClr val="90C226"/>
              </a:buClr>
              <a:buNone/>
              <a:defRPr/>
            </a:pPr>
            <a:endParaRPr lang="en-US" dirty="0">
              <a:latin typeface="Trebuchet MS" panose="020B0603020202020204"/>
            </a:endParaRPr>
          </a:p>
        </p:txBody>
      </p:sp>
      <p:pic>
        <p:nvPicPr>
          <p:cNvPr id="1026" name="Picture 2" descr="Free Money Profit photo and picture">
            <a:extLst>
              <a:ext uri="{FF2B5EF4-FFF2-40B4-BE49-F238E27FC236}">
                <a16:creationId xmlns:a16="http://schemas.microsoft.com/office/drawing/2014/main" id="{053DF7D4-3FD3-AE70-2A6A-B65959CEAB3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54952" y="1449388"/>
            <a:ext cx="5147303" cy="2915478"/>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a:extLst>
              <a:ext uri="{FF2B5EF4-FFF2-40B4-BE49-F238E27FC236}">
                <a16:creationId xmlns:a16="http://schemas.microsoft.com/office/drawing/2014/main" id="{93CA2CCB-7DEB-8327-FFCD-24D0FFB05CFA}"/>
              </a:ext>
            </a:extLst>
          </p:cNvPr>
          <p:cNvSpPr txBox="1"/>
          <p:nvPr/>
        </p:nvSpPr>
        <p:spPr>
          <a:xfrm>
            <a:off x="6654952" y="4364866"/>
            <a:ext cx="5147303" cy="276999"/>
          </a:xfrm>
          <a:prstGeom prst="rect">
            <a:avLst/>
          </a:prstGeom>
          <a:noFill/>
        </p:spPr>
        <p:txBody>
          <a:bodyPr wrap="square">
            <a:spAutoFit/>
          </a:bodyPr>
          <a:lstStyle/>
          <a:p>
            <a:r>
              <a:rPr lang="de-DE" sz="1200" dirty="0">
                <a:solidFill>
                  <a:schemeClr val="tx2"/>
                </a:solidFill>
              </a:rPr>
              <a:t>https://cdn.pixabay.com/photo/2017/08/30/07/56/money-2696228_1280.jpg</a:t>
            </a:r>
          </a:p>
        </p:txBody>
      </p:sp>
    </p:spTree>
    <p:custDataLst>
      <p:tags r:id="rId1"/>
    </p:custDataLst>
    <p:extLst>
      <p:ext uri="{BB962C8B-B14F-4D97-AF65-F5344CB8AC3E}">
        <p14:creationId xmlns:p14="http://schemas.microsoft.com/office/powerpoint/2010/main" val="17485052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0D29E-49D5-FA32-F1C3-BEC502D92E7A}"/>
            </a:ext>
          </a:extLst>
        </p:cNvPr>
        <p:cNvGrpSpPr/>
        <p:nvPr/>
      </p:nvGrpSpPr>
      <p:grpSpPr>
        <a:xfrm>
          <a:off x="0" y="0"/>
          <a:ext cx="0" cy="0"/>
          <a:chOff x="0" y="0"/>
          <a:chExt cx="0" cy="0"/>
        </a:xfrm>
      </p:grpSpPr>
      <p:sp>
        <p:nvSpPr>
          <p:cNvPr id="5" name="Title 5">
            <a:extLst>
              <a:ext uri="{FF2B5EF4-FFF2-40B4-BE49-F238E27FC236}">
                <a16:creationId xmlns:a16="http://schemas.microsoft.com/office/drawing/2014/main" id="{B5D75F08-9519-26C5-22CF-28836BDFCA8B}"/>
              </a:ext>
            </a:extLst>
          </p:cNvPr>
          <p:cNvSpPr txBox="1">
            <a:spLocks/>
          </p:cNvSpPr>
          <p:nvPr/>
        </p:nvSpPr>
        <p:spPr>
          <a:xfrm>
            <a:off x="1619866" y="635199"/>
            <a:ext cx="8596668" cy="81418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n-US" dirty="0" err="1">
                <a:solidFill>
                  <a:srgbClr val="255839"/>
                </a:solidFill>
              </a:rPr>
              <a:t>Diagrama</a:t>
            </a:r>
            <a:r>
              <a:rPr lang="en-US" dirty="0">
                <a:solidFill>
                  <a:srgbClr val="255839"/>
                </a:solidFill>
              </a:rPr>
              <a:t> </a:t>
            </a:r>
            <a:r>
              <a:rPr lang="en-US" dirty="0" err="1">
                <a:solidFill>
                  <a:srgbClr val="255839"/>
                </a:solidFill>
              </a:rPr>
              <a:t>interativo</a:t>
            </a:r>
            <a:r>
              <a:rPr lang="en-US" dirty="0">
                <a:solidFill>
                  <a:srgbClr val="255839"/>
                </a:solidFill>
              </a:rPr>
              <a:t>– </a:t>
            </a:r>
            <a:r>
              <a:rPr lang="en-US" dirty="0" err="1">
                <a:solidFill>
                  <a:srgbClr val="255839"/>
                </a:solidFill>
              </a:rPr>
              <a:t>Análise</a:t>
            </a:r>
            <a:r>
              <a:rPr lang="en-US" dirty="0">
                <a:solidFill>
                  <a:srgbClr val="255839"/>
                </a:solidFill>
              </a:rPr>
              <a:t> SWOT</a:t>
            </a:r>
            <a:endParaRPr lang="el-GR" dirty="0">
              <a:solidFill>
                <a:srgbClr val="255839"/>
              </a:solidFill>
            </a:endParaRPr>
          </a:p>
          <a:p>
            <a:pPr marL="0" marR="0" lvl="0" indent="0" algn="ctr" defTabSz="457200">
              <a:lnSpc>
                <a:spcPct val="100000"/>
              </a:lnSpc>
              <a:spcBef>
                <a:spcPct val="0"/>
              </a:spcBef>
              <a:spcAft>
                <a:spcPts val="0"/>
              </a:spcAft>
              <a:buClrTx/>
              <a:buSzTx/>
              <a:buFontTx/>
              <a:buNone/>
              <a:tabLst/>
              <a:defRPr/>
            </a:pPr>
            <a:endParaRPr lang="en-US" sz="3600" b="0" i="0" u="none" strike="noStrike" kern="1200" cap="none" spc="0" normalizeH="0" baseline="0" noProof="0" dirty="0">
              <a:ln>
                <a:noFill/>
              </a:ln>
              <a:solidFill>
                <a:srgbClr val="255839"/>
              </a:solidFill>
              <a:effectLst/>
              <a:uLnTx/>
              <a:uFillTx/>
              <a:latin typeface="Trebuchet MS" panose="020B0603020202020204"/>
            </a:endParaRPr>
          </a:p>
        </p:txBody>
      </p:sp>
      <p:sp>
        <p:nvSpPr>
          <p:cNvPr id="6" name="Content Placeholder 7">
            <a:extLst>
              <a:ext uri="{FF2B5EF4-FFF2-40B4-BE49-F238E27FC236}">
                <a16:creationId xmlns:a16="http://schemas.microsoft.com/office/drawing/2014/main" id="{6E40AC51-1CA9-ED0B-E848-571349DCEBBE}"/>
              </a:ext>
            </a:extLst>
          </p:cNvPr>
          <p:cNvSpPr txBox="1">
            <a:spLocks/>
          </p:cNvSpPr>
          <p:nvPr/>
        </p:nvSpPr>
        <p:spPr>
          <a:xfrm>
            <a:off x="389745" y="1449388"/>
            <a:ext cx="11417942" cy="4429124"/>
          </a:xfrm>
          <a:prstGeom prst="rect">
            <a:avLst/>
          </a:prstGeom>
        </p:spPr>
        <p:txBody>
          <a:bodyPr vert="horz" lIns="0" tIns="0" rIns="0" bIns="0" rtlCol="0" anchor="t">
            <a:normAutofit fontScale="925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ysClr val="windowText" lastClr="000000"/>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Clr>
                <a:srgbClr val="90C226"/>
              </a:buClr>
              <a:buNone/>
              <a:defRPr/>
            </a:pPr>
            <a:r>
              <a:rPr lang="en-IE" b="1" dirty="0">
                <a:latin typeface="Trebuchet MS" panose="020B0603020202020204"/>
              </a:rPr>
              <a:t>Title: </a:t>
            </a:r>
            <a:r>
              <a:rPr lang="en-IE" dirty="0" err="1">
                <a:latin typeface="Trebuchet MS"/>
                <a:ea typeface="+mj-lt"/>
                <a:cs typeface="+mj-lt"/>
              </a:rPr>
              <a:t>Ameaças</a:t>
            </a:r>
            <a:r>
              <a:rPr lang="en-IE" dirty="0">
                <a:latin typeface="Trebuchet MS"/>
                <a:ea typeface="+mj-lt"/>
                <a:cs typeface="+mj-lt"/>
              </a:rPr>
              <a:t> </a:t>
            </a:r>
            <a:r>
              <a:rPr lang="en-IE" dirty="0" err="1">
                <a:latin typeface="Trebuchet MS"/>
                <a:ea typeface="+mj-lt"/>
                <a:cs typeface="+mj-lt"/>
              </a:rPr>
              <a:t>aos</a:t>
            </a:r>
            <a:r>
              <a:rPr lang="en-IE" dirty="0">
                <a:latin typeface="Trebuchet MS"/>
                <a:ea typeface="+mj-lt"/>
                <a:cs typeface="+mj-lt"/>
              </a:rPr>
              <a:t> Investimentos </a:t>
            </a:r>
            <a:r>
              <a:rPr lang="en-IE" dirty="0" err="1">
                <a:latin typeface="Trebuchet MS"/>
                <a:ea typeface="+mj-lt"/>
                <a:cs typeface="+mj-lt"/>
              </a:rPr>
              <a:t>Sustentáveis</a:t>
            </a:r>
            <a:endParaRPr lang="en-US" dirty="0">
              <a:latin typeface="Trebuchet MS"/>
              <a:ea typeface="Calibri Light" panose="020F0302020204030204"/>
              <a:cs typeface="Calibri Light" panose="020F0302020204030204"/>
            </a:endParaRPr>
          </a:p>
          <a:p>
            <a:pPr marL="0" indent="0">
              <a:buNone/>
              <a:defRPr/>
            </a:pPr>
            <a:r>
              <a:rPr kumimoji="0" lang="en-IE" sz="1800" b="1" i="0" u="none" strike="noStrike" kern="1200" cap="none" spc="0" normalizeH="0" baseline="0" noProof="0" dirty="0">
                <a:ln>
                  <a:noFill/>
                </a:ln>
                <a:effectLst/>
                <a:uLnTx/>
                <a:uFillTx/>
                <a:latin typeface="Trebuchet MS" panose="020B0603020202020204"/>
                <a:ea typeface="+mn-ea"/>
                <a:cs typeface="+mn-cs"/>
              </a:rPr>
              <a:t>Subtitle: </a:t>
            </a:r>
            <a:r>
              <a:rPr lang="en-IE" dirty="0" err="1">
                <a:latin typeface="Trebuchet MS"/>
                <a:ea typeface="+mj-lt"/>
                <a:cs typeface="+mj-lt"/>
              </a:rPr>
              <a:t>Riscos</a:t>
            </a:r>
            <a:r>
              <a:rPr lang="en-IE" dirty="0">
                <a:latin typeface="Trebuchet MS"/>
                <a:ea typeface="+mj-lt"/>
                <a:cs typeface="+mj-lt"/>
              </a:rPr>
              <a:t> </a:t>
            </a:r>
            <a:r>
              <a:rPr lang="en-IE" dirty="0" err="1">
                <a:latin typeface="Trebuchet MS"/>
                <a:ea typeface="+mj-lt"/>
                <a:cs typeface="+mj-lt"/>
              </a:rPr>
              <a:t>externos</a:t>
            </a:r>
            <a:r>
              <a:rPr lang="en-IE" dirty="0">
                <a:latin typeface="Trebuchet MS"/>
                <a:ea typeface="+mj-lt"/>
                <a:cs typeface="+mj-lt"/>
              </a:rPr>
              <a:t> e </a:t>
            </a:r>
            <a:r>
              <a:rPr lang="en-IE" dirty="0" err="1">
                <a:latin typeface="Trebuchet MS"/>
                <a:ea typeface="+mj-lt"/>
                <a:cs typeface="+mj-lt"/>
              </a:rPr>
              <a:t>fatores</a:t>
            </a:r>
            <a:r>
              <a:rPr lang="en-IE" dirty="0">
                <a:latin typeface="Trebuchet MS"/>
                <a:ea typeface="+mj-lt"/>
                <a:cs typeface="+mj-lt"/>
              </a:rPr>
              <a:t> de </a:t>
            </a:r>
            <a:r>
              <a:rPr lang="en-IE" dirty="0" err="1">
                <a:latin typeface="Trebuchet MS"/>
                <a:ea typeface="+mj-lt"/>
                <a:cs typeface="+mj-lt"/>
              </a:rPr>
              <a:t>incerteza</a:t>
            </a:r>
            <a:endParaRPr lang="en-US" dirty="0">
              <a:latin typeface="Trebuchet MS"/>
              <a:ea typeface="Calibri Light" panose="020F0302020204030204"/>
              <a:cs typeface="Calibri Light" panose="020F0302020204030204"/>
            </a:endParaRPr>
          </a:p>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endParaRPr lang="en-IE" b="1" dirty="0">
              <a:latin typeface="Trebuchet MS" panose="020B0603020202020204"/>
            </a:endParaRPr>
          </a:p>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r>
              <a:rPr lang="en-IE" b="1" dirty="0" err="1">
                <a:highlight>
                  <a:srgbClr val="FFFF00"/>
                </a:highlight>
                <a:latin typeface="Trebuchet MS" panose="020B0603020202020204"/>
              </a:rPr>
              <a:t>Ameaças</a:t>
            </a:r>
            <a:endParaRPr lang="en-IE" dirty="0">
              <a:highlight>
                <a:srgbClr val="FFFF00"/>
              </a:highlight>
              <a:latin typeface="Trebuchet MS" panose="020B0603020202020204"/>
            </a:endParaRPr>
          </a:p>
          <a:p>
            <a:pPr lvl="1">
              <a:buClr>
                <a:srgbClr val="90C226"/>
              </a:buClr>
              <a:defRPr/>
            </a:pPr>
            <a:r>
              <a:rPr kumimoji="0" lang="en-IE" b="1" i="0" u="none" strike="noStrike" kern="1200" cap="none" spc="0" normalizeH="0" baseline="0" noProof="0" dirty="0">
                <a:ln>
                  <a:noFill/>
                </a:ln>
                <a:solidFill>
                  <a:schemeClr val="tx2">
                    <a:lumMod val="50000"/>
                  </a:schemeClr>
                </a:solidFill>
                <a:effectLst/>
                <a:uLnTx/>
                <a:uFillTx/>
                <a:latin typeface="Trebuchet MS" panose="020B0603020202020204"/>
                <a:ea typeface="+mn-ea"/>
                <a:cs typeface="+mn-cs"/>
              </a:rPr>
              <a:t>Heading 1: </a:t>
            </a:r>
            <a:r>
              <a:rPr lang="pt-PT" dirty="0">
                <a:solidFill>
                  <a:schemeClr val="tx2">
                    <a:lumMod val="50000"/>
                  </a:schemeClr>
                </a:solidFill>
                <a:latin typeface="Trebuchet MS"/>
                <a:ea typeface="+mn-lt"/>
                <a:cs typeface="+mn-lt"/>
              </a:rPr>
              <a:t>Ameaças aos Investimentos Sustentáveis</a:t>
            </a:r>
            <a:endParaRPr lang="en-IE" dirty="0">
              <a:solidFill>
                <a:schemeClr val="tx2">
                  <a:lumMod val="50000"/>
                </a:schemeClr>
              </a:solidFill>
              <a:latin typeface="Trebuchet MS"/>
              <a:ea typeface="+mn-lt"/>
              <a:cs typeface="+mn-lt"/>
            </a:endParaRPr>
          </a:p>
          <a:p>
            <a:pPr lvl="1">
              <a:buClr>
                <a:srgbClr val="90C226"/>
              </a:buClr>
              <a:defRPr/>
            </a:pPr>
            <a:r>
              <a:rPr lang="en-IE" b="1" dirty="0">
                <a:solidFill>
                  <a:schemeClr val="tx2">
                    <a:lumMod val="50000"/>
                  </a:schemeClr>
                </a:solidFill>
                <a:latin typeface="Trebuchet MS" panose="020B0603020202020204"/>
              </a:rPr>
              <a:t>Subheading 1: </a:t>
            </a:r>
            <a:r>
              <a:rPr lang="en-IE" dirty="0" err="1">
                <a:solidFill>
                  <a:schemeClr val="tx2">
                    <a:lumMod val="50000"/>
                  </a:schemeClr>
                </a:solidFill>
                <a:latin typeface="Trebuchet MS"/>
                <a:ea typeface="+mn-lt"/>
                <a:cs typeface="+mn-lt"/>
              </a:rPr>
              <a:t>Riscos</a:t>
            </a:r>
            <a:r>
              <a:rPr lang="en-IE" dirty="0">
                <a:solidFill>
                  <a:schemeClr val="tx2">
                    <a:lumMod val="50000"/>
                  </a:schemeClr>
                </a:solidFill>
                <a:latin typeface="Trebuchet MS"/>
                <a:ea typeface="+mn-lt"/>
                <a:cs typeface="+mn-lt"/>
              </a:rPr>
              <a:t> </a:t>
            </a:r>
            <a:r>
              <a:rPr lang="en-IE" dirty="0" err="1">
                <a:solidFill>
                  <a:schemeClr val="tx2">
                    <a:lumMod val="50000"/>
                  </a:schemeClr>
                </a:solidFill>
                <a:latin typeface="Trebuchet MS"/>
                <a:ea typeface="+mn-lt"/>
                <a:cs typeface="+mn-lt"/>
              </a:rPr>
              <a:t>Externos</a:t>
            </a:r>
            <a:endParaRPr lang="en-IE" dirty="0">
              <a:solidFill>
                <a:schemeClr val="tx2">
                  <a:lumMod val="50000"/>
                </a:schemeClr>
              </a:solidFill>
              <a:latin typeface="Trebuchet MS"/>
              <a:ea typeface="+mn-lt"/>
              <a:cs typeface="+mn-lt"/>
            </a:endParaRPr>
          </a:p>
          <a:p>
            <a:pPr lvl="1">
              <a:buClr>
                <a:srgbClr val="90C226"/>
              </a:buClr>
              <a:defRPr/>
            </a:pPr>
            <a:r>
              <a:rPr lang="en-IE" b="1" dirty="0">
                <a:solidFill>
                  <a:schemeClr val="tx2">
                    <a:lumMod val="50000"/>
                  </a:schemeClr>
                </a:solidFill>
                <a:latin typeface="Trebuchet MS" panose="020B0603020202020204"/>
              </a:rPr>
              <a:t>Pop-up Description: </a:t>
            </a:r>
            <a:r>
              <a:rPr lang="pt-PT" dirty="0">
                <a:solidFill>
                  <a:schemeClr val="tx2">
                    <a:lumMod val="50000"/>
                  </a:schemeClr>
                </a:solidFill>
                <a:latin typeface="Trebuchet MS"/>
                <a:ea typeface="+mn-lt"/>
                <a:cs typeface="+mn-lt"/>
              </a:rPr>
              <a:t>Incerteza regulatória, </a:t>
            </a:r>
            <a:r>
              <a:rPr lang="pt-PT" dirty="0" err="1">
                <a:solidFill>
                  <a:schemeClr val="tx2">
                    <a:lumMod val="50000"/>
                  </a:schemeClr>
                </a:solidFill>
                <a:latin typeface="Trebuchet MS"/>
                <a:ea typeface="+mn-lt"/>
                <a:cs typeface="+mn-lt"/>
              </a:rPr>
              <a:t>greenwashing</a:t>
            </a:r>
            <a:r>
              <a:rPr lang="pt-PT" dirty="0">
                <a:solidFill>
                  <a:schemeClr val="tx2">
                    <a:lumMod val="50000"/>
                  </a:schemeClr>
                </a:solidFill>
                <a:latin typeface="Trebuchet MS"/>
                <a:ea typeface="+mn-lt"/>
                <a:cs typeface="+mn-lt"/>
              </a:rPr>
              <a:t> e volatilidade de mercado ameaçam a credibilidade. Normas ESG inconsistentes ou definições pouco claras podem reduzir a confiança dos investidores e abrandar a adoção de finanças sustentáveis.</a:t>
            </a:r>
            <a:endParaRPr lang="en-IE" dirty="0">
              <a:solidFill>
                <a:schemeClr val="tx2">
                  <a:lumMod val="50000"/>
                </a:schemeClr>
              </a:solidFill>
              <a:latin typeface="Trebuchet MS"/>
              <a:ea typeface="+mn-lt"/>
              <a:cs typeface="+mn-lt"/>
            </a:endParaRPr>
          </a:p>
          <a:p>
            <a:pPr lvl="1">
              <a:buClr>
                <a:srgbClr val="90C226"/>
              </a:buClr>
              <a:defRPr/>
            </a:pPr>
            <a:r>
              <a:rPr lang="en-IE" b="1" dirty="0">
                <a:solidFill>
                  <a:schemeClr val="tx2">
                    <a:lumMod val="50000"/>
                  </a:schemeClr>
                </a:solidFill>
                <a:latin typeface="Trebuchet MS" panose="020B0603020202020204"/>
              </a:rPr>
              <a:t>Multimedia:</a:t>
            </a:r>
            <a:r>
              <a:rPr lang="en-IE" dirty="0">
                <a:solidFill>
                  <a:schemeClr val="tx2">
                    <a:lumMod val="50000"/>
                  </a:schemeClr>
                </a:solidFill>
                <a:highlight>
                  <a:srgbClr val="FFFF00"/>
                </a:highlight>
                <a:latin typeface="Trebuchet MS" panose="020B0603020202020204"/>
              </a:rPr>
              <a:t> I</a:t>
            </a:r>
            <a:r>
              <a:rPr lang="pt-PT" dirty="0" err="1">
                <a:solidFill>
                  <a:schemeClr val="tx2">
                    <a:lumMod val="50000"/>
                  </a:schemeClr>
                </a:solidFill>
                <a:highlight>
                  <a:srgbClr val="FFFF00"/>
                </a:highlight>
                <a:latin typeface="Trebuchet MS" panose="020B0603020202020204"/>
              </a:rPr>
              <a:t>nfografia</a:t>
            </a:r>
            <a:r>
              <a:rPr lang="pt-PT" dirty="0">
                <a:solidFill>
                  <a:schemeClr val="tx2">
                    <a:lumMod val="50000"/>
                  </a:schemeClr>
                </a:solidFill>
                <a:highlight>
                  <a:srgbClr val="FFFF00"/>
                </a:highlight>
                <a:latin typeface="Trebuchet MS" panose="020B0603020202020204"/>
              </a:rPr>
              <a:t> circular mostrando o ciclo: Afirmação de Marketing → Ceticismo Público → Resposta Regulatória → Perda de Confiança → Reforma → Nova Afirmação.</a:t>
            </a:r>
            <a:endParaRPr lang="en-IE" dirty="0">
              <a:solidFill>
                <a:schemeClr val="tx2">
                  <a:lumMod val="50000"/>
                </a:schemeClr>
              </a:solidFill>
              <a:highlight>
                <a:srgbClr val="FFFF00"/>
              </a:highlight>
              <a:latin typeface="Trebuchet MS" panose="020B0603020202020204"/>
            </a:endParaRPr>
          </a:p>
          <a:p>
            <a:pPr marL="0" indent="0">
              <a:buClr>
                <a:srgbClr val="90C226"/>
              </a:buClr>
              <a:buNone/>
              <a:defRPr/>
            </a:pPr>
            <a:endParaRPr lang="en-IE" b="1" dirty="0">
              <a:latin typeface="Trebuchet MS" panose="020B0603020202020204"/>
            </a:endParaRPr>
          </a:p>
          <a:p>
            <a:pPr marL="0" indent="0">
              <a:buClr>
                <a:srgbClr val="90C226"/>
              </a:buClr>
              <a:buNone/>
              <a:defRPr/>
            </a:pPr>
            <a:endParaRPr lang="en-US" dirty="0">
              <a:latin typeface="Trebuchet MS" panose="020B0603020202020204"/>
            </a:endParaRPr>
          </a:p>
        </p:txBody>
      </p:sp>
    </p:spTree>
    <p:custDataLst>
      <p:tags r:id="rId1"/>
    </p:custDataLst>
    <p:extLst>
      <p:ext uri="{BB962C8B-B14F-4D97-AF65-F5344CB8AC3E}">
        <p14:creationId xmlns:p14="http://schemas.microsoft.com/office/powerpoint/2010/main" val="38060892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2DC72-3E7C-FEC8-6A6F-9F11BF468354}"/>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80949CAF-E6B2-44D0-89C7-6179C95BA607}"/>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Content Placeholder 6">
            <a:extLst>
              <a:ext uri="{FF2B5EF4-FFF2-40B4-BE49-F238E27FC236}">
                <a16:creationId xmlns:a16="http://schemas.microsoft.com/office/drawing/2014/main" id="{53DC40BD-5CA3-91F0-F6C8-E81671EEFF39}"/>
              </a:ext>
            </a:extLst>
          </p:cNvPr>
          <p:cNvSpPr>
            <a:spLocks noGrp="1"/>
          </p:cNvSpPr>
          <p:nvPr>
            <p:ph sz="quarter" idx="12"/>
          </p:nvPr>
        </p:nvSpPr>
        <p:spPr>
          <a:xfrm>
            <a:off x="645765" y="1825780"/>
            <a:ext cx="5792984" cy="4446148"/>
          </a:xfrm>
        </p:spPr>
        <p:txBody>
          <a:bodyPr>
            <a:normAutofit/>
          </a:bodyPr>
          <a:lstStyle/>
          <a:p>
            <a:pPr marL="0" indent="0" algn="just">
              <a:buNone/>
            </a:pPr>
            <a:r>
              <a:rPr lang="en-IE" b="1" dirty="0"/>
              <a:t>Título: Triodos Bank – Pioneiro nas Finanças Sustentáveis</a:t>
            </a:r>
          </a:p>
          <a:p>
            <a:pPr marL="0" indent="0" algn="just">
              <a:buNone/>
            </a:pPr>
            <a:endParaRPr lang="en-IE" b="1" dirty="0"/>
          </a:p>
          <a:p>
            <a:pPr marL="0" indent="0">
              <a:buNone/>
            </a:pPr>
            <a:r>
              <a:rPr lang="en-IE" b="1" dirty="0"/>
              <a:t>Visão geral: O Triodos Bank holandês é um pioneiro de referência nas finanças sustentáveis. Investe exclusivamente em projetos com valor social, cultural ou ambiental, demonstrando como os bancos podem integrar a sustentabilidade mensurável nas suas estratégias organizacionais.</a:t>
            </a:r>
            <a:br>
              <a:rPr lang="en-US" dirty="0"/>
            </a:br>
            <a:endParaRPr lang="en-US" dirty="0"/>
          </a:p>
          <a:p>
            <a:pPr marL="0" indent="0" algn="just">
              <a:buNone/>
            </a:pPr>
            <a:endParaRPr lang="en-IE" dirty="0"/>
          </a:p>
          <a:p>
            <a:pPr marL="0" indent="0" algn="just">
              <a:buNone/>
            </a:pPr>
            <a:r>
              <a:rPr lang="en-IE" b="1" dirty="0">
                <a:solidFill>
                  <a:srgbClr val="2C3C43"/>
                </a:solidFill>
              </a:rPr>
              <a:t>Ligações: https://www.triodos.com </a:t>
            </a:r>
            <a:endParaRPr lang="en-IE" b="1" dirty="0"/>
          </a:p>
          <a:p>
            <a:pPr marL="0" indent="0" algn="just">
              <a:buNone/>
            </a:pPr>
            <a:endParaRPr lang="en-IE" b="1" dirty="0"/>
          </a:p>
        </p:txBody>
      </p:sp>
      <p:sp>
        <p:nvSpPr>
          <p:cNvPr id="6" name="Title 5">
            <a:extLst>
              <a:ext uri="{FF2B5EF4-FFF2-40B4-BE49-F238E27FC236}">
                <a16:creationId xmlns:a16="http://schemas.microsoft.com/office/drawing/2014/main" id="{5FC1C9A6-0995-AB52-8839-D813382BE43A}"/>
              </a:ext>
            </a:extLst>
          </p:cNvPr>
          <p:cNvSpPr>
            <a:spLocks noGrp="1"/>
          </p:cNvSpPr>
          <p:nvPr>
            <p:ph type="title"/>
          </p:nvPr>
        </p:nvSpPr>
        <p:spPr>
          <a:xfrm>
            <a:off x="645765" y="1022669"/>
            <a:ext cx="8596668" cy="674051"/>
          </a:xfrm>
        </p:spPr>
        <p:txBody>
          <a:bodyPr/>
          <a:lstStyle/>
          <a:p>
            <a:r>
              <a:rPr lang="en-US" dirty="0">
                <a:solidFill>
                  <a:srgbClr val="255839"/>
                </a:solidFill>
              </a:rPr>
              <a:t>Estudo de Caso</a:t>
            </a:r>
            <a:endParaRPr lang="el-GR" dirty="0">
              <a:solidFill>
                <a:srgbClr val="255839"/>
              </a:solidFill>
            </a:endParaRPr>
          </a:p>
        </p:txBody>
      </p:sp>
      <p:pic>
        <p:nvPicPr>
          <p:cNvPr id="3" name="Grafik 2" descr="Ein Bild, das draußen, Gras, Wolke, Himmel enthält.&#10;&#10;KI-generierte Inhalte können fehlerhaft sein.">
            <a:extLst>
              <a:ext uri="{FF2B5EF4-FFF2-40B4-BE49-F238E27FC236}">
                <a16:creationId xmlns:a16="http://schemas.microsoft.com/office/drawing/2014/main" id="{A06B3D4F-A585-E290-7E68-3896A26603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56558" y="2063582"/>
            <a:ext cx="3771749" cy="3771749"/>
          </a:xfrm>
          <a:prstGeom prst="rect">
            <a:avLst/>
          </a:prstGeom>
        </p:spPr>
      </p:pic>
      <p:sp>
        <p:nvSpPr>
          <p:cNvPr id="4" name="Textfeld 3">
            <a:extLst>
              <a:ext uri="{FF2B5EF4-FFF2-40B4-BE49-F238E27FC236}">
                <a16:creationId xmlns:a16="http://schemas.microsoft.com/office/drawing/2014/main" id="{47BEF062-2101-DDD5-530F-E2FAA21BF2FD}"/>
              </a:ext>
            </a:extLst>
          </p:cNvPr>
          <p:cNvSpPr txBox="1"/>
          <p:nvPr/>
        </p:nvSpPr>
        <p:spPr>
          <a:xfrm>
            <a:off x="7454096" y="5813872"/>
            <a:ext cx="3345084" cy="461665"/>
          </a:xfrm>
          <a:prstGeom prst="rect">
            <a:avLst/>
          </a:prstGeom>
          <a:noFill/>
        </p:spPr>
        <p:txBody>
          <a:bodyPr wrap="square" rtlCol="0">
            <a:spAutoFit/>
          </a:bodyPr>
          <a:lstStyle/>
          <a:p>
            <a:r>
              <a:rPr lang="de-DE" sz="1200" dirty="0"/>
              <a:t>https://decmyk.blogspot.com/2021/02/triodos-bank-is-reversible-timber.html</a:t>
            </a:r>
          </a:p>
        </p:txBody>
      </p:sp>
    </p:spTree>
    <p:custDataLst>
      <p:tags r:id="rId1"/>
    </p:custDataLst>
    <p:extLst>
      <p:ext uri="{BB962C8B-B14F-4D97-AF65-F5344CB8AC3E}">
        <p14:creationId xmlns:p14="http://schemas.microsoft.com/office/powerpoint/2010/main" val="7698755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407E4-866D-C1E0-B633-5558719B7554}"/>
            </a:ext>
          </a:extLst>
        </p:cNvPr>
        <p:cNvGrpSpPr/>
        <p:nvPr/>
      </p:nvGrpSpPr>
      <p:grpSpPr>
        <a:xfrm>
          <a:off x="0" y="0"/>
          <a:ext cx="0" cy="0"/>
          <a:chOff x="0" y="0"/>
          <a:chExt cx="0" cy="0"/>
        </a:xfrm>
      </p:grpSpPr>
      <p:sp>
        <p:nvSpPr>
          <p:cNvPr id="41" name="Google Shape;93;p3">
            <a:extLst>
              <a:ext uri="{FF2B5EF4-FFF2-40B4-BE49-F238E27FC236}">
                <a16:creationId xmlns:a16="http://schemas.microsoft.com/office/drawing/2014/main" id="{571EE987-0F0C-F2F4-C8F7-826EFA20FE9C}"/>
              </a:ext>
            </a:extLst>
          </p:cNvPr>
          <p:cNvSpPr/>
          <p:nvPr/>
        </p:nvSpPr>
        <p:spPr>
          <a:xfrm rot="1800000">
            <a:off x="9334783" y="2717603"/>
            <a:ext cx="1266311" cy="1336992"/>
          </a:xfrm>
          <a:custGeom>
            <a:avLst/>
            <a:gdLst/>
            <a:ahLst/>
            <a:cxnLst/>
            <a:rect l="l" t="t" r="r" b="b"/>
            <a:pathLst>
              <a:path w="1285410" h="1030961" extrusionOk="0">
                <a:moveTo>
                  <a:pt x="1257632" y="144261"/>
                </a:moveTo>
                <a:cubicBezTo>
                  <a:pt x="1339547" y="278564"/>
                  <a:pt x="1228104" y="530976"/>
                  <a:pt x="1089992" y="718619"/>
                </a:cubicBezTo>
                <a:cubicBezTo>
                  <a:pt x="952832" y="906261"/>
                  <a:pt x="789954" y="1029134"/>
                  <a:pt x="622314" y="1031039"/>
                </a:cubicBezTo>
                <a:cubicBezTo>
                  <a:pt x="455627" y="1032944"/>
                  <a:pt x="285129" y="914834"/>
                  <a:pt x="158447" y="732906"/>
                </a:cubicBezTo>
                <a:cubicBezTo>
                  <a:pt x="32717" y="551931"/>
                  <a:pt x="-50151" y="307139"/>
                  <a:pt x="34622" y="171884"/>
                </a:cubicBezTo>
                <a:cubicBezTo>
                  <a:pt x="120347" y="35676"/>
                  <a:pt x="372759" y="7101"/>
                  <a:pt x="636602" y="1386"/>
                </a:cubicBezTo>
                <a:cubicBezTo>
                  <a:pt x="901397" y="-5281"/>
                  <a:pt x="1175717" y="9959"/>
                  <a:pt x="1257632" y="144261"/>
                </a:cubicBezTo>
                <a:close/>
              </a:path>
            </a:pathLst>
          </a:custGeom>
          <a:noFill/>
          <a:ln w="9525" cap="flat" cmpd="sng">
            <a:solidFill>
              <a:sysClr val="window" lastClr="FFFFF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Calibri" panose="020F0502020204030204"/>
              <a:ea typeface="Calibri"/>
              <a:cs typeface="Calibri"/>
              <a:sym typeface="Calibri"/>
            </a:endParaRPr>
          </a:p>
        </p:txBody>
      </p:sp>
      <p:sp>
        <p:nvSpPr>
          <p:cNvPr id="2" name="Title 5">
            <a:extLst>
              <a:ext uri="{FF2B5EF4-FFF2-40B4-BE49-F238E27FC236}">
                <a16:creationId xmlns:a16="http://schemas.microsoft.com/office/drawing/2014/main" id="{C3D08DB2-E933-A286-4EF5-0E1410FD858B}"/>
              </a:ext>
            </a:extLst>
          </p:cNvPr>
          <p:cNvSpPr txBox="1">
            <a:spLocks/>
          </p:cNvSpPr>
          <p:nvPr/>
        </p:nvSpPr>
        <p:spPr>
          <a:xfrm>
            <a:off x="1619866" y="635199"/>
            <a:ext cx="8596668" cy="731588"/>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255839"/>
                </a:solidFill>
                <a:effectLst/>
                <a:uLnTx/>
                <a:uFillTx/>
                <a:latin typeface="Trebuchet MS" panose="020B0603020202020204"/>
                <a:ea typeface="+mj-ea"/>
                <a:cs typeface="+mj-cs"/>
              </a:rPr>
              <a:t>Estudo de Caso: Descrição e Relevância</a:t>
            </a:r>
            <a:endParaRPr kumimoji="0" lang="el-GR" sz="3600" b="0" i="0" u="none" strike="noStrike" kern="1200" cap="none" spc="0" normalizeH="0" baseline="0" noProof="0" dirty="0">
              <a:ln>
                <a:noFill/>
              </a:ln>
              <a:solidFill>
                <a:srgbClr val="255839"/>
              </a:solidFill>
              <a:effectLst/>
              <a:uLnTx/>
              <a:uFillTx/>
              <a:latin typeface="Trebuchet MS" panose="020B0603020202020204"/>
              <a:ea typeface="+mj-ea"/>
              <a:cs typeface="+mj-cs"/>
            </a:endParaRPr>
          </a:p>
        </p:txBody>
      </p:sp>
      <p:sp>
        <p:nvSpPr>
          <p:cNvPr id="6" name="Content Placeholder 6">
            <a:extLst>
              <a:ext uri="{FF2B5EF4-FFF2-40B4-BE49-F238E27FC236}">
                <a16:creationId xmlns:a16="http://schemas.microsoft.com/office/drawing/2014/main" id="{61C7B26F-6A32-7D91-2177-FCC8466185A3}"/>
              </a:ext>
            </a:extLst>
          </p:cNvPr>
          <p:cNvSpPr txBox="1">
            <a:spLocks/>
          </p:cNvSpPr>
          <p:nvPr/>
        </p:nvSpPr>
        <p:spPr>
          <a:xfrm>
            <a:off x="494324" y="1668421"/>
            <a:ext cx="11203351" cy="4847881"/>
          </a:xfrm>
          <a:prstGeom prst="rect">
            <a:avLst/>
          </a:prstGeom>
        </p:spPr>
        <p:txBody>
          <a:bodyPr vert="horz" lIns="0" tIns="0" rIns="0" bIns="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lvl="0" indent="0">
              <a:buClr>
                <a:srgbClr val="90C226"/>
              </a:buClr>
              <a:buNone/>
              <a:defRPr/>
            </a:pPr>
            <a:r>
              <a:rPr kumimoji="0" lang="en-IE" sz="1800" b="1" i="0" u="none" strike="noStrike" kern="1200" cap="none" spc="0" normalizeH="0" baseline="0" noProof="0" dirty="0">
                <a:ln>
                  <a:noFill/>
                </a:ln>
                <a:solidFill>
                  <a:srgbClr val="2C3C43"/>
                </a:solidFill>
                <a:effectLst/>
                <a:uLnTx/>
                <a:uFillTx/>
                <a:latin typeface="Trebuchet MS" panose="020B0603020202020204"/>
                <a:ea typeface="+mn-ea"/>
                <a:cs typeface="+mn-cs"/>
              </a:rPr>
              <a:t>Descrição: </a:t>
            </a:r>
          </a:p>
          <a:p>
            <a:pPr marL="0" lvl="0" indent="0">
              <a:buClr>
                <a:srgbClr val="90C226"/>
              </a:buClr>
              <a:buNone/>
              <a:defRPr/>
            </a:pPr>
            <a:r>
              <a:rPr lang="en-US" dirty="0"/>
              <a:t>Fundado em 1980 em Zeist, Países Baixos, a missão do Triodos Bank é utilizar o dinheiro como força de mudança positiva para as pessoas e o planeta. Financia apenas projetos com benefícios sociais e ambientais demonstráveis, incluindo energias renováveis, agricultura biológica, educação e saúde. O seu modelo de negócio combina solidez financeira com desempenho de sustentabilidade mensurável. O Triodos publica um Relatório de Impacte anual que divulga dados detalhados ASG (ESG), reduções de CO₂ e indicadores sociais.</a:t>
            </a:r>
            <a:br>
              <a:rPr lang="en-US" dirty="0"/>
            </a:br>
            <a:br>
              <a:rPr lang="en-US" dirty="0"/>
            </a:br>
            <a:endParaRPr kumimoji="0" lang="en-IE" sz="1800" b="0" i="0" u="none" strike="noStrike" kern="1200" cap="none" spc="0" normalizeH="0" baseline="0" noProof="0" dirty="0">
              <a:ln>
                <a:noFill/>
              </a:ln>
              <a:solidFill>
                <a:srgbClr val="2C3C43"/>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1000"/>
              </a:spcBef>
              <a:spcAft>
                <a:spcPts val="0"/>
              </a:spcAft>
              <a:buClr>
                <a:srgbClr val="90C226"/>
              </a:buClr>
              <a:buSzPct val="80000"/>
              <a:buNone/>
              <a:tabLst/>
              <a:defRPr/>
            </a:pPr>
            <a:r>
              <a:rPr kumimoji="0" lang="en-IE" sz="1800" b="0" i="0" u="none" strike="noStrike" kern="1200" cap="none" spc="0" normalizeH="0" baseline="0" noProof="0" dirty="0">
                <a:ln>
                  <a:noFill/>
                </a:ln>
                <a:solidFill>
                  <a:srgbClr val="2C3C43"/>
                </a:solidFill>
                <a:effectLst/>
                <a:uLnTx/>
                <a:uFillTx/>
                <a:latin typeface="Trebuchet MS" panose="020B0603020202020204"/>
                <a:ea typeface="+mn-ea"/>
                <a:cs typeface="+mn-cs"/>
              </a:rPr>
              <a:t>Relevância para o Módulo: </a:t>
            </a:r>
          </a:p>
          <a:p>
            <a:pPr marL="0" lvl="0" indent="0">
              <a:buClr>
                <a:srgbClr val="90C226"/>
              </a:buClr>
              <a:buNone/>
              <a:defRPr/>
            </a:pPr>
            <a:r>
              <a:rPr lang="en-US" dirty="0"/>
              <a:t>Este caso ilustra como os princípios das finanças sustentáveis podem ser implementados na prática. Mostra que a transparência, a medição do impacte e a orientação para o valor são componentes essenciais de estratégias credíveis de Finanças Sustentáveis – resultados de aprendizagem fundamentais da UC6 – Finanças e Operações Sustentáveis.</a:t>
            </a:r>
            <a:br>
              <a:rPr lang="en-US" dirty="0"/>
            </a:br>
            <a:endParaRPr lang="en-US" dirty="0"/>
          </a:p>
          <a:p>
            <a:pPr marL="0" lvl="0" indent="0">
              <a:buClr>
                <a:srgbClr val="90C226"/>
              </a:buClr>
              <a:buNone/>
              <a:defRPr/>
            </a:pPr>
            <a:r>
              <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rPr>
              <a:t>Localização: Zeist, Países Baixos</a:t>
            </a:r>
          </a:p>
          <a:p>
            <a:pPr marL="0" lvl="0" indent="0">
              <a:buClr>
                <a:srgbClr val="90C226"/>
              </a:buClr>
              <a:buNone/>
              <a:defRPr/>
            </a:pPr>
            <a:r>
              <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rPr>
              <a:t>Período: Desde 1980 – em curso</a:t>
            </a:r>
          </a:p>
          <a:p>
            <a:pPr marL="0" lvl="0" indent="0">
              <a:buClr>
                <a:srgbClr val="90C226"/>
              </a:buClr>
              <a:buNone/>
              <a:defRPr/>
            </a:pPr>
            <a:r>
              <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rPr>
              <a:t>Organização: Triodos Bank N.V.</a:t>
            </a:r>
            <a:endParaRPr kumimoji="0" lang="en-IE" sz="1800" b="0" i="0" u="none" strike="noStrike" kern="1200" cap="none" spc="0" normalizeH="0" baseline="0" noProof="0" dirty="0">
              <a:ln>
                <a:noFill/>
              </a:ln>
              <a:solidFill>
                <a:srgbClr val="2C3C43"/>
              </a:solidFill>
              <a:effectLst/>
              <a:uLnTx/>
              <a:uFillTx/>
              <a:latin typeface="Trebuchet MS" panose="020B0603020202020204"/>
              <a:ea typeface="+mn-ea"/>
              <a:cs typeface="+mn-cs"/>
            </a:endParaRPr>
          </a:p>
        </p:txBody>
      </p:sp>
    </p:spTree>
    <p:custDataLst>
      <p:tags r:id="rId1"/>
    </p:custDataLst>
    <p:extLst>
      <p:ext uri="{BB962C8B-B14F-4D97-AF65-F5344CB8AC3E}">
        <p14:creationId xmlns:p14="http://schemas.microsoft.com/office/powerpoint/2010/main" val="4058721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C3622-E42D-BD4D-7CAC-A4D8B03AE599}"/>
            </a:ext>
          </a:extLst>
        </p:cNvPr>
        <p:cNvGrpSpPr/>
        <p:nvPr/>
      </p:nvGrpSpPr>
      <p:grpSpPr>
        <a:xfrm>
          <a:off x="0" y="0"/>
          <a:ext cx="0" cy="0"/>
          <a:chOff x="0" y="0"/>
          <a:chExt cx="0" cy="0"/>
        </a:xfrm>
      </p:grpSpPr>
      <p:sp>
        <p:nvSpPr>
          <p:cNvPr id="41" name="Google Shape;93;p3">
            <a:extLst>
              <a:ext uri="{FF2B5EF4-FFF2-40B4-BE49-F238E27FC236}">
                <a16:creationId xmlns:a16="http://schemas.microsoft.com/office/drawing/2014/main" id="{1CD81FCB-0656-6F7E-9AC3-778E03D2B6E3}"/>
              </a:ext>
            </a:extLst>
          </p:cNvPr>
          <p:cNvSpPr/>
          <p:nvPr/>
        </p:nvSpPr>
        <p:spPr>
          <a:xfrm rot="1800000">
            <a:off x="9334783" y="2717603"/>
            <a:ext cx="1266311" cy="1336992"/>
          </a:xfrm>
          <a:custGeom>
            <a:avLst/>
            <a:gdLst/>
            <a:ahLst/>
            <a:cxnLst/>
            <a:rect l="l" t="t" r="r" b="b"/>
            <a:pathLst>
              <a:path w="1285410" h="1030961" extrusionOk="0">
                <a:moveTo>
                  <a:pt x="1257632" y="144261"/>
                </a:moveTo>
                <a:cubicBezTo>
                  <a:pt x="1339547" y="278564"/>
                  <a:pt x="1228104" y="530976"/>
                  <a:pt x="1089992" y="718619"/>
                </a:cubicBezTo>
                <a:cubicBezTo>
                  <a:pt x="952832" y="906261"/>
                  <a:pt x="789954" y="1029134"/>
                  <a:pt x="622314" y="1031039"/>
                </a:cubicBezTo>
                <a:cubicBezTo>
                  <a:pt x="455627" y="1032944"/>
                  <a:pt x="285129" y="914834"/>
                  <a:pt x="158447" y="732906"/>
                </a:cubicBezTo>
                <a:cubicBezTo>
                  <a:pt x="32717" y="551931"/>
                  <a:pt x="-50151" y="307139"/>
                  <a:pt x="34622" y="171884"/>
                </a:cubicBezTo>
                <a:cubicBezTo>
                  <a:pt x="120347" y="35676"/>
                  <a:pt x="372759" y="7101"/>
                  <a:pt x="636602" y="1386"/>
                </a:cubicBezTo>
                <a:cubicBezTo>
                  <a:pt x="901397" y="-5281"/>
                  <a:pt x="1175717" y="9959"/>
                  <a:pt x="1257632" y="144261"/>
                </a:cubicBezTo>
                <a:close/>
              </a:path>
            </a:pathLst>
          </a:custGeom>
          <a:noFill/>
          <a:ln w="9525" cap="flat" cmpd="sng">
            <a:solidFill>
              <a:sysClr val="window" lastClr="FFFFF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Calibri" panose="020F0502020204030204"/>
              <a:ea typeface="Calibri"/>
              <a:cs typeface="Calibri"/>
              <a:sym typeface="Calibri"/>
            </a:endParaRPr>
          </a:p>
        </p:txBody>
      </p:sp>
      <p:sp>
        <p:nvSpPr>
          <p:cNvPr id="6" name="Content Placeholder 6">
            <a:extLst>
              <a:ext uri="{FF2B5EF4-FFF2-40B4-BE49-F238E27FC236}">
                <a16:creationId xmlns:a16="http://schemas.microsoft.com/office/drawing/2014/main" id="{BB88095A-61ED-F16A-7DFF-FAE4C4A49805}"/>
              </a:ext>
            </a:extLst>
          </p:cNvPr>
          <p:cNvSpPr txBox="1">
            <a:spLocks/>
          </p:cNvSpPr>
          <p:nvPr/>
        </p:nvSpPr>
        <p:spPr>
          <a:xfrm>
            <a:off x="494324" y="2197811"/>
            <a:ext cx="11203351" cy="4429126"/>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lvl="0" indent="0">
              <a:buClr>
                <a:srgbClr val="90C226"/>
              </a:buClr>
              <a:buNone/>
              <a:defRPr/>
            </a:pPr>
            <a:r>
              <a:rPr lang="en-US" b="1" dirty="0"/>
              <a:t>Introdução: Esta reflexão visa ligar os ensinamentos do estudo de caso aos próprios contextos profissionais dos participantes. Encoraja o pensamento crítico sobre a credibilidade, o impacte e a transferibilidade das práticas de finanças sustentáveis.</a:t>
            </a:r>
            <a:br>
              <a:rPr lang="en-US" dirty="0"/>
            </a:br>
            <a:br>
              <a:rPr lang="en-US" dirty="0"/>
            </a:br>
            <a:endParaRPr kumimoji="0" lang="en-IE" sz="1800" b="0" i="0" u="none" strike="noStrike" kern="1200" cap="none" spc="0" normalizeH="0" baseline="0" noProof="0" dirty="0">
              <a:ln>
                <a:noFill/>
              </a:ln>
              <a:solidFill>
                <a:srgbClr val="2C3C43"/>
              </a:solidFill>
              <a:effectLst/>
              <a:uLnTx/>
              <a:uFillTx/>
              <a:latin typeface="Trebuchet MS" panose="020B0603020202020204"/>
              <a:ea typeface="+mn-ea"/>
              <a:cs typeface="+mn-cs"/>
            </a:endParaRPr>
          </a:p>
          <a:p>
            <a:pPr lvl="0">
              <a:buClr>
                <a:srgbClr val="90C226"/>
              </a:buClr>
              <a:defRPr/>
            </a:pPr>
            <a:r>
              <a:rPr lang="en-IE" b="1" dirty="0">
                <a:solidFill>
                  <a:srgbClr val="2C3C43"/>
                </a:solidFill>
                <a:latin typeface="Trebuchet MS" panose="020B0603020202020204"/>
              </a:rPr>
              <a:t>Pergunta 1: Credibilidade: Que medidas garantem que a estratégia de sustentabilidade do Triodos Bank é autêntica e verificável?</a:t>
            </a:r>
          </a:p>
          <a:p>
            <a:pPr lvl="0">
              <a:buClr>
                <a:srgbClr val="90C226"/>
              </a:buClr>
              <a:defRPr/>
            </a:pPr>
            <a:r>
              <a:rPr kumimoji="0" lang="en-IE" sz="1800" b="1" i="0" u="none" strike="noStrike" kern="1200" cap="none" spc="0" normalizeH="0" baseline="0" noProof="0" dirty="0">
                <a:ln>
                  <a:noFill/>
                </a:ln>
                <a:solidFill>
                  <a:srgbClr val="2C3C43"/>
                </a:solidFill>
                <a:effectLst/>
                <a:uLnTx/>
                <a:uFillTx/>
                <a:latin typeface="Trebuchet MS" panose="020B0603020202020204"/>
                <a:ea typeface="+mn-ea"/>
                <a:cs typeface="+mn-cs"/>
              </a:rPr>
              <a:t>Pergunta 2: Impacte: Como mede o banco o impacte social e ambiental dos seus investimentos – e que métricas seriam relevantes para a tua organização?</a:t>
            </a:r>
          </a:p>
          <a:p>
            <a:pPr lvl="0">
              <a:buClr>
                <a:srgbClr val="90C226"/>
              </a:buClr>
              <a:defRPr/>
            </a:pPr>
            <a:r>
              <a:rPr kumimoji="0" lang="en-IE" sz="1800" b="1" i="0" u="none" strike="noStrike" kern="1200" cap="none" spc="0" normalizeH="0" baseline="0" noProof="0" dirty="0">
                <a:ln>
                  <a:noFill/>
                </a:ln>
                <a:solidFill>
                  <a:srgbClr val="2C3C43"/>
                </a:solidFill>
                <a:effectLst/>
                <a:uLnTx/>
                <a:uFillTx/>
                <a:latin typeface="Trebuchet MS" panose="020B0603020202020204"/>
                <a:ea typeface="+mn-ea"/>
                <a:cs typeface="+mn-cs"/>
              </a:rPr>
              <a:t>Pergunta 3: Que elementos do modelo Triodos poderiam ser adaptados para promover decisões financeiras sustentáveis na tua organização?</a:t>
            </a:r>
            <a:endParaRPr kumimoji="0" lang="el-GR" sz="1800" b="1" i="0" u="none" strike="noStrike" kern="1200" cap="none" spc="0" normalizeH="0" baseline="0" noProof="0" dirty="0">
              <a:ln>
                <a:noFill/>
              </a:ln>
              <a:solidFill>
                <a:srgbClr val="2C3C43"/>
              </a:solidFill>
              <a:effectLst/>
              <a:uLnTx/>
              <a:uFillTx/>
              <a:latin typeface="Trebuchet MS" panose="020B0603020202020204"/>
              <a:ea typeface="+mn-ea"/>
              <a:cs typeface="+mn-cs"/>
            </a:endParaRPr>
          </a:p>
        </p:txBody>
      </p:sp>
      <p:sp>
        <p:nvSpPr>
          <p:cNvPr id="4" name="Text Placeholder 6">
            <a:extLst>
              <a:ext uri="{FF2B5EF4-FFF2-40B4-BE49-F238E27FC236}">
                <a16:creationId xmlns:a16="http://schemas.microsoft.com/office/drawing/2014/main" id="{777D3F91-FC80-EF82-D6AD-1759963B83DF}"/>
              </a:ext>
            </a:extLst>
          </p:cNvPr>
          <p:cNvSpPr txBox="1">
            <a:spLocks/>
          </p:cNvSpPr>
          <p:nvPr/>
        </p:nvSpPr>
        <p:spPr>
          <a:xfrm>
            <a:off x="399370" y="1449388"/>
            <a:ext cx="11393260" cy="506611"/>
          </a:xfrm>
          <a:prstGeom prst="rect">
            <a:avLst/>
          </a:prstGeom>
          <a:noFill/>
        </p:spPr>
        <p:txBody>
          <a:bodyPr vert="horz" lIns="0" tIns="0" rIns="0" bIns="0" rtlCol="0" anchor="ctr" anchorCtr="0">
            <a:normAutofit/>
          </a:bodyPr>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kern="1200" baseline="0">
                <a:solidFill>
                  <a:schemeClr val="accent6"/>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92D050"/>
                </a:solidFill>
                <a:latin typeface="Trebuchet MS" panose="020B0603020202020204"/>
              </a:rPr>
              <a:t>Perguntas sobre o Estudo de Caso</a:t>
            </a:r>
            <a:endParaRPr kumimoji="0" lang="el-GR" sz="2000" b="1" i="0" u="none" strike="noStrike" kern="1200" cap="none" spc="0" normalizeH="0" baseline="0" noProof="0" dirty="0">
              <a:ln>
                <a:noFill/>
              </a:ln>
              <a:solidFill>
                <a:srgbClr val="92D050"/>
              </a:solidFill>
              <a:effectLst/>
              <a:uLnTx/>
              <a:uFillTx/>
              <a:latin typeface="Trebuchet MS" panose="020B0603020202020204"/>
              <a:ea typeface="+mn-ea"/>
              <a:cs typeface="+mn-cs"/>
            </a:endParaRPr>
          </a:p>
        </p:txBody>
      </p:sp>
      <p:sp>
        <p:nvSpPr>
          <p:cNvPr id="3" name="Title 5">
            <a:extLst>
              <a:ext uri="{FF2B5EF4-FFF2-40B4-BE49-F238E27FC236}">
                <a16:creationId xmlns:a16="http://schemas.microsoft.com/office/drawing/2014/main" id="{AD543A42-BFB8-6150-133D-1544F968C2D5}"/>
              </a:ext>
            </a:extLst>
          </p:cNvPr>
          <p:cNvSpPr txBox="1">
            <a:spLocks/>
          </p:cNvSpPr>
          <p:nvPr/>
        </p:nvSpPr>
        <p:spPr>
          <a:xfrm>
            <a:off x="1619866" y="635199"/>
            <a:ext cx="8596668" cy="731588"/>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255839"/>
                </a:solidFill>
                <a:effectLst/>
                <a:uLnTx/>
                <a:uFillTx/>
                <a:latin typeface="Trebuchet MS" panose="020B0603020202020204"/>
                <a:ea typeface="+mj-ea"/>
                <a:cs typeface="+mj-cs"/>
              </a:rPr>
              <a:t>Estudo de Caso: Perguntas de Reflexão</a:t>
            </a:r>
            <a:endParaRPr kumimoji="0" lang="el-GR" sz="3600" b="0" i="0" u="none" strike="noStrike" kern="1200" cap="none" spc="0" normalizeH="0" baseline="0" noProof="0" dirty="0">
              <a:ln>
                <a:noFill/>
              </a:ln>
              <a:solidFill>
                <a:srgbClr val="255839"/>
              </a:solidFill>
              <a:effectLst/>
              <a:uLnTx/>
              <a:uFillTx/>
              <a:latin typeface="Trebuchet MS" panose="020B0603020202020204"/>
              <a:ea typeface="+mj-ea"/>
              <a:cs typeface="+mj-cs"/>
            </a:endParaRPr>
          </a:p>
        </p:txBody>
      </p:sp>
    </p:spTree>
    <p:custDataLst>
      <p:tags r:id="rId1"/>
    </p:custDataLst>
    <p:extLst>
      <p:ext uri="{BB962C8B-B14F-4D97-AF65-F5344CB8AC3E}">
        <p14:creationId xmlns:p14="http://schemas.microsoft.com/office/powerpoint/2010/main" val="17917234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12E4A-763C-F213-4B4C-5DEC5422E94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9EA4616-8C9D-66C8-61F0-C96B0D7F0E8E}"/>
              </a:ext>
            </a:extLst>
          </p:cNvPr>
          <p:cNvSpPr>
            <a:spLocks noGrp="1"/>
          </p:cNvSpPr>
          <p:nvPr>
            <p:ph type="title"/>
          </p:nvPr>
        </p:nvSpPr>
        <p:spPr>
          <a:xfrm>
            <a:off x="622206" y="1626549"/>
            <a:ext cx="5696631" cy="660400"/>
          </a:xfrm>
        </p:spPr>
        <p:txBody>
          <a:bodyPr>
            <a:normAutofit/>
          </a:bodyPr>
          <a:lstStyle/>
          <a:p>
            <a:r>
              <a:rPr lang="en-US" dirty="0">
                <a:solidFill>
                  <a:srgbClr val="255839"/>
                </a:solidFill>
              </a:rPr>
              <a:t>ATIVIDADE PRÁTICA</a:t>
            </a:r>
            <a:endParaRPr lang="el-GR" dirty="0">
              <a:solidFill>
                <a:srgbClr val="255839"/>
              </a:solidFill>
            </a:endParaRPr>
          </a:p>
        </p:txBody>
      </p:sp>
      <p:sp>
        <p:nvSpPr>
          <p:cNvPr id="7" name="Content Placeholder 6">
            <a:extLst>
              <a:ext uri="{FF2B5EF4-FFF2-40B4-BE49-F238E27FC236}">
                <a16:creationId xmlns:a16="http://schemas.microsoft.com/office/drawing/2014/main" id="{BECD7A74-7643-8A98-FF9D-0DBE3EE5D07B}"/>
              </a:ext>
            </a:extLst>
          </p:cNvPr>
          <p:cNvSpPr>
            <a:spLocks noGrp="1"/>
          </p:cNvSpPr>
          <p:nvPr>
            <p:ph sz="quarter" idx="12"/>
          </p:nvPr>
        </p:nvSpPr>
        <p:spPr>
          <a:xfrm>
            <a:off x="399369" y="2635624"/>
            <a:ext cx="6377949" cy="2504996"/>
          </a:xfrm>
        </p:spPr>
        <p:txBody>
          <a:bodyPr/>
          <a:lstStyle/>
          <a:p>
            <a:endParaRPr lang="en-US" dirty="0"/>
          </a:p>
          <a:p>
            <a:endParaRPr lang="en-US" dirty="0"/>
          </a:p>
          <a:p>
            <a:endParaRPr lang="en-US" dirty="0"/>
          </a:p>
          <a:p>
            <a:r>
              <a:rPr lang="en-US" sz="2800" b="1" i="1" dirty="0"/>
              <a:t>Ficha de Trabalho 4: Análise de Estudo de Caso</a:t>
            </a:r>
          </a:p>
        </p:txBody>
      </p:sp>
      <p:sp>
        <p:nvSpPr>
          <p:cNvPr id="3" name="Rectangle: Rounded Corners 2">
            <a:extLst>
              <a:ext uri="{FF2B5EF4-FFF2-40B4-BE49-F238E27FC236}">
                <a16:creationId xmlns:a16="http://schemas.microsoft.com/office/drawing/2014/main" id="{A331B325-29BB-507C-44D2-F7205ED7CB6C}"/>
              </a:ext>
            </a:extLst>
          </p:cNvPr>
          <p:cNvSpPr/>
          <p:nvPr/>
        </p:nvSpPr>
        <p:spPr>
          <a:xfrm>
            <a:off x="7155278" y="99839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pic>
        <p:nvPicPr>
          <p:cNvPr id="2" name="Picture Placeholder 4">
            <a:extLst>
              <a:ext uri="{FF2B5EF4-FFF2-40B4-BE49-F238E27FC236}">
                <a16:creationId xmlns:a16="http://schemas.microsoft.com/office/drawing/2014/main" id="{76E727DD-6DF0-F5F4-7230-1F88A79A70EC}"/>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524513" y="128795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38111695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009D6-6519-8C3A-EC7D-495FB4440036}"/>
              </a:ext>
            </a:extLst>
          </p:cNvPr>
          <p:cNvSpPr>
            <a:spLocks noGrp="1"/>
          </p:cNvSpPr>
          <p:nvPr>
            <p:ph type="ctrTitle"/>
          </p:nvPr>
        </p:nvSpPr>
        <p:spPr>
          <a:xfrm>
            <a:off x="622408" y="2404534"/>
            <a:ext cx="9220840" cy="1646302"/>
          </a:xfrm>
        </p:spPr>
        <p:txBody>
          <a:bodyPr/>
          <a:lstStyle/>
          <a:p>
            <a:pPr algn="l"/>
            <a:r>
              <a:rPr lang="en-US" sz="4800" i="1" dirty="0"/>
              <a:t>Estudo de caso 1: Relato de GEE</a:t>
            </a:r>
          </a:p>
        </p:txBody>
      </p:sp>
      <p:sp>
        <p:nvSpPr>
          <p:cNvPr id="3" name="Subtitle 2">
            <a:extLst>
              <a:ext uri="{FF2B5EF4-FFF2-40B4-BE49-F238E27FC236}">
                <a16:creationId xmlns:a16="http://schemas.microsoft.com/office/drawing/2014/main" id="{EBFE7AAF-7313-2B95-DCB3-6885FDBBD480}"/>
              </a:ext>
            </a:extLst>
          </p:cNvPr>
          <p:cNvSpPr>
            <a:spLocks noGrp="1"/>
          </p:cNvSpPr>
          <p:nvPr>
            <p:ph type="subTitle" idx="1"/>
          </p:nvPr>
        </p:nvSpPr>
        <p:spPr>
          <a:xfrm>
            <a:off x="714615" y="4050833"/>
            <a:ext cx="8559388" cy="1096899"/>
          </a:xfrm>
        </p:spPr>
        <p:txBody>
          <a:bodyPr>
            <a:normAutofit/>
          </a:bodyPr>
          <a:lstStyle/>
          <a:p>
            <a:pPr algn="l"/>
            <a:endParaRPr lang="en-US" sz="2800" dirty="0"/>
          </a:p>
          <a:p>
            <a:pPr algn="l"/>
            <a:r>
              <a:rPr lang="en-US" sz="2800" dirty="0">
                <a:solidFill>
                  <a:schemeClr val="tx1"/>
                </a:solidFill>
              </a:rPr>
              <a:t>Para a Ficha de Trabalho 4 – Grupo 1</a:t>
            </a:r>
          </a:p>
        </p:txBody>
      </p:sp>
    </p:spTree>
    <p:custDataLst>
      <p:tags r:id="rId1"/>
    </p:custDataLst>
    <p:extLst>
      <p:ext uri="{BB962C8B-B14F-4D97-AF65-F5344CB8AC3E}">
        <p14:creationId xmlns:p14="http://schemas.microsoft.com/office/powerpoint/2010/main" val="10560925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2DC72-3E7C-FEC8-6A6F-9F11BF468354}"/>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80949CAF-E6B2-44D0-89C7-6179C95BA607}"/>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Content Placeholder 6">
            <a:extLst>
              <a:ext uri="{FF2B5EF4-FFF2-40B4-BE49-F238E27FC236}">
                <a16:creationId xmlns:a16="http://schemas.microsoft.com/office/drawing/2014/main" id="{53DC40BD-5CA3-91F0-F6C8-E81671EEFF39}"/>
              </a:ext>
            </a:extLst>
          </p:cNvPr>
          <p:cNvSpPr>
            <a:spLocks noGrp="1"/>
          </p:cNvSpPr>
          <p:nvPr>
            <p:ph sz="quarter" idx="12"/>
          </p:nvPr>
        </p:nvSpPr>
        <p:spPr>
          <a:xfrm>
            <a:off x="645765" y="1825780"/>
            <a:ext cx="5792984" cy="4446148"/>
          </a:xfrm>
        </p:spPr>
        <p:txBody>
          <a:bodyPr>
            <a:normAutofit/>
          </a:bodyPr>
          <a:lstStyle/>
          <a:p>
            <a:pPr marL="0" indent="0" algn="just">
              <a:buNone/>
            </a:pPr>
            <a:r>
              <a:rPr lang="en-IE" b="1" dirty="0"/>
              <a:t>Título: Medir as Emissões: Um Guia para Organizações</a:t>
            </a:r>
            <a:endParaRPr lang="en-US" dirty="0"/>
          </a:p>
          <a:p>
            <a:pPr marL="0" indent="0" algn="just">
              <a:buNone/>
            </a:pPr>
            <a:r>
              <a:rPr lang="en-IE" b="1" dirty="0"/>
              <a:t>Visão geral: Este estudo de caso examina o Relatório de GEE de Exemplo do Ministério do Ambiente da Nova Zelândia, demonstrando como uma empresa de construção fictícia, a OPQ Construction Ltd, e as suas subsidiárias compilam um inventário abrangente de gases com efeito de estufa. </a:t>
            </a:r>
          </a:p>
          <a:p>
            <a:pPr marL="0" indent="0" algn="just">
              <a:buNone/>
            </a:pPr>
            <a:r>
              <a:rPr lang="en-US" dirty="0"/>
              <a:t>Destaca a aplicação prática das normas GHG Protocol e ISO 14064-1 na medição, categorização e relato de emissões diretas e indiretas em múltiplas unidades de negócio. </a:t>
            </a:r>
          </a:p>
          <a:p>
            <a:pPr marL="0" indent="0" algn="just">
              <a:buNone/>
            </a:pPr>
            <a:r>
              <a:rPr lang="en-IE" b="1" dirty="0">
                <a:solidFill>
                  <a:srgbClr val="2C3C43"/>
                </a:solidFill>
              </a:rPr>
              <a:t>Ligações: https://environment.govt.nz/assets/Publications/Files/example-ghg-report.pdf </a:t>
            </a:r>
            <a:endParaRPr lang="en-IE" dirty="0"/>
          </a:p>
        </p:txBody>
      </p:sp>
      <p:sp>
        <p:nvSpPr>
          <p:cNvPr id="6" name="Title 5">
            <a:extLst>
              <a:ext uri="{FF2B5EF4-FFF2-40B4-BE49-F238E27FC236}">
                <a16:creationId xmlns:a16="http://schemas.microsoft.com/office/drawing/2014/main" id="{5FC1C9A6-0995-AB52-8839-D813382BE43A}"/>
              </a:ext>
            </a:extLst>
          </p:cNvPr>
          <p:cNvSpPr>
            <a:spLocks noGrp="1"/>
          </p:cNvSpPr>
          <p:nvPr>
            <p:ph type="title"/>
          </p:nvPr>
        </p:nvSpPr>
        <p:spPr>
          <a:xfrm>
            <a:off x="645765" y="1022669"/>
            <a:ext cx="8596668" cy="674051"/>
          </a:xfrm>
        </p:spPr>
        <p:txBody>
          <a:bodyPr/>
          <a:lstStyle/>
          <a:p>
            <a:r>
              <a:rPr lang="en-US" dirty="0">
                <a:solidFill>
                  <a:srgbClr val="255839"/>
                </a:solidFill>
              </a:rPr>
              <a:t>Estudo de Caso</a:t>
            </a:r>
            <a:endParaRPr lang="el-GR" dirty="0">
              <a:solidFill>
                <a:srgbClr val="255839"/>
              </a:solidFill>
            </a:endParaRPr>
          </a:p>
        </p:txBody>
      </p:sp>
      <p:pic>
        <p:nvPicPr>
          <p:cNvPr id="3" name="Picture 2" descr="A person using a tablet&#10;&#10;AI-generated content may be incorrect.">
            <a:extLst>
              <a:ext uri="{FF2B5EF4-FFF2-40B4-BE49-F238E27FC236}">
                <a16:creationId xmlns:a16="http://schemas.microsoft.com/office/drawing/2014/main" id="{77AB122B-D662-E8E6-5919-438E3095B5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07635" y="2542177"/>
            <a:ext cx="4469595" cy="2982686"/>
          </a:xfrm>
          <a:prstGeom prst="rect">
            <a:avLst/>
          </a:prstGeom>
        </p:spPr>
      </p:pic>
    </p:spTree>
    <p:custDataLst>
      <p:tags r:id="rId1"/>
    </p:custDataLst>
    <p:extLst>
      <p:ext uri="{BB962C8B-B14F-4D97-AF65-F5344CB8AC3E}">
        <p14:creationId xmlns:p14="http://schemas.microsoft.com/office/powerpoint/2010/main" val="2101375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407E4-866D-C1E0-B633-5558719B7554}"/>
            </a:ext>
          </a:extLst>
        </p:cNvPr>
        <p:cNvGrpSpPr/>
        <p:nvPr/>
      </p:nvGrpSpPr>
      <p:grpSpPr>
        <a:xfrm>
          <a:off x="0" y="0"/>
          <a:ext cx="0" cy="0"/>
          <a:chOff x="0" y="0"/>
          <a:chExt cx="0" cy="0"/>
        </a:xfrm>
      </p:grpSpPr>
      <p:sp>
        <p:nvSpPr>
          <p:cNvPr id="41" name="Google Shape;93;p3">
            <a:extLst>
              <a:ext uri="{FF2B5EF4-FFF2-40B4-BE49-F238E27FC236}">
                <a16:creationId xmlns:a16="http://schemas.microsoft.com/office/drawing/2014/main" id="{571EE987-0F0C-F2F4-C8F7-826EFA20FE9C}"/>
              </a:ext>
            </a:extLst>
          </p:cNvPr>
          <p:cNvSpPr/>
          <p:nvPr/>
        </p:nvSpPr>
        <p:spPr>
          <a:xfrm rot="1800000">
            <a:off x="9334783" y="2717603"/>
            <a:ext cx="1266311" cy="1336992"/>
          </a:xfrm>
          <a:custGeom>
            <a:avLst/>
            <a:gdLst/>
            <a:ahLst/>
            <a:cxnLst/>
            <a:rect l="l" t="t" r="r" b="b"/>
            <a:pathLst>
              <a:path w="1285410" h="1030961" extrusionOk="0">
                <a:moveTo>
                  <a:pt x="1257632" y="144261"/>
                </a:moveTo>
                <a:cubicBezTo>
                  <a:pt x="1339547" y="278564"/>
                  <a:pt x="1228104" y="530976"/>
                  <a:pt x="1089992" y="718619"/>
                </a:cubicBezTo>
                <a:cubicBezTo>
                  <a:pt x="952832" y="906261"/>
                  <a:pt x="789954" y="1029134"/>
                  <a:pt x="622314" y="1031039"/>
                </a:cubicBezTo>
                <a:cubicBezTo>
                  <a:pt x="455627" y="1032944"/>
                  <a:pt x="285129" y="914834"/>
                  <a:pt x="158447" y="732906"/>
                </a:cubicBezTo>
                <a:cubicBezTo>
                  <a:pt x="32717" y="551931"/>
                  <a:pt x="-50151" y="307139"/>
                  <a:pt x="34622" y="171884"/>
                </a:cubicBezTo>
                <a:cubicBezTo>
                  <a:pt x="120347" y="35676"/>
                  <a:pt x="372759" y="7101"/>
                  <a:pt x="636602" y="1386"/>
                </a:cubicBezTo>
                <a:cubicBezTo>
                  <a:pt x="901397" y="-5281"/>
                  <a:pt x="1175717" y="9959"/>
                  <a:pt x="1257632" y="144261"/>
                </a:cubicBezTo>
                <a:close/>
              </a:path>
            </a:pathLst>
          </a:custGeom>
          <a:noFill/>
          <a:ln w="9525" cap="flat" cmpd="sng">
            <a:solidFill>
              <a:sysClr val="window" lastClr="FFFFF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Calibri" panose="020F0502020204030204"/>
              <a:ea typeface="Calibri"/>
              <a:cs typeface="Calibri"/>
              <a:sym typeface="Calibri"/>
            </a:endParaRPr>
          </a:p>
        </p:txBody>
      </p:sp>
      <p:sp>
        <p:nvSpPr>
          <p:cNvPr id="2" name="Title 5">
            <a:extLst>
              <a:ext uri="{FF2B5EF4-FFF2-40B4-BE49-F238E27FC236}">
                <a16:creationId xmlns:a16="http://schemas.microsoft.com/office/drawing/2014/main" id="{C3D08DB2-E933-A286-4EF5-0E1410FD858B}"/>
              </a:ext>
            </a:extLst>
          </p:cNvPr>
          <p:cNvSpPr txBox="1">
            <a:spLocks/>
          </p:cNvSpPr>
          <p:nvPr/>
        </p:nvSpPr>
        <p:spPr>
          <a:xfrm>
            <a:off x="1619866" y="635199"/>
            <a:ext cx="8596668" cy="584001"/>
          </a:xfrm>
          <a:prstGeom prst="rect">
            <a:avLst/>
          </a:prstGeom>
        </p:spPr>
        <p:txBody>
          <a:bodyPr vert="horz" lIns="91440" tIns="45720" rIns="91440" bIns="45720" rtlCol="0" anchor="t">
            <a:normAutofit fontScale="625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255839"/>
                </a:solidFill>
                <a:effectLst/>
                <a:uLnTx/>
                <a:uFillTx/>
                <a:latin typeface="Trebuchet MS" panose="020B0603020202020204"/>
                <a:ea typeface="+mj-ea"/>
                <a:cs typeface="+mj-cs"/>
              </a:rPr>
              <a:t>Estudo de Caso: Medir as Emissões: Um Guia para Organizações</a:t>
            </a:r>
            <a:endParaRPr kumimoji="0" lang="el-GR" sz="3600" b="0" i="0" u="none" strike="noStrike" kern="1200" cap="none" spc="0" normalizeH="0" baseline="0" noProof="0" dirty="0">
              <a:ln>
                <a:noFill/>
              </a:ln>
              <a:solidFill>
                <a:srgbClr val="255839"/>
              </a:solidFill>
              <a:effectLst/>
              <a:uLnTx/>
              <a:uFillTx/>
              <a:latin typeface="Trebuchet MS" panose="020B0603020202020204"/>
              <a:ea typeface="+mj-ea"/>
              <a:cs typeface="+mj-cs"/>
            </a:endParaRPr>
          </a:p>
        </p:txBody>
      </p:sp>
      <p:sp>
        <p:nvSpPr>
          <p:cNvPr id="6" name="Content Placeholder 6">
            <a:extLst>
              <a:ext uri="{FF2B5EF4-FFF2-40B4-BE49-F238E27FC236}">
                <a16:creationId xmlns:a16="http://schemas.microsoft.com/office/drawing/2014/main" id="{61C7B26F-6A32-7D91-2177-FCC8466185A3}"/>
              </a:ext>
            </a:extLst>
          </p:cNvPr>
          <p:cNvSpPr txBox="1">
            <a:spLocks/>
          </p:cNvSpPr>
          <p:nvPr/>
        </p:nvSpPr>
        <p:spPr>
          <a:xfrm>
            <a:off x="494324" y="1668421"/>
            <a:ext cx="11203351" cy="4847881"/>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just"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r>
              <a:rPr kumimoji="0" lang="en-IE" sz="1800" b="1" i="0" u="none" strike="noStrike" kern="1200" cap="none" spc="0" normalizeH="0" baseline="0" noProof="0" dirty="0">
                <a:ln>
                  <a:noFill/>
                </a:ln>
                <a:solidFill>
                  <a:srgbClr val="2C3C43"/>
                </a:solidFill>
                <a:effectLst/>
                <a:uLnTx/>
                <a:uFillTx/>
                <a:latin typeface="Trebuchet MS" panose="020B0603020202020204"/>
                <a:ea typeface="+mn-ea"/>
                <a:cs typeface="+mn-cs"/>
              </a:rPr>
              <a:t>Descrição: O estudo de caso descreve a estrutura da OPQ Construction Ltd e das suas subsidiárias, destacando a diversidade de unidades de negócio, operações e fontes de emissão. Enfatiza considerações como métodos de recolha de dados, gestão de incertezas e decisões sobre a inclusão ou exclusão de certas emissões, fornecendo um contexto prático para compreender os inventários de GEE em organizações reais.</a:t>
            </a:r>
            <a:endParaRPr kumimoji="0" lang="en-IE" sz="1800" i="0" u="none" strike="noStrike" kern="1200" cap="none" spc="0" normalizeH="0" baseline="0" noProof="0" dirty="0">
              <a:ln>
                <a:noFill/>
              </a:ln>
              <a:solidFill>
                <a:srgbClr val="2C3C43"/>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1000"/>
              </a:spcBef>
              <a:spcAft>
                <a:spcPts val="0"/>
              </a:spcAft>
              <a:buClr>
                <a:srgbClr val="90C226"/>
              </a:buClr>
              <a:buSzPct val="80000"/>
              <a:buNone/>
              <a:tabLst/>
              <a:defRPr/>
            </a:pPr>
            <a:r>
              <a:rPr kumimoji="0" lang="en-US" sz="1800" b="1" i="0" u="none" strike="noStrike" kern="1200" cap="none" spc="0" normalizeH="0" baseline="0" noProof="0" dirty="0">
                <a:ln>
                  <a:noFill/>
                </a:ln>
                <a:solidFill>
                  <a:srgbClr val="2C3C43"/>
                </a:solidFill>
                <a:effectLst/>
                <a:uLnTx/>
                <a:uFillTx/>
                <a:latin typeface="Trebuchet MS" panose="020B0603020202020204"/>
                <a:ea typeface="+mn-ea"/>
                <a:cs typeface="+mn-cs"/>
              </a:rPr>
              <a:t>Data e Localização: 2019, Wellington, Nova Zelândia.</a:t>
            </a:r>
          </a:p>
        </p:txBody>
      </p:sp>
    </p:spTree>
    <p:custDataLst>
      <p:tags r:id="rId1"/>
    </p:custDataLst>
    <p:extLst>
      <p:ext uri="{BB962C8B-B14F-4D97-AF65-F5344CB8AC3E}">
        <p14:creationId xmlns:p14="http://schemas.microsoft.com/office/powerpoint/2010/main" val="15048849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C3622-E42D-BD4D-7CAC-A4D8B03AE599}"/>
            </a:ext>
          </a:extLst>
        </p:cNvPr>
        <p:cNvGrpSpPr/>
        <p:nvPr/>
      </p:nvGrpSpPr>
      <p:grpSpPr>
        <a:xfrm>
          <a:off x="0" y="0"/>
          <a:ext cx="0" cy="0"/>
          <a:chOff x="0" y="0"/>
          <a:chExt cx="0" cy="0"/>
        </a:xfrm>
      </p:grpSpPr>
      <p:sp>
        <p:nvSpPr>
          <p:cNvPr id="41" name="Google Shape;93;p3">
            <a:extLst>
              <a:ext uri="{FF2B5EF4-FFF2-40B4-BE49-F238E27FC236}">
                <a16:creationId xmlns:a16="http://schemas.microsoft.com/office/drawing/2014/main" id="{1CD81FCB-0656-6F7E-9AC3-778E03D2B6E3}"/>
              </a:ext>
            </a:extLst>
          </p:cNvPr>
          <p:cNvSpPr/>
          <p:nvPr/>
        </p:nvSpPr>
        <p:spPr>
          <a:xfrm rot="1800000">
            <a:off x="9334783" y="2717603"/>
            <a:ext cx="1266311" cy="1336992"/>
          </a:xfrm>
          <a:custGeom>
            <a:avLst/>
            <a:gdLst/>
            <a:ahLst/>
            <a:cxnLst/>
            <a:rect l="l" t="t" r="r" b="b"/>
            <a:pathLst>
              <a:path w="1285410" h="1030961" extrusionOk="0">
                <a:moveTo>
                  <a:pt x="1257632" y="144261"/>
                </a:moveTo>
                <a:cubicBezTo>
                  <a:pt x="1339547" y="278564"/>
                  <a:pt x="1228104" y="530976"/>
                  <a:pt x="1089992" y="718619"/>
                </a:cubicBezTo>
                <a:cubicBezTo>
                  <a:pt x="952832" y="906261"/>
                  <a:pt x="789954" y="1029134"/>
                  <a:pt x="622314" y="1031039"/>
                </a:cubicBezTo>
                <a:cubicBezTo>
                  <a:pt x="455627" y="1032944"/>
                  <a:pt x="285129" y="914834"/>
                  <a:pt x="158447" y="732906"/>
                </a:cubicBezTo>
                <a:cubicBezTo>
                  <a:pt x="32717" y="551931"/>
                  <a:pt x="-50151" y="307139"/>
                  <a:pt x="34622" y="171884"/>
                </a:cubicBezTo>
                <a:cubicBezTo>
                  <a:pt x="120347" y="35676"/>
                  <a:pt x="372759" y="7101"/>
                  <a:pt x="636602" y="1386"/>
                </a:cubicBezTo>
                <a:cubicBezTo>
                  <a:pt x="901397" y="-5281"/>
                  <a:pt x="1175717" y="9959"/>
                  <a:pt x="1257632" y="144261"/>
                </a:cubicBezTo>
                <a:close/>
              </a:path>
            </a:pathLst>
          </a:custGeom>
          <a:noFill/>
          <a:ln w="9525" cap="flat" cmpd="sng">
            <a:solidFill>
              <a:sysClr val="window" lastClr="FFFFF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Calibri" panose="020F0502020204030204"/>
              <a:ea typeface="Calibri"/>
              <a:cs typeface="Calibri"/>
              <a:sym typeface="Calibri"/>
            </a:endParaRPr>
          </a:p>
        </p:txBody>
      </p:sp>
      <p:sp>
        <p:nvSpPr>
          <p:cNvPr id="6" name="Content Placeholder 6">
            <a:extLst>
              <a:ext uri="{FF2B5EF4-FFF2-40B4-BE49-F238E27FC236}">
                <a16:creationId xmlns:a16="http://schemas.microsoft.com/office/drawing/2014/main" id="{BB88095A-61ED-F16A-7DFF-FAE4C4A49805}"/>
              </a:ext>
            </a:extLst>
          </p:cNvPr>
          <p:cNvSpPr txBox="1">
            <a:spLocks/>
          </p:cNvSpPr>
          <p:nvPr/>
        </p:nvSpPr>
        <p:spPr>
          <a:xfrm>
            <a:off x="494324" y="2197811"/>
            <a:ext cx="11203351" cy="4429126"/>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00000"/>
              </a:lnSpc>
              <a:spcBef>
                <a:spcPts val="1000"/>
              </a:spcBef>
              <a:spcAft>
                <a:spcPts val="0"/>
              </a:spcAft>
              <a:buClr>
                <a:srgbClr val="90C226"/>
              </a:buClr>
              <a:buSzPct val="80000"/>
              <a:buNone/>
              <a:tabLst/>
              <a:defRPr/>
            </a:pPr>
            <a:r>
              <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rPr>
              <a:t>Rever cuidadosamente o Relatório de GEE de Exemplo utilizando o link fornecido. Focar em como as fontes de emissão são identificadas, classificadas e relatadas nas diferentes unidades de negócio da OPQ Construction Ltd. Após a revisão, responder às perguntas abaixo.</a:t>
            </a:r>
            <a:endParaRPr kumimoji="0" lang="en-IE" sz="1800" b="0" i="0" u="none" strike="noStrike" kern="1200" cap="none" spc="0" normalizeH="0" baseline="0" noProof="0" dirty="0">
              <a:ln>
                <a:noFill/>
              </a:ln>
              <a:solidFill>
                <a:srgbClr val="2C3C43"/>
              </a:solidFill>
              <a:effectLst/>
              <a:uLnTx/>
              <a:uFillTx/>
              <a:latin typeface="Trebuchet MS" panose="020B0603020202020204"/>
              <a:ea typeface="+mn-ea"/>
              <a:cs typeface="+mn-cs"/>
            </a:endParaRPr>
          </a:p>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r>
              <a:rPr lang="en-IE" b="1" dirty="0">
                <a:solidFill>
                  <a:srgbClr val="2C3C43"/>
                </a:solidFill>
                <a:latin typeface="Trebuchet MS" panose="020B0603020202020204"/>
              </a:rPr>
              <a:t>Pergunta 1: Que unidades de negócio contribuem mais para as emissões de GEE da OPQ Construction Ltd e por que razão poderá ser assim?</a:t>
            </a:r>
            <a:endParaRPr lang="en-IE" dirty="0">
              <a:solidFill>
                <a:srgbClr val="2C3C43"/>
              </a:solidFill>
              <a:latin typeface="Trebuchet MS" panose="020B0603020202020204"/>
            </a:endParaRPr>
          </a:p>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r>
              <a:rPr kumimoji="0" lang="en-IE" sz="1800" b="1" i="0" u="none" strike="noStrike" kern="1200" cap="none" spc="0" normalizeH="0" baseline="0" noProof="0" dirty="0">
                <a:ln>
                  <a:noFill/>
                </a:ln>
                <a:solidFill>
                  <a:srgbClr val="2C3C43"/>
                </a:solidFill>
                <a:effectLst/>
                <a:uLnTx/>
                <a:uFillTx/>
                <a:latin typeface="Trebuchet MS" panose="020B0603020202020204"/>
                <a:ea typeface="+mn-ea"/>
                <a:cs typeface="+mn-cs"/>
              </a:rPr>
              <a:t>Pergunta 2: Como são distinguidas as emissões do Âmbito 1, Âmbito 2 e Âmbito 3 no estudo de caso? Dar exemplos de cada um.</a:t>
            </a:r>
          </a:p>
          <a:p>
            <a:pPr lvl="0">
              <a:buClr>
                <a:srgbClr val="90C226"/>
              </a:buClr>
              <a:defRPr/>
            </a:pPr>
            <a:r>
              <a:rPr lang="en-IE" b="1" dirty="0">
                <a:solidFill>
                  <a:srgbClr val="2C3C43"/>
                </a:solidFill>
                <a:latin typeface="Trebuchet MS" panose="020B0603020202020204"/>
              </a:rPr>
              <a:t>Pergunta 3: Que desafios poderá uma organização enfrentar ao recolher dados para as emissões do Âmbito 3 e como aborda o estudo de caso esses desafios?</a:t>
            </a:r>
            <a:endParaRPr kumimoji="0" lang="en-IE" sz="1800" i="0" u="none" strike="noStrike" kern="1200" cap="none" spc="0" normalizeH="0" baseline="0" noProof="0" dirty="0">
              <a:ln>
                <a:noFill/>
              </a:ln>
              <a:solidFill>
                <a:srgbClr val="2C3C43"/>
              </a:solidFill>
              <a:effectLst/>
              <a:uLnTx/>
              <a:uFillTx/>
              <a:latin typeface="Trebuchet MS" panose="020B0603020202020204"/>
              <a:ea typeface="+mn-ea"/>
              <a:cs typeface="+mn-cs"/>
            </a:endParaRPr>
          </a:p>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r>
              <a:rPr kumimoji="0" lang="en-IE" sz="1800" b="1" i="0" u="none" strike="noStrike" kern="1200" cap="none" spc="0" normalizeH="0" baseline="0" noProof="0" dirty="0">
                <a:ln>
                  <a:noFill/>
                </a:ln>
                <a:solidFill>
                  <a:srgbClr val="2C3C43"/>
                </a:solidFill>
                <a:effectLst/>
                <a:uLnTx/>
                <a:uFillTx/>
                <a:latin typeface="Trebuchet MS" panose="020B0603020202020204"/>
                <a:ea typeface="+mn-ea"/>
                <a:cs typeface="+mn-cs"/>
              </a:rPr>
              <a:t>Pergunta 4: Identificar uma fonte de emissão que foi excluída do inventário. Explicar o raciocínio e discutir o potencial impacte da sua exclusão.</a:t>
            </a:r>
          </a:p>
        </p:txBody>
      </p:sp>
      <p:sp>
        <p:nvSpPr>
          <p:cNvPr id="4" name="Text Placeholder 6">
            <a:extLst>
              <a:ext uri="{FF2B5EF4-FFF2-40B4-BE49-F238E27FC236}">
                <a16:creationId xmlns:a16="http://schemas.microsoft.com/office/drawing/2014/main" id="{777D3F91-FC80-EF82-D6AD-1759963B83DF}"/>
              </a:ext>
            </a:extLst>
          </p:cNvPr>
          <p:cNvSpPr txBox="1">
            <a:spLocks/>
          </p:cNvSpPr>
          <p:nvPr/>
        </p:nvSpPr>
        <p:spPr>
          <a:xfrm>
            <a:off x="399370" y="1449388"/>
            <a:ext cx="11393260" cy="506611"/>
          </a:xfrm>
          <a:prstGeom prst="rect">
            <a:avLst/>
          </a:prstGeom>
          <a:noFill/>
        </p:spPr>
        <p:txBody>
          <a:bodyPr vert="horz" lIns="0" tIns="0" rIns="0" bIns="0" rtlCol="0" anchor="ctr" anchorCtr="0">
            <a:normAutofit/>
          </a:bodyPr>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kern="1200" baseline="0">
                <a:solidFill>
                  <a:schemeClr val="accent6"/>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92D050"/>
                </a:solidFill>
                <a:latin typeface="Trebuchet MS" panose="020B0603020202020204"/>
              </a:rPr>
              <a:t>Perguntas sobre o Estudo de Caso</a:t>
            </a:r>
            <a:endParaRPr kumimoji="0" lang="el-GR" sz="2000" b="1" i="0" u="none" strike="noStrike" kern="1200" cap="none" spc="0" normalizeH="0" baseline="0" noProof="0" dirty="0">
              <a:ln>
                <a:noFill/>
              </a:ln>
              <a:solidFill>
                <a:srgbClr val="92D050"/>
              </a:solidFill>
              <a:effectLst/>
              <a:uLnTx/>
              <a:uFillTx/>
              <a:latin typeface="Trebuchet MS" panose="020B0603020202020204"/>
              <a:ea typeface="+mn-ea"/>
              <a:cs typeface="+mn-cs"/>
            </a:endParaRPr>
          </a:p>
        </p:txBody>
      </p:sp>
      <p:sp>
        <p:nvSpPr>
          <p:cNvPr id="3" name="Title 5">
            <a:extLst>
              <a:ext uri="{FF2B5EF4-FFF2-40B4-BE49-F238E27FC236}">
                <a16:creationId xmlns:a16="http://schemas.microsoft.com/office/drawing/2014/main" id="{AD543A42-BFB8-6150-133D-1544F968C2D5}"/>
              </a:ext>
            </a:extLst>
          </p:cNvPr>
          <p:cNvSpPr txBox="1">
            <a:spLocks/>
          </p:cNvSpPr>
          <p:nvPr/>
        </p:nvSpPr>
        <p:spPr>
          <a:xfrm>
            <a:off x="1619866" y="635199"/>
            <a:ext cx="8596668" cy="731588"/>
          </a:xfrm>
          <a:prstGeom prst="rect">
            <a:avLst/>
          </a:prstGeom>
        </p:spPr>
        <p:txBody>
          <a:bodyPr vert="horz" lIns="91440" tIns="45720" rIns="91440" bIns="45720" rtlCol="0" anchor="t">
            <a:normAutofit fontScale="700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255839"/>
                </a:solidFill>
                <a:effectLst/>
                <a:uLnTx/>
                <a:uFillTx/>
                <a:latin typeface="Trebuchet MS" panose="020B0603020202020204"/>
                <a:ea typeface="+mj-ea"/>
                <a:cs typeface="+mj-cs"/>
              </a:rPr>
              <a:t>Estudo de Caso: Medir as Emissões: Um Guia para Organizações</a:t>
            </a:r>
            <a:endParaRPr kumimoji="0" lang="el-GR" sz="3600" b="0" i="0" u="none" strike="noStrike" kern="1200" cap="none" spc="0" normalizeH="0" baseline="0" noProof="0" dirty="0">
              <a:ln>
                <a:noFill/>
              </a:ln>
              <a:solidFill>
                <a:srgbClr val="255839"/>
              </a:solidFill>
              <a:effectLst/>
              <a:uLnTx/>
              <a:uFillTx/>
              <a:latin typeface="Trebuchet MS" panose="020B0603020202020204"/>
              <a:ea typeface="+mj-ea"/>
              <a:cs typeface="+mj-cs"/>
            </a:endParaRPr>
          </a:p>
        </p:txBody>
      </p:sp>
    </p:spTree>
    <p:custDataLst>
      <p:tags r:id="rId1"/>
    </p:custDataLst>
    <p:extLst>
      <p:ext uri="{BB962C8B-B14F-4D97-AF65-F5344CB8AC3E}">
        <p14:creationId xmlns:p14="http://schemas.microsoft.com/office/powerpoint/2010/main" val="18851225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D562A-6B9D-3615-D52A-4A78D8F2C0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7B66C5-1845-6D1F-D9F5-E52F9425136F}"/>
              </a:ext>
            </a:extLst>
          </p:cNvPr>
          <p:cNvSpPr>
            <a:spLocks noGrp="1"/>
          </p:cNvSpPr>
          <p:nvPr>
            <p:ph type="ctrTitle"/>
          </p:nvPr>
        </p:nvSpPr>
        <p:spPr>
          <a:xfrm>
            <a:off x="261258" y="2051069"/>
            <a:ext cx="9973874" cy="1646302"/>
          </a:xfrm>
        </p:spPr>
        <p:txBody>
          <a:bodyPr/>
          <a:lstStyle/>
          <a:p>
            <a:pPr algn="l"/>
            <a:r>
              <a:rPr lang="en-US" sz="4800" i="1" dirty="0"/>
              <a:t>Estudo de caso 2: Caso de Resíduos da Eslovénia</a:t>
            </a:r>
          </a:p>
        </p:txBody>
      </p:sp>
      <p:sp>
        <p:nvSpPr>
          <p:cNvPr id="3" name="Subtitle 2">
            <a:extLst>
              <a:ext uri="{FF2B5EF4-FFF2-40B4-BE49-F238E27FC236}">
                <a16:creationId xmlns:a16="http://schemas.microsoft.com/office/drawing/2014/main" id="{42A008F3-4812-71AF-8C25-BB5E8CFBD22A}"/>
              </a:ext>
            </a:extLst>
          </p:cNvPr>
          <p:cNvSpPr>
            <a:spLocks noGrp="1"/>
          </p:cNvSpPr>
          <p:nvPr>
            <p:ph type="subTitle" idx="1"/>
          </p:nvPr>
        </p:nvSpPr>
        <p:spPr>
          <a:xfrm>
            <a:off x="714615" y="4050833"/>
            <a:ext cx="8559388" cy="1096899"/>
          </a:xfrm>
        </p:spPr>
        <p:txBody>
          <a:bodyPr>
            <a:normAutofit/>
          </a:bodyPr>
          <a:lstStyle/>
          <a:p>
            <a:pPr algn="l"/>
            <a:endParaRPr lang="en-US" sz="2800" dirty="0"/>
          </a:p>
          <a:p>
            <a:pPr algn="l"/>
            <a:r>
              <a:rPr lang="en-US" sz="2800" dirty="0">
                <a:solidFill>
                  <a:schemeClr val="tx1"/>
                </a:solidFill>
              </a:rPr>
              <a:t>Para a Ficha de Trabalho 4 – Grupo 2</a:t>
            </a:r>
          </a:p>
        </p:txBody>
      </p:sp>
    </p:spTree>
    <p:custDataLst>
      <p:tags r:id="rId1"/>
    </p:custDataLst>
    <p:extLst>
      <p:ext uri="{BB962C8B-B14F-4D97-AF65-F5344CB8AC3E}">
        <p14:creationId xmlns:p14="http://schemas.microsoft.com/office/powerpoint/2010/main" val="25412499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407E4-866D-C1E0-B633-5558719B7554}"/>
            </a:ext>
          </a:extLst>
        </p:cNvPr>
        <p:cNvGrpSpPr/>
        <p:nvPr/>
      </p:nvGrpSpPr>
      <p:grpSpPr>
        <a:xfrm>
          <a:off x="0" y="0"/>
          <a:ext cx="0" cy="0"/>
          <a:chOff x="0" y="0"/>
          <a:chExt cx="0" cy="0"/>
        </a:xfrm>
      </p:grpSpPr>
      <p:sp>
        <p:nvSpPr>
          <p:cNvPr id="41" name="Google Shape;93;p3">
            <a:extLst>
              <a:ext uri="{FF2B5EF4-FFF2-40B4-BE49-F238E27FC236}">
                <a16:creationId xmlns:a16="http://schemas.microsoft.com/office/drawing/2014/main" id="{571EE987-0F0C-F2F4-C8F7-826EFA20FE9C}"/>
              </a:ext>
            </a:extLst>
          </p:cNvPr>
          <p:cNvSpPr/>
          <p:nvPr/>
        </p:nvSpPr>
        <p:spPr>
          <a:xfrm rot="1800000">
            <a:off x="9334783" y="2717603"/>
            <a:ext cx="1266311" cy="1336992"/>
          </a:xfrm>
          <a:custGeom>
            <a:avLst/>
            <a:gdLst/>
            <a:ahLst/>
            <a:cxnLst/>
            <a:rect l="l" t="t" r="r" b="b"/>
            <a:pathLst>
              <a:path w="1285410" h="1030961" extrusionOk="0">
                <a:moveTo>
                  <a:pt x="1257632" y="144261"/>
                </a:moveTo>
                <a:cubicBezTo>
                  <a:pt x="1339547" y="278564"/>
                  <a:pt x="1228104" y="530976"/>
                  <a:pt x="1089992" y="718619"/>
                </a:cubicBezTo>
                <a:cubicBezTo>
                  <a:pt x="952832" y="906261"/>
                  <a:pt x="789954" y="1029134"/>
                  <a:pt x="622314" y="1031039"/>
                </a:cubicBezTo>
                <a:cubicBezTo>
                  <a:pt x="455627" y="1032944"/>
                  <a:pt x="285129" y="914834"/>
                  <a:pt x="158447" y="732906"/>
                </a:cubicBezTo>
                <a:cubicBezTo>
                  <a:pt x="32717" y="551931"/>
                  <a:pt x="-50151" y="307139"/>
                  <a:pt x="34622" y="171884"/>
                </a:cubicBezTo>
                <a:cubicBezTo>
                  <a:pt x="120347" y="35676"/>
                  <a:pt x="372759" y="7101"/>
                  <a:pt x="636602" y="1386"/>
                </a:cubicBezTo>
                <a:cubicBezTo>
                  <a:pt x="901397" y="-5281"/>
                  <a:pt x="1175717" y="9959"/>
                  <a:pt x="1257632" y="144261"/>
                </a:cubicBezTo>
                <a:close/>
              </a:path>
            </a:pathLst>
          </a:custGeom>
          <a:noFill/>
          <a:ln w="9525" cap="flat" cmpd="sng">
            <a:solidFill>
              <a:sysClr val="window" lastClr="FFFFF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Calibri" panose="020F0502020204030204"/>
              <a:ea typeface="Calibri"/>
              <a:cs typeface="Calibri"/>
              <a:sym typeface="Calibri"/>
            </a:endParaRPr>
          </a:p>
        </p:txBody>
      </p:sp>
      <p:sp>
        <p:nvSpPr>
          <p:cNvPr id="2" name="Title 5">
            <a:extLst>
              <a:ext uri="{FF2B5EF4-FFF2-40B4-BE49-F238E27FC236}">
                <a16:creationId xmlns:a16="http://schemas.microsoft.com/office/drawing/2014/main" id="{C3D08DB2-E933-A286-4EF5-0E1410FD858B}"/>
              </a:ext>
            </a:extLst>
          </p:cNvPr>
          <p:cNvSpPr txBox="1">
            <a:spLocks/>
          </p:cNvSpPr>
          <p:nvPr/>
        </p:nvSpPr>
        <p:spPr>
          <a:xfrm>
            <a:off x="1231395" y="978846"/>
            <a:ext cx="9455785" cy="731588"/>
          </a:xfrm>
          <a:prstGeom prst="rect">
            <a:avLst/>
          </a:prstGeom>
        </p:spPr>
        <p:txBody>
          <a:bodyPr vert="horz" lIns="91440" tIns="45720" rIns="91440" bIns="45720" rtlCol="0" anchor="t">
            <a:normAutofit fontScale="550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kumimoji="0" lang="en-US" sz="3600" b="0" i="0" u="none" strike="noStrike" kern="1200" cap="none" spc="0" normalizeH="0" baseline="0" noProof="0" dirty="0">
                <a:ln>
                  <a:noFill/>
                </a:ln>
                <a:solidFill>
                  <a:srgbClr val="255839"/>
                </a:solidFill>
                <a:effectLst/>
                <a:uLnTx/>
                <a:uFillTx/>
                <a:latin typeface="Trebuchet MS" panose="020B0603020202020204"/>
                <a:ea typeface="+mj-ea"/>
                <a:cs typeface="+mj-cs"/>
              </a:rPr>
              <a:t>Estudo de Caso: Uma Abordagem Inovadora às Mudanças Organizacionais para Processos Sustentáveis na Minimização de Resíduos (Eslovénia)</a:t>
            </a:r>
            <a:endParaRPr lang="el-GR" sz="3700" dirty="0">
              <a:solidFill>
                <a:srgbClr val="255839"/>
              </a:solidFill>
              <a:latin typeface="Trebuchet MS" panose="020B0603020202020204"/>
            </a:endParaRPr>
          </a:p>
        </p:txBody>
      </p:sp>
      <p:sp>
        <p:nvSpPr>
          <p:cNvPr id="6" name="Content Placeholder 6">
            <a:extLst>
              <a:ext uri="{FF2B5EF4-FFF2-40B4-BE49-F238E27FC236}">
                <a16:creationId xmlns:a16="http://schemas.microsoft.com/office/drawing/2014/main" id="{61C7B26F-6A32-7D91-2177-FCC8466185A3}"/>
              </a:ext>
            </a:extLst>
          </p:cNvPr>
          <p:cNvSpPr txBox="1">
            <a:spLocks/>
          </p:cNvSpPr>
          <p:nvPr/>
        </p:nvSpPr>
        <p:spPr>
          <a:xfrm>
            <a:off x="494324" y="2116656"/>
            <a:ext cx="11203351" cy="4847881"/>
          </a:xfrm>
          <a:prstGeom prst="rect">
            <a:avLst/>
          </a:prstGeom>
        </p:spPr>
        <p:txBody>
          <a:bodyPr vert="horz" lIns="0" tIns="0" rIns="0" bIns="0" rtlCol="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Clr>
                <a:srgbClr val="90C226"/>
              </a:buClr>
              <a:buNone/>
              <a:defRPr/>
            </a:pPr>
            <a:r>
              <a:rPr kumimoji="0" lang="en-IE" sz="1800" b="1" i="0" u="none" strike="noStrike" kern="1200" cap="none" spc="0" normalizeH="0" baseline="0" noProof="0" dirty="0">
                <a:ln>
                  <a:noFill/>
                </a:ln>
                <a:solidFill>
                  <a:srgbClr val="2C3C43"/>
                </a:solidFill>
                <a:effectLst/>
                <a:uLnTx/>
                <a:uFillTx/>
                <a:latin typeface="Trebuchet MS" panose="020B0603020202020204"/>
                <a:ea typeface="+mn-ea"/>
                <a:cs typeface="+mn-cs"/>
              </a:rPr>
              <a:t>Descrição: Esta investigação explora como uma empresa eslovena do setor das tintas e vernizes implementou mudanças organizacionais estruturadas para a sustentabilidade, alcançando uma redução de 88% nos resíduos e até 48% de redução nos custos e tempo dos processos.</a:t>
            </a:r>
          </a:p>
          <a:p>
            <a:pPr marL="0" marR="0" lvl="0" indent="0" algn="l" defTabSz="457200" rtl="0" eaLnBrk="1" fontAlgn="auto" latinLnBrk="0" hangingPunct="1">
              <a:lnSpc>
                <a:spcPct val="100000"/>
              </a:lnSpc>
              <a:spcBef>
                <a:spcPts val="1000"/>
              </a:spcBef>
              <a:spcAft>
                <a:spcPts val="0"/>
              </a:spcAft>
              <a:buClr>
                <a:srgbClr val="90C226"/>
              </a:buClr>
              <a:buSzPct val="80000"/>
              <a:buNone/>
              <a:tabLst/>
              <a:defRPr/>
            </a:pPr>
            <a:endParaRPr kumimoji="0" lang="en-IE" sz="1800" b="0" i="0" u="none" strike="noStrike" kern="1200" cap="none" spc="0" normalizeH="0" baseline="0" noProof="0" dirty="0">
              <a:ln>
                <a:noFill/>
              </a:ln>
              <a:solidFill>
                <a:srgbClr val="2C3C43"/>
              </a:solidFill>
              <a:effectLst/>
              <a:uLnTx/>
              <a:uFillTx/>
              <a:latin typeface="Trebuchet MS" panose="020B0603020202020204"/>
              <a:ea typeface="+mn-ea"/>
              <a:cs typeface="+mn-cs"/>
            </a:endParaRPr>
          </a:p>
          <a:p>
            <a:pPr marL="0" indent="0" algn="just">
              <a:buNone/>
              <a:defRPr/>
            </a:pPr>
            <a:r>
              <a:rPr lang="en-US" b="1" dirty="0">
                <a:solidFill>
                  <a:srgbClr val="2C3C43"/>
                </a:solidFill>
                <a:latin typeface="Trebuchet MS" panose="020B0603020202020204"/>
              </a:rPr>
              <a:t>Ligação: Krhač Andrašec, E., Kern, T., &amp; Urh, B. (2023). An Innovative Approach to Organizational Changes for Sustainable Processes: A Case Study on Waste Minimization. Sustainability, 15(22), 15706. https://doi.org/10.3390/su152215706 </a:t>
            </a:r>
          </a:p>
        </p:txBody>
      </p:sp>
      <p:pic>
        <p:nvPicPr>
          <p:cNvPr id="3" name="Immagine 2" descr="Immagine che contiene cielo, aria aperta, persona, acqua&#10;&#10;Il contenuto generato dall&amp;#39;IA potrebbe non essere corretto.">
            <a:extLst>
              <a:ext uri="{FF2B5EF4-FFF2-40B4-BE49-F238E27FC236}">
                <a16:creationId xmlns:a16="http://schemas.microsoft.com/office/drawing/2014/main" id="{10899EB5-62F2-3B38-AA78-34AEF4CC38C8}"/>
              </a:ext>
            </a:extLst>
          </p:cNvPr>
          <p:cNvPicPr>
            <a:picLocks noChangeAspect="1"/>
          </p:cNvPicPr>
          <p:nvPr/>
        </p:nvPicPr>
        <p:blipFill>
          <a:blip r:embed="rId4"/>
          <a:stretch>
            <a:fillRect/>
          </a:stretch>
        </p:blipFill>
        <p:spPr>
          <a:xfrm>
            <a:off x="7186976" y="4168587"/>
            <a:ext cx="3928987" cy="2689413"/>
          </a:xfrm>
          <a:prstGeom prst="rect">
            <a:avLst/>
          </a:prstGeom>
        </p:spPr>
      </p:pic>
    </p:spTree>
    <p:custDataLst>
      <p:tags r:id="rId1"/>
    </p:custDataLst>
    <p:extLst>
      <p:ext uri="{BB962C8B-B14F-4D97-AF65-F5344CB8AC3E}">
        <p14:creationId xmlns:p14="http://schemas.microsoft.com/office/powerpoint/2010/main" val="40533753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41DF0-4F21-A348-F6B8-B4E5721A0F36}"/>
            </a:ext>
          </a:extLst>
        </p:cNvPr>
        <p:cNvGrpSpPr/>
        <p:nvPr/>
      </p:nvGrpSpPr>
      <p:grpSpPr>
        <a:xfrm>
          <a:off x="0" y="0"/>
          <a:ext cx="0" cy="0"/>
          <a:chOff x="0" y="0"/>
          <a:chExt cx="0" cy="0"/>
        </a:xfrm>
      </p:grpSpPr>
      <p:sp>
        <p:nvSpPr>
          <p:cNvPr id="41" name="Google Shape;93;p3">
            <a:extLst>
              <a:ext uri="{FF2B5EF4-FFF2-40B4-BE49-F238E27FC236}">
                <a16:creationId xmlns:a16="http://schemas.microsoft.com/office/drawing/2014/main" id="{97840333-4117-A298-BF64-356F8D87CBD6}"/>
              </a:ext>
            </a:extLst>
          </p:cNvPr>
          <p:cNvSpPr/>
          <p:nvPr/>
        </p:nvSpPr>
        <p:spPr>
          <a:xfrm rot="1800000">
            <a:off x="9334783" y="2717603"/>
            <a:ext cx="1266311" cy="1336992"/>
          </a:xfrm>
          <a:custGeom>
            <a:avLst/>
            <a:gdLst/>
            <a:ahLst/>
            <a:cxnLst/>
            <a:rect l="l" t="t" r="r" b="b"/>
            <a:pathLst>
              <a:path w="1285410" h="1030961" extrusionOk="0">
                <a:moveTo>
                  <a:pt x="1257632" y="144261"/>
                </a:moveTo>
                <a:cubicBezTo>
                  <a:pt x="1339547" y="278564"/>
                  <a:pt x="1228104" y="530976"/>
                  <a:pt x="1089992" y="718619"/>
                </a:cubicBezTo>
                <a:cubicBezTo>
                  <a:pt x="952832" y="906261"/>
                  <a:pt x="789954" y="1029134"/>
                  <a:pt x="622314" y="1031039"/>
                </a:cubicBezTo>
                <a:cubicBezTo>
                  <a:pt x="455627" y="1032944"/>
                  <a:pt x="285129" y="914834"/>
                  <a:pt x="158447" y="732906"/>
                </a:cubicBezTo>
                <a:cubicBezTo>
                  <a:pt x="32717" y="551931"/>
                  <a:pt x="-50151" y="307139"/>
                  <a:pt x="34622" y="171884"/>
                </a:cubicBezTo>
                <a:cubicBezTo>
                  <a:pt x="120347" y="35676"/>
                  <a:pt x="372759" y="7101"/>
                  <a:pt x="636602" y="1386"/>
                </a:cubicBezTo>
                <a:cubicBezTo>
                  <a:pt x="901397" y="-5281"/>
                  <a:pt x="1175717" y="9959"/>
                  <a:pt x="1257632" y="144261"/>
                </a:cubicBezTo>
                <a:close/>
              </a:path>
            </a:pathLst>
          </a:custGeom>
          <a:noFill/>
          <a:ln w="9525" cap="flat" cmpd="sng">
            <a:solidFill>
              <a:sysClr val="window" lastClr="FFFFF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Calibri" panose="020F0502020204030204"/>
              <a:ea typeface="Calibri"/>
              <a:cs typeface="Calibri"/>
              <a:sym typeface="Calibri"/>
            </a:endParaRPr>
          </a:p>
        </p:txBody>
      </p:sp>
      <p:sp>
        <p:nvSpPr>
          <p:cNvPr id="2" name="Title 5">
            <a:extLst>
              <a:ext uri="{FF2B5EF4-FFF2-40B4-BE49-F238E27FC236}">
                <a16:creationId xmlns:a16="http://schemas.microsoft.com/office/drawing/2014/main" id="{3FF29E9F-4858-8DE7-1F48-23EB9047D2FA}"/>
              </a:ext>
            </a:extLst>
          </p:cNvPr>
          <p:cNvSpPr txBox="1">
            <a:spLocks/>
          </p:cNvSpPr>
          <p:nvPr/>
        </p:nvSpPr>
        <p:spPr>
          <a:xfrm>
            <a:off x="1231395" y="702434"/>
            <a:ext cx="9455785" cy="731588"/>
          </a:xfrm>
          <a:prstGeom prst="rect">
            <a:avLst/>
          </a:prstGeom>
        </p:spPr>
        <p:txBody>
          <a:bodyPr vert="horz" lIns="91440" tIns="45720" rIns="91440" bIns="45720" rtlCol="0" anchor="t">
            <a:normAutofit fontScale="550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kumimoji="0" lang="en-US" sz="3600" b="0" i="0" u="none" strike="noStrike" kern="1200" cap="none" spc="0" normalizeH="0" baseline="0" noProof="0" dirty="0">
                <a:ln>
                  <a:noFill/>
                </a:ln>
                <a:solidFill>
                  <a:srgbClr val="255839"/>
                </a:solidFill>
                <a:effectLst/>
                <a:uLnTx/>
                <a:uFillTx/>
                <a:latin typeface="Trebuchet MS" panose="020B0603020202020204"/>
                <a:ea typeface="+mj-ea"/>
                <a:cs typeface="+mj-cs"/>
              </a:rPr>
              <a:t>Estudo de Caso: Uma Abordagem Inovadora às Mudanças Organizacionais para Processos Sustentáveis na Minimização de Resíduos (Eslovénia)</a:t>
            </a:r>
            <a:endParaRPr lang="el-GR" sz="3700" dirty="0">
              <a:solidFill>
                <a:srgbClr val="255839"/>
              </a:solidFill>
              <a:latin typeface="Trebuchet MS" panose="020B0603020202020204"/>
            </a:endParaRPr>
          </a:p>
        </p:txBody>
      </p:sp>
      <p:sp>
        <p:nvSpPr>
          <p:cNvPr id="6" name="Content Placeholder 6">
            <a:extLst>
              <a:ext uri="{FF2B5EF4-FFF2-40B4-BE49-F238E27FC236}">
                <a16:creationId xmlns:a16="http://schemas.microsoft.com/office/drawing/2014/main" id="{4603E506-5D81-CDEA-8C23-9CC35B2D8F92}"/>
              </a:ext>
            </a:extLst>
          </p:cNvPr>
          <p:cNvSpPr txBox="1">
            <a:spLocks/>
          </p:cNvSpPr>
          <p:nvPr/>
        </p:nvSpPr>
        <p:spPr>
          <a:xfrm>
            <a:off x="348188" y="1456933"/>
            <a:ext cx="11495624" cy="4847881"/>
          </a:xfrm>
          <a:prstGeom prst="rect">
            <a:avLst/>
          </a:prstGeom>
        </p:spPr>
        <p:txBody>
          <a:bodyPr vert="horz" lIns="0" tIns="0" rIns="0" bIns="0" rtlCol="0" anchor="t">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buNone/>
              <a:defRPr/>
            </a:pPr>
            <a:r>
              <a:rPr lang="en-IE" b="1" dirty="0"/>
              <a:t>Perguntas de Reflexão – Estudo de Caso: Minimização de Resíduos e Mudança Organizacional (</a:t>
            </a:r>
            <a:r>
              <a:rPr lang="en-IE" b="1" dirty="0" err="1"/>
              <a:t>Eslovénia</a:t>
            </a:r>
            <a:r>
              <a:rPr lang="en-IE" b="1" dirty="0"/>
              <a:t>)</a:t>
            </a:r>
            <a:endParaRPr lang="en-US" dirty="0"/>
          </a:p>
          <a:p>
            <a:pPr algn="just">
              <a:buFont typeface="Wingdings 3"/>
              <a:buChar char=""/>
              <a:defRPr/>
            </a:pPr>
            <a:r>
              <a:rPr lang="en-IE" sz="1400" b="1" dirty="0">
                <a:solidFill>
                  <a:srgbClr val="7FB22C"/>
                </a:solidFill>
                <a:latin typeface="Aptos"/>
                <a:ea typeface="Calibri Light" panose="020F0302020204030204"/>
                <a:cs typeface="Calibri Light" panose="020F0302020204030204"/>
              </a:rPr>
              <a:t>Compreender o contexto da Mudança </a:t>
            </a:r>
            <a:endParaRPr lang="en-IE" sz="1400" dirty="0">
              <a:latin typeface="Aptos"/>
              <a:ea typeface="Calibri Light"/>
              <a:cs typeface="Calibri Light"/>
            </a:endParaRPr>
          </a:p>
          <a:p>
            <a:pPr indent="0" algn="just">
              <a:buNone/>
              <a:defRPr/>
            </a:pPr>
            <a:r>
              <a:rPr lang="en-IE" sz="1400" dirty="0">
                <a:solidFill>
                  <a:srgbClr val="2C3C43"/>
                </a:solidFill>
                <a:latin typeface="Aptos"/>
                <a:ea typeface="Calibri Light" panose="020F0302020204030204"/>
                <a:cs typeface="Calibri Light" panose="020F0302020204030204"/>
              </a:rPr>
              <a:t>A empresa introduziu mudanças organizacionais para reduzir resíduos e melhorar a eficiência dos processos. </a:t>
            </a:r>
            <a:endParaRPr lang="en-IE" sz="1400" dirty="0">
              <a:latin typeface="Aptos"/>
              <a:ea typeface="Calibri Light"/>
              <a:cs typeface="Calibri Light"/>
            </a:endParaRPr>
          </a:p>
          <a:p>
            <a:pPr algn="just">
              <a:buNone/>
              <a:defRPr/>
            </a:pPr>
            <a:r>
              <a:rPr lang="en-IE" sz="1400" dirty="0">
                <a:solidFill>
                  <a:srgbClr val="2C3C43"/>
                </a:solidFill>
                <a:latin typeface="Aptos"/>
                <a:ea typeface="+mj-lt"/>
                <a:cs typeface="+mj-lt"/>
              </a:rPr>
              <a:t>	→ Que fatores internos ou externos criaram a necessidade desta mudança? </a:t>
            </a:r>
            <a:endParaRPr lang="en-IE" sz="1400" dirty="0">
              <a:latin typeface="Aptos"/>
              <a:ea typeface="Calibri Light"/>
              <a:cs typeface="Calibri Light"/>
            </a:endParaRPr>
          </a:p>
          <a:p>
            <a:pPr algn="just">
              <a:buNone/>
              <a:defRPr/>
            </a:pPr>
            <a:r>
              <a:rPr lang="en-IE" sz="1400" dirty="0">
                <a:solidFill>
                  <a:srgbClr val="2C3C43"/>
                </a:solidFill>
                <a:latin typeface="Aptos"/>
                <a:ea typeface="Calibri Light" panose="020F0302020204030204"/>
                <a:cs typeface="Calibri Light" panose="020F0302020204030204"/>
              </a:rPr>
              <a:t>	💬 Identificar pelo menos um fator ambiental e um fator económico que influenciou a decisão. </a:t>
            </a:r>
            <a:endParaRPr lang="en-IE" sz="1400" dirty="0">
              <a:latin typeface="Aptos"/>
              <a:ea typeface="Calibri Light"/>
              <a:cs typeface="Calibri Light"/>
            </a:endParaRPr>
          </a:p>
          <a:p>
            <a:pPr algn="just">
              <a:buFont typeface="Wingdings 3"/>
              <a:buChar char=""/>
              <a:defRPr/>
            </a:pPr>
            <a:r>
              <a:rPr lang="en-IE" sz="1400" b="1" dirty="0">
                <a:solidFill>
                  <a:srgbClr val="7FB22C"/>
                </a:solidFill>
                <a:latin typeface="Aptos"/>
                <a:ea typeface="Calibri Light" panose="020F0302020204030204"/>
                <a:cs typeface="Calibri Light" panose="020F0302020204030204"/>
              </a:rPr>
              <a:t>Processo e Estratégia de Mudança </a:t>
            </a:r>
            <a:endParaRPr lang="en-IE" sz="1400" dirty="0">
              <a:latin typeface="Aptos"/>
              <a:ea typeface="Calibri Light"/>
              <a:cs typeface="Calibri Light"/>
            </a:endParaRPr>
          </a:p>
          <a:p>
            <a:pPr indent="0">
              <a:buNone/>
              <a:defRPr/>
            </a:pPr>
            <a:r>
              <a:rPr lang="en-IE" sz="1400" dirty="0">
                <a:solidFill>
                  <a:srgbClr val="32323B"/>
                </a:solidFill>
                <a:latin typeface="Aptos"/>
                <a:ea typeface="Calibri Light" panose="020F0302020204030204"/>
                <a:cs typeface="Calibri Light" panose="020F0302020204030204"/>
              </a:rPr>
              <a:t>O projeto aplicou uma abordagem estruturada para redesenhar os sistemas de produção e gestão. </a:t>
            </a:r>
          </a:p>
          <a:p>
            <a:pPr indent="0">
              <a:buNone/>
              <a:defRPr/>
            </a:pPr>
            <a:r>
              <a:rPr lang="en-IE" sz="1400" dirty="0">
                <a:solidFill>
                  <a:srgbClr val="32323B"/>
                </a:solidFill>
                <a:latin typeface="Aptos"/>
                <a:ea typeface="Calibri Light" panose="020F0302020204030204"/>
                <a:cs typeface="Calibri Light" panose="020F0302020204030204"/>
              </a:rPr>
              <a:t> → Qual o modelo de gestão da mudança (Lewin, Kotter ou ADKAR) que melhor explica </a:t>
            </a:r>
            <a:r>
              <a:rPr lang="en-IE" sz="1400" dirty="0" err="1">
                <a:solidFill>
                  <a:srgbClr val="32323B"/>
                </a:solidFill>
                <a:latin typeface="Aptos"/>
                <a:ea typeface="Calibri Light" panose="020F0302020204030204"/>
                <a:cs typeface="Calibri Light" panose="020F0302020204030204"/>
              </a:rPr>
              <a:t>esta</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transformação</a:t>
            </a:r>
            <a:r>
              <a:rPr lang="en-IE" sz="1400" dirty="0">
                <a:solidFill>
                  <a:srgbClr val="32323B"/>
                </a:solidFill>
                <a:latin typeface="Aptos"/>
                <a:ea typeface="Calibri Light" panose="020F0302020204030204"/>
                <a:cs typeface="Calibri Light" panose="020F0302020204030204"/>
              </a:rPr>
              <a:t>?  </a:t>
            </a:r>
          </a:p>
          <a:p>
            <a:pPr indent="0">
              <a:buNone/>
              <a:defRPr/>
            </a:pP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Explicar</a:t>
            </a:r>
            <a:r>
              <a:rPr lang="en-IE" sz="1400" dirty="0">
                <a:solidFill>
                  <a:srgbClr val="32323B"/>
                </a:solidFill>
                <a:latin typeface="Aptos"/>
                <a:ea typeface="Calibri Light" panose="020F0302020204030204"/>
                <a:cs typeface="Calibri Light" panose="020F0302020204030204"/>
              </a:rPr>
              <a:t> por que razão o modelo se adequa, com base nas ações ou sequência descritas no caso. </a:t>
            </a:r>
            <a:br>
              <a:rPr lang="en-US" sz="1400" dirty="0">
                <a:latin typeface="Aptos"/>
                <a:ea typeface="Calibri Light" panose="020F0302020204030204"/>
                <a:cs typeface="Calibri Light" panose="020F0302020204030204"/>
              </a:rPr>
            </a:br>
            <a:endParaRPr lang="en-IE" sz="1400" dirty="0">
              <a:latin typeface="Aptos"/>
              <a:ea typeface="Calibri Light"/>
              <a:cs typeface="Calibri Light"/>
            </a:endParaRPr>
          </a:p>
          <a:p>
            <a:pPr algn="just">
              <a:buFont typeface="Wingdings 3"/>
              <a:buChar char=""/>
              <a:defRPr/>
            </a:pPr>
            <a:r>
              <a:rPr lang="en-IE" sz="1400" b="1" dirty="0">
                <a:solidFill>
                  <a:srgbClr val="7FB22C"/>
                </a:solidFill>
                <a:latin typeface="Aptos"/>
                <a:ea typeface="Calibri Light" panose="020F0302020204030204"/>
                <a:cs typeface="Calibri Light" panose="020F0302020204030204"/>
              </a:rPr>
              <a:t>Liderança e Comunicação</a:t>
            </a:r>
            <a:endParaRPr lang="en-IE" sz="1400" dirty="0">
              <a:latin typeface="Aptos"/>
              <a:ea typeface="Calibri Light"/>
              <a:cs typeface="Calibri Light"/>
            </a:endParaRPr>
          </a:p>
          <a:p>
            <a:pPr indent="0">
              <a:buNone/>
              <a:defRPr/>
            </a:pPr>
            <a:r>
              <a:rPr lang="en-IE" sz="1400" dirty="0">
                <a:solidFill>
                  <a:srgbClr val="32323B"/>
                </a:solidFill>
                <a:latin typeface="Aptos"/>
                <a:ea typeface="Calibri Light" panose="020F0302020204030204"/>
                <a:cs typeface="Calibri Light" panose="020F0302020204030204"/>
              </a:rPr>
              <a:t>A mudança bem-sucedida exigiu o comprometimento da liderança e o envolvimento dos colaboradores. </a:t>
            </a:r>
          </a:p>
          <a:p>
            <a:pPr indent="0">
              <a:buNone/>
              <a:defRPr/>
            </a:pPr>
            <a:r>
              <a:rPr lang="en-IE" sz="1400" dirty="0">
                <a:solidFill>
                  <a:srgbClr val="32323B"/>
                </a:solidFill>
                <a:latin typeface="Aptos"/>
                <a:ea typeface="Calibri Light" panose="020F0302020204030204"/>
                <a:cs typeface="Calibri Light" panose="020F0302020204030204"/>
              </a:rPr>
              <a:t>→ Como contribuíram o comportamento da liderança e a comunicação para motivar e envolver os colaboradores? </a:t>
            </a:r>
          </a:p>
          <a:p>
            <a:pPr indent="0">
              <a:buNone/>
              <a:defRPr/>
            </a:pPr>
            <a:r>
              <a:rPr lang="en-IE" sz="1400" dirty="0">
                <a:solidFill>
                  <a:srgbClr val="32323B"/>
                </a:solidFill>
                <a:latin typeface="Aptos"/>
                <a:ea typeface="Calibri Light" panose="020F0302020204030204"/>
                <a:cs typeface="Calibri Light" panose="020F0302020204030204"/>
              </a:rPr>
              <a:t>💬  Mencionar uma prática de liderança que incentive a responsabilidade partilhada pela mudança.</a:t>
            </a:r>
            <a:br>
              <a:rPr lang="en-IE" sz="1400" dirty="0">
                <a:latin typeface="Aptos"/>
                <a:ea typeface="Calibri Light" panose="020F0302020204030204"/>
                <a:cs typeface="Calibri Light" panose="020F0302020204030204"/>
              </a:rPr>
            </a:br>
            <a:br>
              <a:rPr lang="en-IE" sz="1400" dirty="0">
                <a:latin typeface="Aptos"/>
                <a:ea typeface="+mj-lt"/>
                <a:cs typeface="+mj-lt"/>
              </a:rPr>
            </a:br>
            <a:endParaRPr lang="en-IE" sz="1400" dirty="0">
              <a:latin typeface="Aptos"/>
              <a:ea typeface="Calibri Light"/>
              <a:cs typeface="Calibri Light"/>
            </a:endParaRPr>
          </a:p>
          <a:p>
            <a:pPr algn="just">
              <a:buNone/>
              <a:defRPr/>
            </a:pPr>
            <a:endParaRPr lang="en-IE" sz="1400" dirty="0">
              <a:latin typeface="Aptos"/>
              <a:ea typeface="Calibri Light"/>
              <a:cs typeface="Calibri Light"/>
            </a:endParaRPr>
          </a:p>
          <a:p>
            <a:pPr algn="just">
              <a:buNone/>
              <a:defRPr/>
            </a:pPr>
            <a:endParaRPr lang="en-IE" b="1" dirty="0">
              <a:solidFill>
                <a:srgbClr val="7FB22C"/>
              </a:solidFill>
              <a:latin typeface="Calibri Light" panose="020F0302020204030204"/>
              <a:ea typeface="Calibri Light" panose="020F0302020204030204"/>
              <a:cs typeface="Calibri Light" panose="020F0302020204030204"/>
            </a:endParaRPr>
          </a:p>
        </p:txBody>
      </p:sp>
    </p:spTree>
    <p:custDataLst>
      <p:tags r:id="rId1"/>
    </p:custDataLst>
    <p:extLst>
      <p:ext uri="{BB962C8B-B14F-4D97-AF65-F5344CB8AC3E}">
        <p14:creationId xmlns:p14="http://schemas.microsoft.com/office/powerpoint/2010/main" val="4569997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FCA59-4BD0-02B6-D8EE-B315DD6800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5725B2-F9F3-31BC-85EB-AD716DEDD1C1}"/>
              </a:ext>
            </a:extLst>
          </p:cNvPr>
          <p:cNvSpPr>
            <a:spLocks noGrp="1"/>
          </p:cNvSpPr>
          <p:nvPr>
            <p:ph type="ctrTitle"/>
          </p:nvPr>
        </p:nvSpPr>
        <p:spPr>
          <a:xfrm>
            <a:off x="622408" y="2404534"/>
            <a:ext cx="9220840" cy="1646302"/>
          </a:xfrm>
        </p:spPr>
        <p:txBody>
          <a:bodyPr/>
          <a:lstStyle/>
          <a:p>
            <a:pPr algn="l"/>
            <a:r>
              <a:rPr lang="en-US" sz="4800" i="1" dirty="0"/>
              <a:t>Estudo de caso 3: Caso ILVA</a:t>
            </a:r>
          </a:p>
        </p:txBody>
      </p:sp>
      <p:sp>
        <p:nvSpPr>
          <p:cNvPr id="3" name="Subtitle 2">
            <a:extLst>
              <a:ext uri="{FF2B5EF4-FFF2-40B4-BE49-F238E27FC236}">
                <a16:creationId xmlns:a16="http://schemas.microsoft.com/office/drawing/2014/main" id="{802AB5DB-A0BA-3031-2E35-C21762293ED9}"/>
              </a:ext>
            </a:extLst>
          </p:cNvPr>
          <p:cNvSpPr>
            <a:spLocks noGrp="1"/>
          </p:cNvSpPr>
          <p:nvPr>
            <p:ph type="subTitle" idx="1"/>
          </p:nvPr>
        </p:nvSpPr>
        <p:spPr>
          <a:xfrm>
            <a:off x="714615" y="4050833"/>
            <a:ext cx="8559388" cy="1096899"/>
          </a:xfrm>
        </p:spPr>
        <p:txBody>
          <a:bodyPr>
            <a:normAutofit/>
          </a:bodyPr>
          <a:lstStyle/>
          <a:p>
            <a:pPr algn="l"/>
            <a:endParaRPr lang="en-US" sz="2800" dirty="0"/>
          </a:p>
          <a:p>
            <a:pPr algn="l"/>
            <a:r>
              <a:rPr lang="en-US" sz="2800" dirty="0">
                <a:solidFill>
                  <a:schemeClr val="tx1"/>
                </a:solidFill>
              </a:rPr>
              <a:t>Para a Ficha de Trabalho 4 – Grupo 3</a:t>
            </a:r>
          </a:p>
        </p:txBody>
      </p:sp>
    </p:spTree>
    <p:custDataLst>
      <p:tags r:id="rId1"/>
    </p:custDataLst>
    <p:extLst>
      <p:ext uri="{BB962C8B-B14F-4D97-AF65-F5344CB8AC3E}">
        <p14:creationId xmlns:p14="http://schemas.microsoft.com/office/powerpoint/2010/main" val="12736555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183880" y="2907792"/>
            <a:ext cx="3530600" cy="3604895"/>
          </a:xfrm>
          <a:custGeom>
            <a:avLst/>
            <a:gdLst/>
            <a:ahLst/>
            <a:cxnLst/>
            <a:rect l="l" t="t" r="r" b="b"/>
            <a:pathLst>
              <a:path w="3530600" h="3604895">
                <a:moveTo>
                  <a:pt x="2942155" y="0"/>
                </a:moveTo>
                <a:lnTo>
                  <a:pt x="588445" y="0"/>
                </a:lnTo>
                <a:lnTo>
                  <a:pt x="540183" y="1950"/>
                </a:lnTo>
                <a:lnTo>
                  <a:pt x="492996" y="7701"/>
                </a:lnTo>
                <a:lnTo>
                  <a:pt x="447035" y="17101"/>
                </a:lnTo>
                <a:lnTo>
                  <a:pt x="402451" y="29999"/>
                </a:lnTo>
                <a:lnTo>
                  <a:pt x="359396" y="46243"/>
                </a:lnTo>
                <a:lnTo>
                  <a:pt x="318021" y="65681"/>
                </a:lnTo>
                <a:lnTo>
                  <a:pt x="278477" y="88162"/>
                </a:lnTo>
                <a:lnTo>
                  <a:pt x="240917" y="113535"/>
                </a:lnTo>
                <a:lnTo>
                  <a:pt x="205491" y="141649"/>
                </a:lnTo>
                <a:lnTo>
                  <a:pt x="172351" y="172351"/>
                </a:lnTo>
                <a:lnTo>
                  <a:pt x="141649" y="205491"/>
                </a:lnTo>
                <a:lnTo>
                  <a:pt x="113535" y="240917"/>
                </a:lnTo>
                <a:lnTo>
                  <a:pt x="88162" y="278477"/>
                </a:lnTo>
                <a:lnTo>
                  <a:pt x="65681" y="318021"/>
                </a:lnTo>
                <a:lnTo>
                  <a:pt x="46243" y="359396"/>
                </a:lnTo>
                <a:lnTo>
                  <a:pt x="29999" y="402451"/>
                </a:lnTo>
                <a:lnTo>
                  <a:pt x="17101" y="447035"/>
                </a:lnTo>
                <a:lnTo>
                  <a:pt x="7701" y="492996"/>
                </a:lnTo>
                <a:lnTo>
                  <a:pt x="1950" y="540183"/>
                </a:lnTo>
                <a:lnTo>
                  <a:pt x="0" y="588445"/>
                </a:lnTo>
                <a:lnTo>
                  <a:pt x="0" y="3016322"/>
                </a:lnTo>
                <a:lnTo>
                  <a:pt x="1950" y="3064584"/>
                </a:lnTo>
                <a:lnTo>
                  <a:pt x="7701" y="3111771"/>
                </a:lnTo>
                <a:lnTo>
                  <a:pt x="17101" y="3157733"/>
                </a:lnTo>
                <a:lnTo>
                  <a:pt x="29999" y="3202317"/>
                </a:lnTo>
                <a:lnTo>
                  <a:pt x="46243" y="3245372"/>
                </a:lnTo>
                <a:lnTo>
                  <a:pt x="65681" y="3286747"/>
                </a:lnTo>
                <a:lnTo>
                  <a:pt x="88162" y="3326290"/>
                </a:lnTo>
                <a:lnTo>
                  <a:pt x="113535" y="3363850"/>
                </a:lnTo>
                <a:lnTo>
                  <a:pt x="141649" y="3399276"/>
                </a:lnTo>
                <a:lnTo>
                  <a:pt x="172351" y="3432416"/>
                </a:lnTo>
                <a:lnTo>
                  <a:pt x="205491" y="3463118"/>
                </a:lnTo>
                <a:lnTo>
                  <a:pt x="240917" y="3491232"/>
                </a:lnTo>
                <a:lnTo>
                  <a:pt x="278477" y="3516605"/>
                </a:lnTo>
                <a:lnTo>
                  <a:pt x="318021" y="3539086"/>
                </a:lnTo>
                <a:lnTo>
                  <a:pt x="359396" y="3558525"/>
                </a:lnTo>
                <a:lnTo>
                  <a:pt x="402451" y="3574768"/>
                </a:lnTo>
                <a:lnTo>
                  <a:pt x="447035" y="3587666"/>
                </a:lnTo>
                <a:lnTo>
                  <a:pt x="492996" y="3597066"/>
                </a:lnTo>
                <a:lnTo>
                  <a:pt x="540183" y="3602817"/>
                </a:lnTo>
                <a:lnTo>
                  <a:pt x="588445" y="3604768"/>
                </a:lnTo>
                <a:lnTo>
                  <a:pt x="2942155" y="3604768"/>
                </a:lnTo>
                <a:lnTo>
                  <a:pt x="2990417" y="3602817"/>
                </a:lnTo>
                <a:lnTo>
                  <a:pt x="3037604" y="3597066"/>
                </a:lnTo>
                <a:lnTo>
                  <a:pt x="3083565" y="3587666"/>
                </a:lnTo>
                <a:lnTo>
                  <a:pt x="3128149" y="3574768"/>
                </a:lnTo>
                <a:lnTo>
                  <a:pt x="3171204" y="3558525"/>
                </a:lnTo>
                <a:lnTo>
                  <a:pt x="3212579" y="3539086"/>
                </a:lnTo>
                <a:lnTo>
                  <a:pt x="3252123" y="3516605"/>
                </a:lnTo>
                <a:lnTo>
                  <a:pt x="3289683" y="3491232"/>
                </a:lnTo>
                <a:lnTo>
                  <a:pt x="3325109" y="3463118"/>
                </a:lnTo>
                <a:lnTo>
                  <a:pt x="3358248" y="3432416"/>
                </a:lnTo>
                <a:lnTo>
                  <a:pt x="3388951" y="3399276"/>
                </a:lnTo>
                <a:lnTo>
                  <a:pt x="3417064" y="3363850"/>
                </a:lnTo>
                <a:lnTo>
                  <a:pt x="3442437" y="3326290"/>
                </a:lnTo>
                <a:lnTo>
                  <a:pt x="3464918" y="3286747"/>
                </a:lnTo>
                <a:lnTo>
                  <a:pt x="3484357" y="3245372"/>
                </a:lnTo>
                <a:lnTo>
                  <a:pt x="3500600" y="3202317"/>
                </a:lnTo>
                <a:lnTo>
                  <a:pt x="3513498" y="3157733"/>
                </a:lnTo>
                <a:lnTo>
                  <a:pt x="3522898" y="3111771"/>
                </a:lnTo>
                <a:lnTo>
                  <a:pt x="3528649" y="3064584"/>
                </a:lnTo>
                <a:lnTo>
                  <a:pt x="3530600" y="3016322"/>
                </a:lnTo>
                <a:lnTo>
                  <a:pt x="3530600" y="588445"/>
                </a:lnTo>
                <a:lnTo>
                  <a:pt x="3528649" y="540183"/>
                </a:lnTo>
                <a:lnTo>
                  <a:pt x="3522898" y="492996"/>
                </a:lnTo>
                <a:lnTo>
                  <a:pt x="3513498" y="447035"/>
                </a:lnTo>
                <a:lnTo>
                  <a:pt x="3500600" y="402451"/>
                </a:lnTo>
                <a:lnTo>
                  <a:pt x="3484357" y="359396"/>
                </a:lnTo>
                <a:lnTo>
                  <a:pt x="3464918" y="318021"/>
                </a:lnTo>
                <a:lnTo>
                  <a:pt x="3442437" y="278477"/>
                </a:lnTo>
                <a:lnTo>
                  <a:pt x="3417064" y="240917"/>
                </a:lnTo>
                <a:lnTo>
                  <a:pt x="3388951" y="205491"/>
                </a:lnTo>
                <a:lnTo>
                  <a:pt x="3358248" y="172351"/>
                </a:lnTo>
                <a:lnTo>
                  <a:pt x="3325109" y="141649"/>
                </a:lnTo>
                <a:lnTo>
                  <a:pt x="3289683" y="113535"/>
                </a:lnTo>
                <a:lnTo>
                  <a:pt x="3252123" y="88162"/>
                </a:lnTo>
                <a:lnTo>
                  <a:pt x="3212579" y="65681"/>
                </a:lnTo>
                <a:lnTo>
                  <a:pt x="3171204" y="46243"/>
                </a:lnTo>
                <a:lnTo>
                  <a:pt x="3128149" y="29999"/>
                </a:lnTo>
                <a:lnTo>
                  <a:pt x="3083565" y="17101"/>
                </a:lnTo>
                <a:lnTo>
                  <a:pt x="3037604" y="7701"/>
                </a:lnTo>
                <a:lnTo>
                  <a:pt x="2990417" y="1950"/>
                </a:lnTo>
                <a:lnTo>
                  <a:pt x="2942155" y="0"/>
                </a:lnTo>
                <a:close/>
              </a:path>
            </a:pathLst>
          </a:custGeom>
          <a:solidFill>
            <a:srgbClr val="3F7819"/>
          </a:solidFill>
        </p:spPr>
        <p:txBody>
          <a:bodyPr wrap="square" lIns="0" tIns="0" rIns="0" bIns="0" rtlCol="0"/>
          <a:lstStyle/>
          <a:p>
            <a:endParaRPr/>
          </a:p>
        </p:txBody>
      </p:sp>
      <p:sp>
        <p:nvSpPr>
          <p:cNvPr id="3" name="object 3"/>
          <p:cNvSpPr txBox="1"/>
          <p:nvPr/>
        </p:nvSpPr>
        <p:spPr>
          <a:xfrm>
            <a:off x="557278" y="1475200"/>
            <a:ext cx="10031699" cy="3884974"/>
          </a:xfrm>
          <a:prstGeom prst="rect">
            <a:avLst/>
          </a:prstGeom>
        </p:spPr>
        <p:txBody>
          <a:bodyPr vert="horz" wrap="square" lIns="0" tIns="43180" rIns="0" bIns="0" rtlCol="0">
            <a:spAutoFit/>
          </a:bodyPr>
          <a:lstStyle/>
          <a:p>
            <a:pPr marL="25400" marR="17780">
              <a:lnSpc>
                <a:spcPts val="4200"/>
              </a:lnSpc>
              <a:spcBef>
                <a:spcPts val="340"/>
              </a:spcBef>
              <a:tabLst>
                <a:tab pos="5335270" algn="l"/>
              </a:tabLst>
            </a:pPr>
            <a:r>
              <a:rPr sz="3600" dirty="0">
                <a:solidFill>
                  <a:srgbClr val="94DE61"/>
                </a:solidFill>
                <a:latin typeface="Trebuchet MS"/>
                <a:cs typeface="Trebuchet MS"/>
              </a:rPr>
              <a:t>O caso ILVA em Taranto – entre a produção industrial e a responsabilidade ambiental</a:t>
            </a:r>
            <a:endParaRPr sz="3600" dirty="0">
              <a:latin typeface="Trebuchet MS"/>
              <a:cs typeface="Trebuchet MS"/>
            </a:endParaRPr>
          </a:p>
          <a:p>
            <a:pPr marL="88265">
              <a:lnSpc>
                <a:spcPct val="100000"/>
              </a:lnSpc>
              <a:spcBef>
                <a:spcPts val="1025"/>
              </a:spcBef>
              <a:tabLst>
                <a:tab pos="431165" algn="l"/>
              </a:tabLst>
            </a:pPr>
            <a:r>
              <a:rPr sz="2625" spc="150" baseline="6349" dirty="0">
                <a:solidFill>
                  <a:srgbClr val="90C226"/>
                </a:solidFill>
                <a:latin typeface="Lucida Sans Unicode"/>
                <a:cs typeface="Lucida Sans Unicode"/>
              </a:rPr>
              <a:t>▶	Visão geral:</a:t>
            </a:r>
            <a:endParaRPr sz="2200" dirty="0">
              <a:latin typeface="Trebuchet MS"/>
              <a:cs typeface="Trebuchet MS"/>
            </a:endParaRPr>
          </a:p>
          <a:p>
            <a:pPr marL="431165" marR="2779395" indent="-342900">
              <a:lnSpc>
                <a:spcPct val="78800"/>
              </a:lnSpc>
              <a:spcBef>
                <a:spcPts val="1000"/>
              </a:spcBef>
              <a:tabLst>
                <a:tab pos="431165" algn="l"/>
              </a:tabLst>
            </a:pPr>
            <a:r>
              <a:rPr sz="2625" spc="150" baseline="6349" dirty="0">
                <a:solidFill>
                  <a:srgbClr val="90C226"/>
                </a:solidFill>
                <a:latin typeface="Lucida Sans Unicode"/>
                <a:cs typeface="Lucida Sans Unicode"/>
              </a:rPr>
              <a:t>▶	A siderurgia ILVA em Taranto é um exemplo paradigmático do </a:t>
            </a:r>
            <a:r>
              <a:rPr sz="2625" spc="150" baseline="6349" dirty="0" err="1">
                <a:solidFill>
                  <a:srgbClr val="90C226"/>
                </a:solidFill>
                <a:latin typeface="Lucida Sans Unicode"/>
                <a:cs typeface="Lucida Sans Unicode"/>
              </a:rPr>
              <a:t>conflito</a:t>
            </a:r>
            <a:r>
              <a:rPr sz="2625" spc="150" baseline="6349" dirty="0">
                <a:solidFill>
                  <a:srgbClr val="90C226"/>
                </a:solidFill>
                <a:latin typeface="Lucida Sans Unicode"/>
                <a:cs typeface="Lucida Sans Unicode"/>
              </a:rPr>
              <a:t> entre</a:t>
            </a:r>
            <a:r>
              <a:rPr lang="pt-PT" sz="2625" spc="150" baseline="6349" dirty="0">
                <a:solidFill>
                  <a:srgbClr val="90C226"/>
                </a:solidFill>
                <a:latin typeface="Lucida Sans Unicode"/>
                <a:cs typeface="Lucida Sans Unicode"/>
              </a:rPr>
              <a:t> </a:t>
            </a:r>
            <a:r>
              <a:rPr sz="2625" spc="150" baseline="6349" dirty="0">
                <a:solidFill>
                  <a:srgbClr val="90C226"/>
                </a:solidFill>
                <a:latin typeface="Lucida Sans Unicode"/>
                <a:cs typeface="Lucida Sans Unicode"/>
              </a:rPr>
              <a:t>o desenvolvimento económico e a proteção </a:t>
            </a:r>
            <a:r>
              <a:rPr sz="2625" spc="150" baseline="6349" dirty="0" err="1">
                <a:solidFill>
                  <a:srgbClr val="90C226"/>
                </a:solidFill>
                <a:latin typeface="Lucida Sans Unicode"/>
                <a:cs typeface="Lucida Sans Unicode"/>
              </a:rPr>
              <a:t>ambiental</a:t>
            </a:r>
            <a:r>
              <a:rPr sz="2625" spc="150" baseline="6349" dirty="0">
                <a:solidFill>
                  <a:srgbClr val="90C226"/>
                </a:solidFill>
                <a:latin typeface="Lucida Sans Unicode"/>
                <a:cs typeface="Lucida Sans Unicode"/>
              </a:rPr>
              <a:t>.</a:t>
            </a:r>
            <a:endParaRPr lang="pt-PT" sz="2625" spc="150" baseline="6349" dirty="0">
              <a:solidFill>
                <a:srgbClr val="90C226"/>
              </a:solidFill>
              <a:latin typeface="Lucida Sans Unicode"/>
              <a:cs typeface="Lucida Sans Unicode"/>
            </a:endParaRPr>
          </a:p>
          <a:p>
            <a:pPr marL="431165" marR="2779395" indent="-342900">
              <a:lnSpc>
                <a:spcPct val="78800"/>
              </a:lnSpc>
              <a:spcBef>
                <a:spcPts val="1000"/>
              </a:spcBef>
              <a:tabLst>
                <a:tab pos="431165" algn="l"/>
              </a:tabLst>
            </a:pPr>
            <a:endParaRPr sz="2200" dirty="0">
              <a:latin typeface="Trebuchet MS"/>
              <a:cs typeface="Trebuchet MS"/>
            </a:endParaRPr>
          </a:p>
          <a:p>
            <a:pPr marL="431165" marR="3191510">
              <a:lnSpc>
                <a:spcPct val="78800"/>
              </a:lnSpc>
            </a:pPr>
            <a:r>
              <a:rPr sz="2200" dirty="0">
                <a:solidFill>
                  <a:srgbClr val="2C3C43"/>
                </a:solidFill>
                <a:latin typeface="Trebuchet MS"/>
                <a:cs typeface="Trebuchet MS"/>
              </a:rPr>
              <a:t>As violações regulatórias levaram a sanções, apreensões e planos de remediação, destacando o valor da conformidade com as normas ASG (ESG) e da transparência.</a:t>
            </a:r>
            <a:endParaRPr sz="2200" dirty="0">
              <a:latin typeface="Trebuchet MS"/>
              <a:cs typeface="Trebuchet MS"/>
            </a:endParaRPr>
          </a:p>
        </p:txBody>
      </p:sp>
      <p:sp>
        <p:nvSpPr>
          <p:cNvPr id="4" name="object 4"/>
          <p:cNvSpPr txBox="1">
            <a:spLocks noGrp="1"/>
          </p:cNvSpPr>
          <p:nvPr>
            <p:ph type="title"/>
          </p:nvPr>
        </p:nvSpPr>
        <p:spPr>
          <a:xfrm>
            <a:off x="678784" y="675157"/>
            <a:ext cx="4626994" cy="574040"/>
          </a:xfrm>
          <a:prstGeom prst="rect">
            <a:avLst/>
          </a:prstGeom>
        </p:spPr>
        <p:txBody>
          <a:bodyPr vert="horz" wrap="square" lIns="0" tIns="12700" rIns="0" bIns="0" rtlCol="0">
            <a:spAutoFit/>
          </a:bodyPr>
          <a:lstStyle/>
          <a:p>
            <a:pPr marL="12700">
              <a:lnSpc>
                <a:spcPct val="100000"/>
              </a:lnSpc>
              <a:spcBef>
                <a:spcPts val="100"/>
              </a:spcBef>
            </a:pPr>
            <a:r>
              <a:rPr dirty="0"/>
              <a:t>Estudo de caso</a:t>
            </a:r>
          </a:p>
        </p:txBody>
      </p:sp>
      <p:pic>
        <p:nvPicPr>
          <p:cNvPr id="5" name="object 5">
            <a:hlinkClick r:id="rId4"/>
          </p:cNvPr>
          <p:cNvPicPr/>
          <p:nvPr/>
        </p:nvPicPr>
        <p:blipFill>
          <a:blip r:embed="rId5" cstate="print"/>
          <a:stretch>
            <a:fillRect/>
          </a:stretch>
        </p:blipFill>
        <p:spPr>
          <a:xfrm>
            <a:off x="8601964" y="3362959"/>
            <a:ext cx="2694431" cy="2694432"/>
          </a:xfrm>
          <a:prstGeom prst="rect">
            <a:avLst/>
          </a:prstGeom>
        </p:spPr>
      </p:pic>
      <p:pic>
        <p:nvPicPr>
          <p:cNvPr id="6" name="Immagine 5">
            <a:extLst>
              <a:ext uri="{FF2B5EF4-FFF2-40B4-BE49-F238E27FC236}">
                <a16:creationId xmlns:a16="http://schemas.microsoft.com/office/drawing/2014/main" id="{72C3231A-8560-4D29-8981-B89E46233E85}"/>
              </a:ext>
            </a:extLst>
          </p:cNvPr>
          <p:cNvPicPr>
            <a:picLocks noChangeAspect="1"/>
          </p:cNvPicPr>
          <p:nvPr/>
        </p:nvPicPr>
        <p:blipFill>
          <a:blip r:embed="rId6"/>
          <a:stretch>
            <a:fillRect/>
          </a:stretch>
        </p:blipFill>
        <p:spPr>
          <a:xfrm>
            <a:off x="10363200" y="6160060"/>
            <a:ext cx="1066892" cy="249958"/>
          </a:xfrm>
          <a:prstGeom prst="rect">
            <a:avLst/>
          </a:prstGeom>
        </p:spPr>
      </p:pic>
    </p:spTree>
    <p:custDataLst>
      <p:tags r:id="rId1"/>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4" cstate="print"/>
          <a:stretch>
            <a:fillRect/>
          </a:stretch>
        </p:blipFill>
        <p:spPr>
          <a:xfrm>
            <a:off x="10674759" y="420686"/>
            <a:ext cx="1117871" cy="234524"/>
          </a:xfrm>
          <a:prstGeom prst="rect">
            <a:avLst/>
          </a:prstGeom>
        </p:spPr>
      </p:pic>
      <p:sp>
        <p:nvSpPr>
          <p:cNvPr id="4" name="object 4"/>
          <p:cNvSpPr txBox="1">
            <a:spLocks noGrp="1"/>
          </p:cNvSpPr>
          <p:nvPr>
            <p:ph type="title"/>
          </p:nvPr>
        </p:nvSpPr>
        <p:spPr>
          <a:xfrm>
            <a:off x="581659" y="707202"/>
            <a:ext cx="10199230" cy="1656864"/>
          </a:xfrm>
          <a:prstGeom prst="rect">
            <a:avLst/>
          </a:prstGeom>
        </p:spPr>
        <p:txBody>
          <a:bodyPr vert="horz" wrap="square" lIns="0" tIns="40640" rIns="0" bIns="0" rtlCol="0">
            <a:spAutoFit/>
          </a:bodyPr>
          <a:lstStyle/>
          <a:p>
            <a:pPr marL="12700" marR="5080">
              <a:lnSpc>
                <a:spcPts val="4200"/>
              </a:lnSpc>
              <a:spcBef>
                <a:spcPts val="320"/>
              </a:spcBef>
              <a:tabLst>
                <a:tab pos="3996054" algn="l"/>
              </a:tabLst>
            </a:pPr>
            <a:r>
              <a:rPr dirty="0"/>
              <a:t>Estudo de caso: O caso ILVA em Taranto – entre a produção industrial	e a responsabilidade ambiental</a:t>
            </a:r>
          </a:p>
        </p:txBody>
      </p:sp>
      <p:sp>
        <p:nvSpPr>
          <p:cNvPr id="5" name="object 5"/>
          <p:cNvSpPr txBox="1"/>
          <p:nvPr/>
        </p:nvSpPr>
        <p:spPr>
          <a:xfrm>
            <a:off x="490220" y="2491379"/>
            <a:ext cx="186690" cy="245110"/>
          </a:xfrm>
          <a:prstGeom prst="rect">
            <a:avLst/>
          </a:prstGeom>
        </p:spPr>
        <p:txBody>
          <a:bodyPr vert="horz" wrap="square" lIns="0" tIns="11430" rIns="0" bIns="0" rtlCol="0">
            <a:spAutoFit/>
          </a:bodyPr>
          <a:lstStyle/>
          <a:p>
            <a:pPr marL="12700">
              <a:lnSpc>
                <a:spcPct val="100000"/>
              </a:lnSpc>
              <a:spcBef>
                <a:spcPts val="90"/>
              </a:spcBef>
            </a:pPr>
            <a:r>
              <a:rPr sz="1450" spc="65" dirty="0">
                <a:solidFill>
                  <a:srgbClr val="F47521"/>
                </a:solidFill>
                <a:latin typeface="Lucida Sans Unicode"/>
                <a:cs typeface="Lucida Sans Unicode"/>
              </a:rPr>
              <a:t>▶</a:t>
            </a:r>
            <a:endParaRPr sz="1450">
              <a:latin typeface="Lucida Sans Unicode"/>
              <a:cs typeface="Lucida Sans Unicode"/>
            </a:endParaRPr>
          </a:p>
        </p:txBody>
      </p:sp>
      <p:sp>
        <p:nvSpPr>
          <p:cNvPr id="6" name="object 6"/>
          <p:cNvSpPr txBox="1"/>
          <p:nvPr/>
        </p:nvSpPr>
        <p:spPr>
          <a:xfrm>
            <a:off x="676910" y="2278735"/>
            <a:ext cx="8745220" cy="2718693"/>
          </a:xfrm>
          <a:prstGeom prst="rect">
            <a:avLst/>
          </a:prstGeom>
        </p:spPr>
        <p:txBody>
          <a:bodyPr vert="horz" wrap="square" lIns="0" tIns="132080" rIns="0" bIns="0" rtlCol="0">
            <a:spAutoFit/>
          </a:bodyPr>
          <a:lstStyle/>
          <a:p>
            <a:pPr marL="12700">
              <a:lnSpc>
                <a:spcPct val="100000"/>
              </a:lnSpc>
              <a:spcBef>
                <a:spcPts val="1040"/>
              </a:spcBef>
            </a:pPr>
            <a:r>
              <a:rPr sz="1800" b="1" spc="-10" dirty="0">
                <a:solidFill>
                  <a:srgbClr val="32323B"/>
                </a:solidFill>
                <a:latin typeface="Trebuchet MS"/>
                <a:cs typeface="Trebuchet MS"/>
              </a:rPr>
              <a:t>Descrição:</a:t>
            </a:r>
            <a:endParaRPr sz="1800" dirty="0">
              <a:latin typeface="Trebuchet MS"/>
              <a:cs typeface="Trebuchet MS"/>
            </a:endParaRPr>
          </a:p>
          <a:p>
            <a:pPr marL="12700" marR="5715">
              <a:lnSpc>
                <a:spcPts val="2100"/>
              </a:lnSpc>
              <a:spcBef>
                <a:spcPts val="1060"/>
              </a:spcBef>
            </a:pPr>
            <a:r>
              <a:rPr sz="1800" b="1" spc="-10" dirty="0">
                <a:solidFill>
                  <a:srgbClr val="32323B"/>
                </a:solidFill>
                <a:latin typeface="Trebuchet MS"/>
                <a:cs typeface="Trebuchet MS"/>
              </a:rPr>
              <a:t>A ILVA em Taranto, uma das maiores siderurgias da Europa, esteve no centro de uma grave crise ambiental e de saúde pública devido à poluição por poeiras e dioxinas.</a:t>
            </a:r>
            <a:endParaRPr sz="1800" dirty="0">
              <a:latin typeface="Trebuchet MS"/>
              <a:cs typeface="Trebuchet MS"/>
            </a:endParaRPr>
          </a:p>
          <a:p>
            <a:pPr marL="12700" algn="just">
              <a:lnSpc>
                <a:spcPts val="2010"/>
              </a:lnSpc>
            </a:pPr>
            <a:r>
              <a:rPr sz="1800" dirty="0">
                <a:solidFill>
                  <a:srgbClr val="32323B"/>
                </a:solidFill>
                <a:latin typeface="Trebuchet MS"/>
                <a:cs typeface="Trebuchet MS"/>
              </a:rPr>
              <a:t>Investigações judiciais confirmaram que os limites de emissão foram ultrapassados</a:t>
            </a:r>
            <a:endParaRPr sz="1800" dirty="0">
              <a:latin typeface="Trebuchet MS"/>
              <a:cs typeface="Trebuchet MS"/>
            </a:endParaRPr>
          </a:p>
          <a:p>
            <a:pPr marL="12700">
              <a:lnSpc>
                <a:spcPts val="2130"/>
              </a:lnSpc>
            </a:pPr>
            <a:r>
              <a:rPr sz="1800" dirty="0">
                <a:solidFill>
                  <a:srgbClr val="32323B"/>
                </a:solidFill>
                <a:latin typeface="Trebuchet MS"/>
                <a:cs typeface="Trebuchet MS"/>
              </a:rPr>
              <a:t>e que o Decreto Legislativo 152/2006 – Lei Ambiental </a:t>
            </a:r>
            <a:r>
              <a:rPr sz="1800" dirty="0" err="1">
                <a:solidFill>
                  <a:srgbClr val="32323B"/>
                </a:solidFill>
                <a:latin typeface="Trebuchet MS"/>
                <a:cs typeface="Trebuchet MS"/>
              </a:rPr>
              <a:t>Consolidada</a:t>
            </a:r>
            <a:r>
              <a:rPr sz="1800" dirty="0">
                <a:solidFill>
                  <a:srgbClr val="32323B"/>
                </a:solidFill>
                <a:latin typeface="Trebuchet MS"/>
                <a:cs typeface="Trebuchet MS"/>
              </a:rPr>
              <a:t> </a:t>
            </a:r>
            <a:r>
              <a:rPr sz="1800" dirty="0" err="1">
                <a:solidFill>
                  <a:srgbClr val="32323B"/>
                </a:solidFill>
                <a:latin typeface="Trebuchet MS"/>
                <a:cs typeface="Trebuchet MS"/>
              </a:rPr>
              <a:t>foi</a:t>
            </a:r>
            <a:r>
              <a:rPr lang="pt-PT" sz="1800" dirty="0">
                <a:solidFill>
                  <a:srgbClr val="32323B"/>
                </a:solidFill>
                <a:latin typeface="Trebuchet MS"/>
                <a:cs typeface="Trebuchet MS"/>
              </a:rPr>
              <a:t> </a:t>
            </a:r>
            <a:r>
              <a:rPr lang="pt-PT" b="1" spc="100" dirty="0">
                <a:solidFill>
                  <a:srgbClr val="32323B"/>
                </a:solidFill>
                <a:cs typeface="Trebuchet MS"/>
              </a:rPr>
              <a:t>violado, exigindo a implementação de	autorizações ambientais integradas (AAI) e planos de remediação.</a:t>
            </a:r>
            <a:endParaRPr lang="pt-PT" dirty="0">
              <a:cs typeface="Trebuchet MS"/>
            </a:endParaRPr>
          </a:p>
          <a:p>
            <a:pPr marL="12700">
              <a:lnSpc>
                <a:spcPts val="2130"/>
              </a:lnSpc>
            </a:pPr>
            <a:endParaRPr sz="1800" dirty="0">
              <a:latin typeface="Trebuchet MS"/>
              <a:cs typeface="Trebuchet MS"/>
            </a:endParaRPr>
          </a:p>
        </p:txBody>
      </p:sp>
      <p:sp>
        <p:nvSpPr>
          <p:cNvPr id="7" name="object 7"/>
          <p:cNvSpPr txBox="1"/>
          <p:nvPr/>
        </p:nvSpPr>
        <p:spPr>
          <a:xfrm>
            <a:off x="490220" y="2885079"/>
            <a:ext cx="186690" cy="245110"/>
          </a:xfrm>
          <a:prstGeom prst="rect">
            <a:avLst/>
          </a:prstGeom>
        </p:spPr>
        <p:txBody>
          <a:bodyPr vert="horz" wrap="square" lIns="0" tIns="11430" rIns="0" bIns="0" rtlCol="0">
            <a:spAutoFit/>
          </a:bodyPr>
          <a:lstStyle/>
          <a:p>
            <a:pPr marL="12700">
              <a:lnSpc>
                <a:spcPct val="100000"/>
              </a:lnSpc>
              <a:spcBef>
                <a:spcPts val="90"/>
              </a:spcBef>
            </a:pPr>
            <a:r>
              <a:rPr sz="1450" spc="65" dirty="0">
                <a:solidFill>
                  <a:srgbClr val="F47521"/>
                </a:solidFill>
                <a:latin typeface="Lucida Sans Unicode"/>
                <a:cs typeface="Lucida Sans Unicode"/>
              </a:rPr>
              <a:t>▶</a:t>
            </a:r>
            <a:endParaRPr sz="1450">
              <a:latin typeface="Lucida Sans Unicode"/>
              <a:cs typeface="Lucida Sans Unicode"/>
            </a:endParaRPr>
          </a:p>
        </p:txBody>
      </p:sp>
      <p:sp>
        <p:nvSpPr>
          <p:cNvPr id="9" name="object 9"/>
          <p:cNvSpPr txBox="1"/>
          <p:nvPr/>
        </p:nvSpPr>
        <p:spPr>
          <a:xfrm>
            <a:off x="600075" y="4949168"/>
            <a:ext cx="186690" cy="245110"/>
          </a:xfrm>
          <a:prstGeom prst="rect">
            <a:avLst/>
          </a:prstGeom>
        </p:spPr>
        <p:txBody>
          <a:bodyPr vert="horz" wrap="square" lIns="0" tIns="11430" rIns="0" bIns="0" rtlCol="0">
            <a:spAutoFit/>
          </a:bodyPr>
          <a:lstStyle/>
          <a:p>
            <a:pPr marL="12700">
              <a:lnSpc>
                <a:spcPct val="100000"/>
              </a:lnSpc>
              <a:spcBef>
                <a:spcPts val="90"/>
              </a:spcBef>
            </a:pPr>
            <a:r>
              <a:rPr sz="1450" spc="65" dirty="0">
                <a:solidFill>
                  <a:srgbClr val="F47521"/>
                </a:solidFill>
                <a:latin typeface="Lucida Sans Unicode"/>
                <a:cs typeface="Lucida Sans Unicode"/>
              </a:rPr>
              <a:t>▶</a:t>
            </a:r>
            <a:endParaRPr sz="1450" dirty="0">
              <a:latin typeface="Lucida Sans Unicode"/>
              <a:cs typeface="Lucida Sans Unicode"/>
            </a:endParaRPr>
          </a:p>
        </p:txBody>
      </p:sp>
      <p:sp>
        <p:nvSpPr>
          <p:cNvPr id="10" name="object 10"/>
          <p:cNvSpPr txBox="1"/>
          <p:nvPr/>
        </p:nvSpPr>
        <p:spPr>
          <a:xfrm>
            <a:off x="834390" y="4874873"/>
            <a:ext cx="8744585" cy="1099820"/>
          </a:xfrm>
          <a:prstGeom prst="rect">
            <a:avLst/>
          </a:prstGeom>
        </p:spPr>
        <p:txBody>
          <a:bodyPr vert="horz" wrap="square" lIns="0" tIns="27939" rIns="0" bIns="0" rtlCol="0">
            <a:spAutoFit/>
          </a:bodyPr>
          <a:lstStyle/>
          <a:p>
            <a:pPr marL="12700" marR="5080">
              <a:lnSpc>
                <a:spcPts val="2100"/>
              </a:lnSpc>
              <a:spcBef>
                <a:spcPts val="219"/>
              </a:spcBef>
            </a:pPr>
            <a:r>
              <a:rPr sz="1800" dirty="0">
                <a:solidFill>
                  <a:srgbClr val="32323B"/>
                </a:solidFill>
                <a:latin typeface="Trebuchet MS"/>
                <a:cs typeface="Trebuchet MS"/>
              </a:rPr>
              <a:t>O governo e o poder judicial intervieram com medidas de emergência, procurando equilibrar a proteção ambiental, a continuidade da produção e o emprego.</a:t>
            </a:r>
            <a:endParaRPr sz="1800" dirty="0">
              <a:latin typeface="Trebuchet MS"/>
              <a:cs typeface="Trebuchet MS"/>
            </a:endParaRPr>
          </a:p>
          <a:p>
            <a:pPr marL="12700">
              <a:lnSpc>
                <a:spcPts val="2010"/>
              </a:lnSpc>
            </a:pPr>
            <a:r>
              <a:rPr sz="1800" dirty="0">
                <a:solidFill>
                  <a:srgbClr val="32323B"/>
                </a:solidFill>
                <a:latin typeface="Trebuchet MS"/>
                <a:cs typeface="Trebuchet MS"/>
              </a:rPr>
              <a:t>Este caso mostra como é crucial que as empresas adotem uma </a:t>
            </a:r>
            <a:r>
              <a:rPr sz="1800" dirty="0" err="1">
                <a:solidFill>
                  <a:srgbClr val="32323B"/>
                </a:solidFill>
                <a:latin typeface="Trebuchet MS"/>
                <a:cs typeface="Trebuchet MS"/>
              </a:rPr>
              <a:t>governação</a:t>
            </a:r>
            <a:r>
              <a:rPr sz="1800" dirty="0">
                <a:solidFill>
                  <a:srgbClr val="32323B"/>
                </a:solidFill>
                <a:latin typeface="Trebuchet MS"/>
                <a:cs typeface="Trebuchet MS"/>
              </a:rPr>
              <a:t> </a:t>
            </a:r>
            <a:r>
              <a:rPr sz="1800" dirty="0" err="1">
                <a:solidFill>
                  <a:srgbClr val="32323B"/>
                </a:solidFill>
                <a:latin typeface="Trebuchet MS"/>
                <a:cs typeface="Trebuchet MS"/>
              </a:rPr>
              <a:t>sustentável</a:t>
            </a:r>
            <a:r>
              <a:rPr lang="pt-PT" sz="1800" dirty="0">
                <a:solidFill>
                  <a:srgbClr val="32323B"/>
                </a:solidFill>
                <a:latin typeface="Trebuchet MS"/>
                <a:cs typeface="Trebuchet MS"/>
              </a:rPr>
              <a:t> </a:t>
            </a:r>
            <a:r>
              <a:rPr sz="1800" dirty="0">
                <a:solidFill>
                  <a:srgbClr val="32323B"/>
                </a:solidFill>
                <a:latin typeface="Trebuchet MS"/>
                <a:cs typeface="Trebuchet MS"/>
              </a:rPr>
              <a:t>e sistemas eficazes de controlo e relato ambiental.</a:t>
            </a:r>
            <a:endParaRPr sz="1800" dirty="0">
              <a:latin typeface="Trebuchet MS"/>
              <a:cs typeface="Trebuchet MS"/>
            </a:endParaRPr>
          </a:p>
        </p:txBody>
      </p:sp>
    </p:spTree>
    <p:custDataLst>
      <p:tags r:id="rId1"/>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4" cstate="print"/>
          <a:stretch>
            <a:fillRect/>
          </a:stretch>
        </p:blipFill>
        <p:spPr>
          <a:xfrm>
            <a:off x="10674759" y="420686"/>
            <a:ext cx="1117871" cy="234524"/>
          </a:xfrm>
          <a:prstGeom prst="rect">
            <a:avLst/>
          </a:prstGeom>
        </p:spPr>
      </p:pic>
      <p:sp>
        <p:nvSpPr>
          <p:cNvPr id="4" name="object 4"/>
          <p:cNvSpPr txBox="1">
            <a:spLocks noGrp="1"/>
          </p:cNvSpPr>
          <p:nvPr>
            <p:ph type="title"/>
          </p:nvPr>
        </p:nvSpPr>
        <p:spPr>
          <a:xfrm>
            <a:off x="386668" y="1415369"/>
            <a:ext cx="11421110" cy="763905"/>
          </a:xfrm>
          <a:prstGeom prst="rect">
            <a:avLst/>
          </a:prstGeom>
        </p:spPr>
        <p:txBody>
          <a:bodyPr vert="horz" wrap="square" lIns="0" tIns="67310" rIns="0" bIns="0" rtlCol="0">
            <a:spAutoFit/>
          </a:bodyPr>
          <a:lstStyle/>
          <a:p>
            <a:pPr marL="12700" marR="5080">
              <a:lnSpc>
                <a:spcPts val="2700"/>
              </a:lnSpc>
              <a:spcBef>
                <a:spcPts val="530"/>
              </a:spcBef>
            </a:pPr>
            <a:r>
              <a:rPr sz="2600" dirty="0">
                <a:solidFill>
                  <a:srgbClr val="92D050"/>
                </a:solidFill>
              </a:rPr>
              <a:t>O caso ILVA em Taranto – entre a produção industrial e a responsabilidade ambiental</a:t>
            </a:r>
            <a:endParaRPr sz="2600"/>
          </a:p>
        </p:txBody>
      </p:sp>
      <p:sp>
        <p:nvSpPr>
          <p:cNvPr id="5" name="object 5"/>
          <p:cNvSpPr txBox="1"/>
          <p:nvPr/>
        </p:nvSpPr>
        <p:spPr>
          <a:xfrm>
            <a:off x="386669" y="2624810"/>
            <a:ext cx="8113395" cy="2820670"/>
          </a:xfrm>
          <a:prstGeom prst="rect">
            <a:avLst/>
          </a:prstGeom>
        </p:spPr>
        <p:txBody>
          <a:bodyPr vert="horz" wrap="square" lIns="0" tIns="105410" rIns="0" bIns="0" rtlCol="0">
            <a:spAutoFit/>
          </a:bodyPr>
          <a:lstStyle/>
          <a:p>
            <a:pPr marL="12700">
              <a:lnSpc>
                <a:spcPct val="100000"/>
              </a:lnSpc>
              <a:spcBef>
                <a:spcPts val="830"/>
              </a:spcBef>
            </a:pPr>
            <a:r>
              <a:rPr sz="1800" b="1" dirty="0">
                <a:solidFill>
                  <a:srgbClr val="32323B"/>
                </a:solidFill>
                <a:latin typeface="Trebuchet MS"/>
                <a:cs typeface="Trebuchet MS"/>
              </a:rPr>
              <a:t>Aspetos relevantes para o módulo:</a:t>
            </a:r>
            <a:endParaRPr sz="1800">
              <a:latin typeface="Trebuchet MS"/>
              <a:cs typeface="Trebuchet MS"/>
            </a:endParaRPr>
          </a:p>
          <a:p>
            <a:pPr marL="12700" marR="6350" indent="-8890">
              <a:lnSpc>
                <a:spcPts val="1889"/>
              </a:lnSpc>
              <a:spcBef>
                <a:spcPts val="1015"/>
              </a:spcBef>
              <a:buSzPct val="94444"/>
              <a:buFont typeface="Arial MT"/>
              <a:buChar char="•"/>
              <a:tabLst>
                <a:tab pos="92710" algn="l"/>
              </a:tabLst>
            </a:pPr>
            <a:r>
              <a:rPr sz="1800" dirty="0">
                <a:solidFill>
                  <a:srgbClr val="32323B"/>
                </a:solidFill>
                <a:latin typeface="Trebuchet MS"/>
                <a:cs typeface="Trebuchet MS"/>
              </a:rPr>
              <a:t>	A importância do cumprimento da regulamentação ambiental como garantia de responsabilidade organizacional.</a:t>
            </a:r>
            <a:endParaRPr sz="1800">
              <a:latin typeface="Trebuchet MS"/>
              <a:cs typeface="Trebuchet MS"/>
            </a:endParaRPr>
          </a:p>
          <a:p>
            <a:pPr marL="12700" marR="6350" indent="-8890">
              <a:lnSpc>
                <a:spcPts val="1889"/>
              </a:lnSpc>
              <a:spcBef>
                <a:spcPts val="1000"/>
              </a:spcBef>
              <a:buSzPct val="94444"/>
              <a:buFont typeface="Arial MT"/>
              <a:buChar char="•"/>
              <a:tabLst>
                <a:tab pos="92710" algn="l"/>
              </a:tabLst>
            </a:pPr>
            <a:r>
              <a:rPr sz="1800" dirty="0">
                <a:solidFill>
                  <a:srgbClr val="32323B"/>
                </a:solidFill>
                <a:latin typeface="Trebuchet MS"/>
                <a:cs typeface="Trebuchet MS"/>
              </a:rPr>
              <a:t>	O papel das ferramentas de avaliação e autorização (AIA, AAS, AAI) na prevenção e redução dos impactes industriais.</a:t>
            </a:r>
            <a:endParaRPr sz="1800">
              <a:latin typeface="Trebuchet MS"/>
              <a:cs typeface="Trebuchet MS"/>
            </a:endParaRPr>
          </a:p>
          <a:p>
            <a:pPr marL="12700" marR="5080" indent="-8890">
              <a:lnSpc>
                <a:spcPts val="1889"/>
              </a:lnSpc>
              <a:spcBef>
                <a:spcPts val="1000"/>
              </a:spcBef>
              <a:buSzPct val="94444"/>
              <a:buFont typeface="Arial MT"/>
              <a:buChar char="•"/>
              <a:tabLst>
                <a:tab pos="92710" algn="l"/>
              </a:tabLst>
            </a:pPr>
            <a:r>
              <a:rPr sz="1800" dirty="0">
                <a:solidFill>
                  <a:srgbClr val="32323B"/>
                </a:solidFill>
                <a:latin typeface="Trebuchet MS"/>
                <a:cs typeface="Trebuchet MS"/>
              </a:rPr>
              <a:t>	A necessidade de auditorias ASG (ESG) e de relato transparente para monitorizar riscos e melhorar a confiança das partes interessadas.</a:t>
            </a:r>
            <a:endParaRPr sz="1800">
              <a:latin typeface="Trebuchet MS"/>
              <a:cs typeface="Trebuchet MS"/>
            </a:endParaRPr>
          </a:p>
          <a:p>
            <a:pPr marL="12700" marR="6350" indent="-8890">
              <a:lnSpc>
                <a:spcPts val="1889"/>
              </a:lnSpc>
              <a:spcBef>
                <a:spcPts val="1000"/>
              </a:spcBef>
              <a:buSzPct val="94444"/>
              <a:buFont typeface="Arial MT"/>
              <a:buChar char="•"/>
              <a:tabLst>
                <a:tab pos="92710" algn="l"/>
              </a:tabLst>
            </a:pPr>
            <a:r>
              <a:rPr sz="1800" spc="-95" dirty="0">
                <a:solidFill>
                  <a:srgbClr val="32323B"/>
                </a:solidFill>
                <a:latin typeface="Trebuchet MS"/>
                <a:cs typeface="Trebuchet MS"/>
              </a:rPr>
              <a:t>	A ILVA como exemplo de falha na integração da sustentabilidade, da governação e da estratégia industrial.</a:t>
            </a:r>
            <a:endParaRPr sz="1800">
              <a:latin typeface="Trebuchet MS"/>
              <a:cs typeface="Trebuchet MS"/>
            </a:endParaRPr>
          </a:p>
        </p:txBody>
      </p:sp>
    </p:spTree>
    <p:custDataLst>
      <p:tags r:id="rId1"/>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4" cstate="print"/>
          <a:stretch>
            <a:fillRect/>
          </a:stretch>
        </p:blipFill>
        <p:spPr>
          <a:xfrm>
            <a:off x="10674759" y="420686"/>
            <a:ext cx="1117871" cy="234524"/>
          </a:xfrm>
          <a:prstGeom prst="rect">
            <a:avLst/>
          </a:prstGeom>
        </p:spPr>
      </p:pic>
      <p:sp>
        <p:nvSpPr>
          <p:cNvPr id="4" name="object 4"/>
          <p:cNvSpPr txBox="1"/>
          <p:nvPr/>
        </p:nvSpPr>
        <p:spPr>
          <a:xfrm>
            <a:off x="481623" y="2077644"/>
            <a:ext cx="186690" cy="606425"/>
          </a:xfrm>
          <a:prstGeom prst="rect">
            <a:avLst/>
          </a:prstGeom>
        </p:spPr>
        <p:txBody>
          <a:bodyPr vert="horz" wrap="square" lIns="0" tIns="11430" rIns="0" bIns="0" rtlCol="0">
            <a:spAutoFit/>
          </a:bodyPr>
          <a:lstStyle/>
          <a:p>
            <a:pPr marL="12700">
              <a:lnSpc>
                <a:spcPct val="100000"/>
              </a:lnSpc>
              <a:spcBef>
                <a:spcPts val="90"/>
              </a:spcBef>
            </a:pPr>
            <a:r>
              <a:rPr sz="1450" spc="65" dirty="0">
                <a:solidFill>
                  <a:srgbClr val="F47521"/>
                </a:solidFill>
                <a:latin typeface="Lucida Sans Unicode"/>
                <a:cs typeface="Lucida Sans Unicode"/>
              </a:rPr>
              <a:t>▶</a:t>
            </a:r>
            <a:endParaRPr sz="1450">
              <a:latin typeface="Lucida Sans Unicode"/>
              <a:cs typeface="Lucida Sans Unicode"/>
            </a:endParaRPr>
          </a:p>
          <a:p>
            <a:pPr marL="12700">
              <a:lnSpc>
                <a:spcPct val="100000"/>
              </a:lnSpc>
              <a:spcBef>
                <a:spcPts val="1105"/>
              </a:spcBef>
            </a:pPr>
            <a:r>
              <a:rPr sz="1450" spc="65" dirty="0">
                <a:solidFill>
                  <a:srgbClr val="F47521"/>
                </a:solidFill>
                <a:latin typeface="Lucida Sans Unicode"/>
                <a:cs typeface="Lucida Sans Unicode"/>
              </a:rPr>
              <a:t>▶</a:t>
            </a:r>
            <a:endParaRPr sz="1450">
              <a:latin typeface="Lucida Sans Unicode"/>
              <a:cs typeface="Lucida Sans Unicode"/>
            </a:endParaRPr>
          </a:p>
        </p:txBody>
      </p:sp>
      <p:sp>
        <p:nvSpPr>
          <p:cNvPr id="5" name="object 5"/>
          <p:cNvSpPr txBox="1"/>
          <p:nvPr/>
        </p:nvSpPr>
        <p:spPr>
          <a:xfrm>
            <a:off x="807379" y="2051302"/>
            <a:ext cx="1266190" cy="300990"/>
          </a:xfrm>
          <a:prstGeom prst="rect">
            <a:avLst/>
          </a:prstGeom>
        </p:spPr>
        <p:txBody>
          <a:bodyPr vert="horz" wrap="square" lIns="0" tIns="13335" rIns="0" bIns="0" rtlCol="0">
            <a:spAutoFit/>
          </a:bodyPr>
          <a:lstStyle/>
          <a:p>
            <a:pPr marL="12700">
              <a:lnSpc>
                <a:spcPct val="100000"/>
              </a:lnSpc>
              <a:spcBef>
                <a:spcPts val="105"/>
              </a:spcBef>
            </a:pPr>
            <a:r>
              <a:rPr sz="1800" b="1" dirty="0">
                <a:solidFill>
                  <a:srgbClr val="2C3C43"/>
                </a:solidFill>
                <a:latin typeface="Trebuchet MS"/>
                <a:cs typeface="Trebuchet MS"/>
              </a:rPr>
              <a:t>Pergunta 1:</a:t>
            </a:r>
            <a:endParaRPr sz="1800">
              <a:latin typeface="Trebuchet MS"/>
              <a:cs typeface="Trebuchet MS"/>
            </a:endParaRPr>
          </a:p>
        </p:txBody>
      </p:sp>
      <p:sp>
        <p:nvSpPr>
          <p:cNvPr id="6" name="object 6"/>
          <p:cNvSpPr txBox="1"/>
          <p:nvPr/>
        </p:nvSpPr>
        <p:spPr>
          <a:xfrm>
            <a:off x="807379" y="2411982"/>
            <a:ext cx="10630535" cy="781050"/>
          </a:xfrm>
          <a:prstGeom prst="rect">
            <a:avLst/>
          </a:prstGeom>
        </p:spPr>
        <p:txBody>
          <a:bodyPr vert="horz" wrap="square" lIns="0" tIns="49530" rIns="0" bIns="0" rtlCol="0">
            <a:spAutoFit/>
          </a:bodyPr>
          <a:lstStyle/>
          <a:p>
            <a:pPr marL="12700" marR="5080">
              <a:lnSpc>
                <a:spcPts val="1889"/>
              </a:lnSpc>
              <a:spcBef>
                <a:spcPts val="390"/>
              </a:spcBef>
            </a:pPr>
            <a:r>
              <a:rPr sz="1800" dirty="0">
                <a:solidFill>
                  <a:srgbClr val="32323B"/>
                </a:solidFill>
                <a:latin typeface="Trebuchet MS"/>
                <a:cs typeface="Trebuchet MS"/>
              </a:rPr>
              <a:t>Que erros de gestão e governação contribuíram para a crise ambiental na ILVA em Taranto? Identificar pelo menos duas áreas em que a aplicação adequada das regulamentações ambientais (AIA, AAS, AAI) poderia ter prevenido ou mitigado os danos.</a:t>
            </a:r>
            <a:endParaRPr sz="1800">
              <a:latin typeface="Trebuchet MS"/>
              <a:cs typeface="Trebuchet MS"/>
            </a:endParaRPr>
          </a:p>
        </p:txBody>
      </p:sp>
      <p:sp>
        <p:nvSpPr>
          <p:cNvPr id="7" name="object 7"/>
          <p:cNvSpPr txBox="1"/>
          <p:nvPr/>
        </p:nvSpPr>
        <p:spPr>
          <a:xfrm>
            <a:off x="481623" y="3279064"/>
            <a:ext cx="186690" cy="967105"/>
          </a:xfrm>
          <a:prstGeom prst="rect">
            <a:avLst/>
          </a:prstGeom>
        </p:spPr>
        <p:txBody>
          <a:bodyPr vert="horz" wrap="square" lIns="0" tIns="11430" rIns="0" bIns="0" rtlCol="0">
            <a:spAutoFit/>
          </a:bodyPr>
          <a:lstStyle/>
          <a:p>
            <a:pPr marL="12700">
              <a:lnSpc>
                <a:spcPct val="100000"/>
              </a:lnSpc>
              <a:spcBef>
                <a:spcPts val="90"/>
              </a:spcBef>
            </a:pPr>
            <a:r>
              <a:rPr sz="1450" spc="65" dirty="0">
                <a:solidFill>
                  <a:srgbClr val="90C226"/>
                </a:solidFill>
                <a:latin typeface="Lucida Sans Unicode"/>
                <a:cs typeface="Lucida Sans Unicode"/>
              </a:rPr>
              <a:t>▶</a:t>
            </a:r>
            <a:endParaRPr sz="1450">
              <a:latin typeface="Lucida Sans Unicode"/>
              <a:cs typeface="Lucida Sans Unicode"/>
            </a:endParaRPr>
          </a:p>
          <a:p>
            <a:pPr marL="12700">
              <a:lnSpc>
                <a:spcPct val="100000"/>
              </a:lnSpc>
              <a:spcBef>
                <a:spcPts val="1105"/>
              </a:spcBef>
            </a:pPr>
            <a:r>
              <a:rPr sz="1450" spc="65" dirty="0">
                <a:solidFill>
                  <a:srgbClr val="F47521"/>
                </a:solidFill>
                <a:latin typeface="Lucida Sans Unicode"/>
                <a:cs typeface="Lucida Sans Unicode"/>
              </a:rPr>
              <a:t>▶</a:t>
            </a:r>
            <a:endParaRPr sz="1450">
              <a:latin typeface="Lucida Sans Unicode"/>
              <a:cs typeface="Lucida Sans Unicode"/>
            </a:endParaRPr>
          </a:p>
          <a:p>
            <a:pPr marL="12700">
              <a:lnSpc>
                <a:spcPct val="100000"/>
              </a:lnSpc>
              <a:spcBef>
                <a:spcPts val="1100"/>
              </a:spcBef>
            </a:pPr>
            <a:r>
              <a:rPr sz="1450" spc="65" dirty="0">
                <a:solidFill>
                  <a:srgbClr val="F47521"/>
                </a:solidFill>
                <a:latin typeface="Lucida Sans Unicode"/>
                <a:cs typeface="Lucida Sans Unicode"/>
              </a:rPr>
              <a:t>▶</a:t>
            </a:r>
            <a:endParaRPr sz="1450">
              <a:latin typeface="Lucida Sans Unicode"/>
              <a:cs typeface="Lucida Sans Unicode"/>
            </a:endParaRPr>
          </a:p>
        </p:txBody>
      </p:sp>
      <p:sp>
        <p:nvSpPr>
          <p:cNvPr id="8" name="object 8"/>
          <p:cNvSpPr txBox="1"/>
          <p:nvPr/>
        </p:nvSpPr>
        <p:spPr>
          <a:xfrm>
            <a:off x="807379" y="3527804"/>
            <a:ext cx="10332720" cy="1226820"/>
          </a:xfrm>
          <a:prstGeom prst="rect">
            <a:avLst/>
          </a:prstGeom>
        </p:spPr>
        <p:txBody>
          <a:bodyPr vert="horz" wrap="square" lIns="0" tIns="98425" rIns="0" bIns="0" rtlCol="0">
            <a:spAutoFit/>
          </a:bodyPr>
          <a:lstStyle/>
          <a:p>
            <a:pPr marL="12700">
              <a:lnSpc>
                <a:spcPct val="100000"/>
              </a:lnSpc>
              <a:spcBef>
                <a:spcPts val="775"/>
              </a:spcBef>
            </a:pPr>
            <a:r>
              <a:rPr sz="1800" b="1" dirty="0">
                <a:solidFill>
                  <a:srgbClr val="32323B"/>
                </a:solidFill>
                <a:latin typeface="Trebuchet MS"/>
                <a:cs typeface="Trebuchet MS"/>
              </a:rPr>
              <a:t>Pergunta 2:</a:t>
            </a:r>
            <a:endParaRPr sz="1800">
              <a:latin typeface="Trebuchet MS"/>
              <a:cs typeface="Trebuchet MS"/>
            </a:endParaRPr>
          </a:p>
          <a:p>
            <a:pPr marL="12700" marR="5080">
              <a:lnSpc>
                <a:spcPts val="1889"/>
              </a:lnSpc>
              <a:spcBef>
                <a:spcPts val="969"/>
              </a:spcBef>
            </a:pPr>
            <a:r>
              <a:rPr sz="1800" dirty="0">
                <a:solidFill>
                  <a:srgbClr val="32323B"/>
                </a:solidFill>
                <a:latin typeface="Trebuchet MS"/>
                <a:cs typeface="Trebuchet MS"/>
              </a:rPr>
              <a:t>Como poderia uma estratégia ASG (ESG) eficaz ter sido integrada na empresa para equilibrar o desenvolvimento industrial e a proteção ambiental?</a:t>
            </a:r>
            <a:endParaRPr sz="1800">
              <a:latin typeface="Trebuchet MS"/>
              <a:cs typeface="Trebuchet MS"/>
            </a:endParaRPr>
          </a:p>
          <a:p>
            <a:pPr marL="12700">
              <a:lnSpc>
                <a:spcPts val="1870"/>
              </a:lnSpc>
            </a:pPr>
            <a:r>
              <a:rPr sz="1800" dirty="0">
                <a:solidFill>
                  <a:srgbClr val="32323B"/>
                </a:solidFill>
                <a:latin typeface="Trebuchet MS"/>
                <a:cs typeface="Trebuchet MS"/>
              </a:rPr>
              <a:t>Propor duas ações práticas de melhoria com vista ao relato e à auditoria de sustentabilidade.</a:t>
            </a:r>
            <a:endParaRPr sz="1800">
              <a:latin typeface="Trebuchet MS"/>
              <a:cs typeface="Trebuchet MS"/>
            </a:endParaRPr>
          </a:p>
        </p:txBody>
      </p:sp>
      <p:sp>
        <p:nvSpPr>
          <p:cNvPr id="9" name="object 9"/>
          <p:cNvSpPr txBox="1"/>
          <p:nvPr/>
        </p:nvSpPr>
        <p:spPr>
          <a:xfrm>
            <a:off x="481623" y="5224705"/>
            <a:ext cx="186690" cy="606425"/>
          </a:xfrm>
          <a:prstGeom prst="rect">
            <a:avLst/>
          </a:prstGeom>
        </p:spPr>
        <p:txBody>
          <a:bodyPr vert="horz" wrap="square" lIns="0" tIns="11430" rIns="0" bIns="0" rtlCol="0">
            <a:spAutoFit/>
          </a:bodyPr>
          <a:lstStyle/>
          <a:p>
            <a:pPr marL="12700">
              <a:lnSpc>
                <a:spcPct val="100000"/>
              </a:lnSpc>
              <a:spcBef>
                <a:spcPts val="90"/>
              </a:spcBef>
            </a:pPr>
            <a:r>
              <a:rPr sz="1450" spc="65" dirty="0">
                <a:solidFill>
                  <a:srgbClr val="F47521"/>
                </a:solidFill>
                <a:latin typeface="Lucida Sans Unicode"/>
                <a:cs typeface="Lucida Sans Unicode"/>
              </a:rPr>
              <a:t>▶</a:t>
            </a:r>
            <a:endParaRPr sz="1450">
              <a:latin typeface="Lucida Sans Unicode"/>
              <a:cs typeface="Lucida Sans Unicode"/>
            </a:endParaRPr>
          </a:p>
          <a:p>
            <a:pPr marL="12700">
              <a:lnSpc>
                <a:spcPct val="100000"/>
              </a:lnSpc>
              <a:spcBef>
                <a:spcPts val="1100"/>
              </a:spcBef>
            </a:pPr>
            <a:r>
              <a:rPr sz="1450" spc="65" dirty="0">
                <a:solidFill>
                  <a:srgbClr val="F47521"/>
                </a:solidFill>
                <a:latin typeface="Lucida Sans Unicode"/>
                <a:cs typeface="Lucida Sans Unicode"/>
              </a:rPr>
              <a:t>▶</a:t>
            </a:r>
            <a:endParaRPr sz="1450">
              <a:latin typeface="Lucida Sans Unicode"/>
              <a:cs typeface="Lucida Sans Unicode"/>
            </a:endParaRPr>
          </a:p>
        </p:txBody>
      </p:sp>
      <p:sp>
        <p:nvSpPr>
          <p:cNvPr id="10" name="object 10"/>
          <p:cNvSpPr txBox="1"/>
          <p:nvPr/>
        </p:nvSpPr>
        <p:spPr>
          <a:xfrm>
            <a:off x="807379" y="5112765"/>
            <a:ext cx="10331450" cy="1226820"/>
          </a:xfrm>
          <a:prstGeom prst="rect">
            <a:avLst/>
          </a:prstGeom>
        </p:spPr>
        <p:txBody>
          <a:bodyPr vert="horz" wrap="square" lIns="0" tIns="98425" rIns="0" bIns="0" rtlCol="0">
            <a:spAutoFit/>
          </a:bodyPr>
          <a:lstStyle/>
          <a:p>
            <a:pPr marL="12700">
              <a:lnSpc>
                <a:spcPct val="100000"/>
              </a:lnSpc>
              <a:spcBef>
                <a:spcPts val="775"/>
              </a:spcBef>
            </a:pPr>
            <a:r>
              <a:rPr sz="1800" b="1" dirty="0">
                <a:solidFill>
                  <a:srgbClr val="2C3C43"/>
                </a:solidFill>
                <a:latin typeface="Trebuchet MS"/>
                <a:cs typeface="Trebuchet MS"/>
              </a:rPr>
              <a:t>Pergunta 3:</a:t>
            </a:r>
            <a:endParaRPr sz="1800">
              <a:latin typeface="Trebuchet MS"/>
              <a:cs typeface="Trebuchet MS"/>
            </a:endParaRPr>
          </a:p>
          <a:p>
            <a:pPr marL="12700" marR="5080">
              <a:lnSpc>
                <a:spcPts val="1889"/>
              </a:lnSpc>
              <a:spcBef>
                <a:spcPts val="969"/>
              </a:spcBef>
            </a:pPr>
            <a:r>
              <a:rPr sz="1800" dirty="0">
                <a:solidFill>
                  <a:srgbClr val="32323B"/>
                </a:solidFill>
                <a:latin typeface="Trebuchet MS"/>
                <a:cs typeface="Trebuchet MS"/>
              </a:rPr>
              <a:t>Do ponto de vista da responsabilidade social e da governação, que lições pode uma empresa moderna extrair do caso ILVA?</a:t>
            </a:r>
            <a:endParaRPr sz="1800">
              <a:latin typeface="Trebuchet MS"/>
              <a:cs typeface="Trebuchet MS"/>
            </a:endParaRPr>
          </a:p>
          <a:p>
            <a:pPr marL="12700">
              <a:lnSpc>
                <a:spcPts val="1870"/>
              </a:lnSpc>
            </a:pPr>
            <a:r>
              <a:rPr sz="1800" dirty="0">
                <a:solidFill>
                  <a:srgbClr val="32323B"/>
                </a:solidFill>
                <a:latin typeface="Trebuchet MS"/>
                <a:cs typeface="Trebuchet MS"/>
              </a:rPr>
              <a:t>Refletir sobre como a transparência e o relato ASG (ESG) podem influenciar a reputação e a confiança das partes interessadas.</a:t>
            </a:r>
            <a:endParaRPr sz="1800">
              <a:latin typeface="Trebuchet MS"/>
              <a:cs typeface="Trebuchet MS"/>
            </a:endParaRPr>
          </a:p>
        </p:txBody>
      </p:sp>
      <p:sp>
        <p:nvSpPr>
          <p:cNvPr id="11" name="object 11"/>
          <p:cNvSpPr txBox="1"/>
          <p:nvPr/>
        </p:nvSpPr>
        <p:spPr>
          <a:xfrm>
            <a:off x="3014134" y="1420385"/>
            <a:ext cx="4769016" cy="330200"/>
          </a:xfrm>
          <a:prstGeom prst="rect">
            <a:avLst/>
          </a:prstGeom>
        </p:spPr>
        <p:txBody>
          <a:bodyPr vert="horz" wrap="square" lIns="0" tIns="12700" rIns="0" bIns="0" rtlCol="0">
            <a:spAutoFit/>
          </a:bodyPr>
          <a:lstStyle/>
          <a:p>
            <a:pPr marL="12700">
              <a:lnSpc>
                <a:spcPct val="100000"/>
              </a:lnSpc>
              <a:spcBef>
                <a:spcPts val="100"/>
              </a:spcBef>
            </a:pPr>
            <a:r>
              <a:rPr sz="2000" b="1" dirty="0">
                <a:solidFill>
                  <a:srgbClr val="92D050"/>
                </a:solidFill>
                <a:latin typeface="Trebuchet MS"/>
                <a:cs typeface="Trebuchet MS"/>
              </a:rPr>
              <a:t>Perguntas sobre o estudo de caso</a:t>
            </a:r>
            <a:endParaRPr sz="2000">
              <a:latin typeface="Trebuchet MS"/>
              <a:cs typeface="Trebuchet MS"/>
            </a:endParaRPr>
          </a:p>
        </p:txBody>
      </p:sp>
      <p:sp>
        <p:nvSpPr>
          <p:cNvPr id="12" name="object 12"/>
          <p:cNvSpPr txBox="1">
            <a:spLocks noGrp="1"/>
          </p:cNvSpPr>
          <p:nvPr>
            <p:ph type="title"/>
          </p:nvPr>
        </p:nvSpPr>
        <p:spPr>
          <a:xfrm>
            <a:off x="1207911" y="573294"/>
            <a:ext cx="8903337" cy="654050"/>
          </a:xfrm>
          <a:prstGeom prst="rect">
            <a:avLst/>
          </a:prstGeom>
        </p:spPr>
        <p:txBody>
          <a:bodyPr vert="horz" wrap="square" lIns="0" tIns="91440" rIns="0" bIns="0" rtlCol="0">
            <a:spAutoFit/>
          </a:bodyPr>
          <a:lstStyle/>
          <a:p>
            <a:pPr marL="12700" marR="5080" indent="499745">
              <a:lnSpc>
                <a:spcPct val="78300"/>
              </a:lnSpc>
              <a:spcBef>
                <a:spcPts val="720"/>
              </a:spcBef>
            </a:pPr>
            <a:r>
              <a:rPr sz="2300" dirty="0"/>
              <a:t>Estudo de caso: O caso ILVA em Taranto – entre a produção industrial e a responsabilidade ambiental</a:t>
            </a:r>
          </a:p>
        </p:txBody>
      </p:sp>
    </p:spTree>
    <p:custDataLst>
      <p:tags r:id="rId1"/>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E92A0-105D-0323-6DCB-0C1152E6800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2173C71-E14B-1EFF-0A23-0ED78B0CAB8A}"/>
              </a:ext>
            </a:extLst>
          </p:cNvPr>
          <p:cNvSpPr>
            <a:spLocks noGrp="1"/>
          </p:cNvSpPr>
          <p:nvPr>
            <p:ph type="title"/>
          </p:nvPr>
        </p:nvSpPr>
        <p:spPr>
          <a:xfrm>
            <a:off x="343710" y="1119402"/>
            <a:ext cx="10403312" cy="660400"/>
          </a:xfrm>
        </p:spPr>
        <p:txBody>
          <a:bodyPr>
            <a:normAutofit fontScale="90000"/>
          </a:bodyPr>
          <a:lstStyle/>
          <a:p>
            <a:r>
              <a:rPr lang="en-US" dirty="0">
                <a:solidFill>
                  <a:srgbClr val="255839"/>
                </a:solidFill>
              </a:rPr>
              <a:t>ATIVIDADE DE REFLEXÃO INDIVIDUAL DO FORMADOR</a:t>
            </a:r>
            <a:endParaRPr lang="el-GR" dirty="0">
              <a:solidFill>
                <a:srgbClr val="255839"/>
              </a:solidFill>
            </a:endParaRPr>
          </a:p>
        </p:txBody>
      </p:sp>
      <p:sp>
        <p:nvSpPr>
          <p:cNvPr id="7" name="Content Placeholder 6">
            <a:extLst>
              <a:ext uri="{FF2B5EF4-FFF2-40B4-BE49-F238E27FC236}">
                <a16:creationId xmlns:a16="http://schemas.microsoft.com/office/drawing/2014/main" id="{E7E51FB7-7949-3BFA-6151-097E4345E6DF}"/>
              </a:ext>
            </a:extLst>
          </p:cNvPr>
          <p:cNvSpPr>
            <a:spLocks noGrp="1"/>
          </p:cNvSpPr>
          <p:nvPr>
            <p:ph sz="quarter" idx="12"/>
          </p:nvPr>
        </p:nvSpPr>
        <p:spPr>
          <a:xfrm>
            <a:off x="2748813" y="3596127"/>
            <a:ext cx="7916626" cy="1677725"/>
          </a:xfrm>
        </p:spPr>
        <p:txBody>
          <a:bodyPr>
            <a:normAutofit fontScale="92500" lnSpcReduction="10000"/>
          </a:bodyPr>
          <a:lstStyle/>
          <a:p>
            <a:r>
              <a:rPr lang="en-US" sz="3600" b="1" dirty="0"/>
              <a:t>Ficha de Trabalho 5:</a:t>
            </a:r>
          </a:p>
          <a:p>
            <a:endParaRPr lang="en-US" sz="3600" b="1" dirty="0"/>
          </a:p>
          <a:p>
            <a:r>
              <a:rPr lang="en-US" sz="3600" b="1" i="1" dirty="0"/>
              <a:t>Reflexão e Próximos Passos</a:t>
            </a:r>
            <a:endParaRPr lang="en-US" dirty="0"/>
          </a:p>
        </p:txBody>
      </p:sp>
      <p:pic>
        <p:nvPicPr>
          <p:cNvPr id="1026" name="Picture 2" descr="Think Emoji PNGs for Free Download">
            <a:extLst>
              <a:ext uri="{FF2B5EF4-FFF2-40B4-BE49-F238E27FC236}">
                <a16:creationId xmlns:a16="http://schemas.microsoft.com/office/drawing/2014/main" id="{18A166E9-971B-4E80-F48A-D50E3501E2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779802"/>
            <a:ext cx="3021386" cy="302138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2341853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96AA0-87DF-B7B3-DA1F-C49C516A6E2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7AC0514-BFAF-E6FA-81F4-824AB3934038}"/>
              </a:ext>
            </a:extLst>
          </p:cNvPr>
          <p:cNvSpPr>
            <a:spLocks noGrp="1"/>
          </p:cNvSpPr>
          <p:nvPr>
            <p:ph type="title"/>
          </p:nvPr>
        </p:nvSpPr>
        <p:spPr>
          <a:xfrm>
            <a:off x="343710" y="1119402"/>
            <a:ext cx="5199134" cy="1879292"/>
          </a:xfrm>
        </p:spPr>
        <p:txBody>
          <a:bodyPr>
            <a:normAutofit/>
          </a:bodyPr>
          <a:lstStyle/>
          <a:p>
            <a:r>
              <a:rPr lang="en-US" dirty="0">
                <a:solidFill>
                  <a:srgbClr val="255839"/>
                </a:solidFill>
              </a:rPr>
              <a:t>ATIVIDADE DE REFLEXÃO EM GRUPO</a:t>
            </a:r>
            <a:endParaRPr lang="el-GR" dirty="0">
              <a:solidFill>
                <a:srgbClr val="255839"/>
              </a:solidFill>
            </a:endParaRPr>
          </a:p>
        </p:txBody>
      </p:sp>
      <p:sp>
        <p:nvSpPr>
          <p:cNvPr id="7" name="Content Placeholder 6">
            <a:extLst>
              <a:ext uri="{FF2B5EF4-FFF2-40B4-BE49-F238E27FC236}">
                <a16:creationId xmlns:a16="http://schemas.microsoft.com/office/drawing/2014/main" id="{7461757E-C1BE-7FCE-2ECF-272D57EC6A21}"/>
              </a:ext>
            </a:extLst>
          </p:cNvPr>
          <p:cNvSpPr>
            <a:spLocks noGrp="1"/>
          </p:cNvSpPr>
          <p:nvPr>
            <p:ph sz="quarter" idx="12"/>
          </p:nvPr>
        </p:nvSpPr>
        <p:spPr>
          <a:xfrm>
            <a:off x="589600" y="3859306"/>
            <a:ext cx="7916626" cy="1677725"/>
          </a:xfrm>
        </p:spPr>
        <p:txBody>
          <a:bodyPr>
            <a:normAutofit/>
          </a:bodyPr>
          <a:lstStyle/>
          <a:p>
            <a:r>
              <a:rPr lang="en-US" sz="3600" b="1" i="1" dirty="0"/>
              <a:t>Qual é uma mudança que irás implementar primeiro?</a:t>
            </a:r>
            <a:endParaRPr lang="en-US" dirty="0"/>
          </a:p>
        </p:txBody>
      </p:sp>
      <p:pic>
        <p:nvPicPr>
          <p:cNvPr id="2" name="Picture 1">
            <a:extLst>
              <a:ext uri="{FF2B5EF4-FFF2-40B4-BE49-F238E27FC236}">
                <a16:creationId xmlns:a16="http://schemas.microsoft.com/office/drawing/2014/main" id="{CBC5BE8F-5DDA-8DC7-2FDC-645C277C6FB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83334" y="815137"/>
            <a:ext cx="3921493" cy="2613863"/>
          </a:xfrm>
          <a:prstGeom prst="rect">
            <a:avLst/>
          </a:prstGeom>
          <a:noFill/>
          <a:ln>
            <a:noFill/>
          </a:ln>
        </p:spPr>
      </p:pic>
    </p:spTree>
    <p:custDataLst>
      <p:tags r:id="rId1"/>
    </p:custDataLst>
    <p:extLst>
      <p:ext uri="{BB962C8B-B14F-4D97-AF65-F5344CB8AC3E}">
        <p14:creationId xmlns:p14="http://schemas.microsoft.com/office/powerpoint/2010/main" val="29180726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FBE00-DFE4-C41F-5B3B-3356BDB123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E9659B-BE75-D446-3938-8DBFBFD22664}"/>
              </a:ext>
            </a:extLst>
          </p:cNvPr>
          <p:cNvSpPr>
            <a:spLocks noGrp="1"/>
          </p:cNvSpPr>
          <p:nvPr>
            <p:ph type="body" sz="quarter" idx="10"/>
          </p:nvPr>
        </p:nvSpPr>
        <p:spPr>
          <a:xfrm>
            <a:off x="330214" y="1864624"/>
            <a:ext cx="6371016" cy="500784"/>
          </a:xfrm>
        </p:spPr>
        <p:txBody>
          <a:bodyPr/>
          <a:lstStyle/>
          <a:p>
            <a:r>
              <a:rPr lang="en-US" b="1" dirty="0"/>
              <a:t>Conceber uma Sessão de Formação ESE</a:t>
            </a:r>
            <a:endParaRPr lang="hr-HR" dirty="0"/>
          </a:p>
        </p:txBody>
      </p:sp>
      <p:sp>
        <p:nvSpPr>
          <p:cNvPr id="3" name="Content Placeholder 2">
            <a:extLst>
              <a:ext uri="{FF2B5EF4-FFF2-40B4-BE49-F238E27FC236}">
                <a16:creationId xmlns:a16="http://schemas.microsoft.com/office/drawing/2014/main" id="{93147C4A-6D28-F71B-560D-804E20692A11}"/>
              </a:ext>
            </a:extLst>
          </p:cNvPr>
          <p:cNvSpPr>
            <a:spLocks noGrp="1"/>
          </p:cNvSpPr>
          <p:nvPr>
            <p:ph sz="quarter" idx="12"/>
          </p:nvPr>
        </p:nvSpPr>
        <p:spPr>
          <a:xfrm>
            <a:off x="399369" y="2884422"/>
            <a:ext cx="6371016" cy="3109124"/>
          </a:xfrm>
        </p:spPr>
        <p:txBody>
          <a:bodyPr/>
          <a:lstStyle/>
          <a:p>
            <a:pPr marL="0" indent="0">
              <a:buNone/>
            </a:pPr>
            <a:r>
              <a:rPr lang="en-US" b="1" dirty="0"/>
              <a:t>Duração: 1 hora</a:t>
            </a:r>
          </a:p>
          <a:p>
            <a:pPr marL="0" indent="0">
              <a:buNone/>
            </a:pPr>
            <a:endParaRPr lang="en-US" dirty="0"/>
          </a:p>
          <a:p>
            <a:pPr marL="0" indent="0">
              <a:buNone/>
            </a:pPr>
            <a:r>
              <a:rPr lang="en-US" dirty="0"/>
              <a:t>Os participantes devem:</a:t>
            </a:r>
          </a:p>
          <a:p>
            <a:r>
              <a:rPr lang="en-US" dirty="0"/>
              <a:t>Selecionar uma unidade ESE e conceber uma atividade de formação curta utilizando a Ficha de Trabalho 6</a:t>
            </a:r>
          </a:p>
          <a:p>
            <a:pPr marL="0" indent="0">
              <a:buNone/>
            </a:pPr>
            <a:endParaRPr lang="en-US" b="1" dirty="0"/>
          </a:p>
          <a:p>
            <a:pPr marL="0" indent="0">
              <a:buNone/>
            </a:pPr>
            <a:r>
              <a:rPr lang="en-US" b="1" dirty="0"/>
              <a:t>Resultado esperado: um plano de aula para uma mini-atividade de formação</a:t>
            </a:r>
          </a:p>
        </p:txBody>
      </p:sp>
      <p:sp>
        <p:nvSpPr>
          <p:cNvPr id="4" name="Title 3">
            <a:extLst>
              <a:ext uri="{FF2B5EF4-FFF2-40B4-BE49-F238E27FC236}">
                <a16:creationId xmlns:a16="http://schemas.microsoft.com/office/drawing/2014/main" id="{91D14536-165D-AB66-369E-2483E810BF72}"/>
              </a:ext>
            </a:extLst>
          </p:cNvPr>
          <p:cNvSpPr>
            <a:spLocks noGrp="1"/>
          </p:cNvSpPr>
          <p:nvPr>
            <p:ph type="title"/>
          </p:nvPr>
        </p:nvSpPr>
        <p:spPr>
          <a:xfrm>
            <a:off x="645764" y="925716"/>
            <a:ext cx="6055466" cy="839788"/>
          </a:xfrm>
        </p:spPr>
        <p:txBody>
          <a:bodyPr>
            <a:normAutofit fontScale="90000"/>
          </a:bodyPr>
          <a:lstStyle/>
          <a:p>
            <a:r>
              <a:rPr lang="hr-HR" dirty="0">
                <a:solidFill>
                  <a:srgbClr val="255839"/>
                </a:solidFill>
              </a:rPr>
              <a:t>Tarefa de Aprendizagem Autodirigida</a:t>
            </a:r>
          </a:p>
        </p:txBody>
      </p:sp>
      <p:sp>
        <p:nvSpPr>
          <p:cNvPr id="5" name="Rectangle: Rounded Corners 4">
            <a:extLst>
              <a:ext uri="{FF2B5EF4-FFF2-40B4-BE49-F238E27FC236}">
                <a16:creationId xmlns:a16="http://schemas.microsoft.com/office/drawing/2014/main" id="{6EF289BB-EA75-0582-C736-47687EEF1E4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FE4A23BC-CA76-92A6-2637-B289B7E0BFAC}"/>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4365925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BDC4F-BD1C-6774-8B44-BD59DF5A359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458AA47-80AB-C12A-4F8D-CCD0B4ADC17A}"/>
              </a:ext>
            </a:extLst>
          </p:cNvPr>
          <p:cNvSpPr>
            <a:spLocks noGrp="1"/>
          </p:cNvSpPr>
          <p:nvPr>
            <p:ph type="title"/>
          </p:nvPr>
        </p:nvSpPr>
        <p:spPr>
          <a:xfrm>
            <a:off x="399369" y="788988"/>
            <a:ext cx="8596668" cy="660400"/>
          </a:xfrm>
        </p:spPr>
        <p:txBody>
          <a:bodyPr>
            <a:normAutofit fontScale="90000"/>
          </a:bodyPr>
          <a:lstStyle/>
          <a:p>
            <a:r>
              <a:rPr lang="en-US" dirty="0">
                <a:solidFill>
                  <a:srgbClr val="255839"/>
                </a:solidFill>
              </a:rPr>
              <a:t>Utilização de Materiais ESE Neste Módulo</a:t>
            </a:r>
            <a:endParaRPr lang="el-GR" dirty="0">
              <a:solidFill>
                <a:srgbClr val="255839"/>
              </a:solidFill>
            </a:endParaRPr>
          </a:p>
        </p:txBody>
      </p:sp>
      <p:sp>
        <p:nvSpPr>
          <p:cNvPr id="7" name="Content Placeholder 6">
            <a:extLst>
              <a:ext uri="{FF2B5EF4-FFF2-40B4-BE49-F238E27FC236}">
                <a16:creationId xmlns:a16="http://schemas.microsoft.com/office/drawing/2014/main" id="{74FB7228-261D-1457-DA3B-7B346D4AD4A6}"/>
              </a:ext>
            </a:extLst>
          </p:cNvPr>
          <p:cNvSpPr>
            <a:spLocks noGrp="1"/>
          </p:cNvSpPr>
          <p:nvPr>
            <p:ph sz="quarter" idx="12"/>
          </p:nvPr>
        </p:nvSpPr>
        <p:spPr>
          <a:xfrm>
            <a:off x="399369" y="2109789"/>
            <a:ext cx="9313591" cy="3114928"/>
          </a:xfrm>
        </p:spPr>
        <p:txBody>
          <a:bodyPr/>
          <a:lstStyle/>
          <a:p>
            <a:pPr marL="0" indent="0">
              <a:buNone/>
            </a:pPr>
            <a:r>
              <a:rPr lang="en-US" dirty="0"/>
              <a:t>Neste módulo, são utilizados os seguintes materiais ESE:</a:t>
            </a:r>
          </a:p>
          <a:p>
            <a:r>
              <a:rPr lang="en-US" dirty="0"/>
              <a:t>Estudos de caso da UC6</a:t>
            </a:r>
          </a:p>
          <a:p>
            <a:r>
              <a:rPr lang="en-US" dirty="0"/>
              <a:t>Apresentações de todas as unidades (UC1-UC9)</a:t>
            </a:r>
          </a:p>
          <a:p>
            <a:r>
              <a:rPr lang="en-US" dirty="0"/>
              <a:t>Diagrama interativo da UC6 </a:t>
            </a:r>
          </a:p>
          <a:p>
            <a:pPr marL="0" indent="0">
              <a:buNone/>
            </a:pPr>
            <a:endParaRPr lang="en-US" dirty="0"/>
          </a:p>
          <a:p>
            <a:pPr marL="0" indent="0">
              <a:buNone/>
            </a:pPr>
            <a:r>
              <a:rPr lang="en-US" dirty="0"/>
              <a:t>Estes materiais estão integrados ao longo do módulo e são utilizados durante apresentações, discussões, atividades práticas e análise de estudos de caso, conforme descrito nas notas do formador.</a:t>
            </a:r>
          </a:p>
        </p:txBody>
      </p:sp>
    </p:spTree>
    <p:extLst>
      <p:ext uri="{BB962C8B-B14F-4D97-AF65-F5344CB8AC3E}">
        <p14:creationId xmlns:p14="http://schemas.microsoft.com/office/powerpoint/2010/main" val="2900384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ECE7DC-EFA2-F869-CD13-0164B66C2F86}"/>
              </a:ext>
            </a:extLst>
          </p:cNvPr>
          <p:cNvSpPr>
            <a:spLocks noGrp="1"/>
          </p:cNvSpPr>
          <p:nvPr>
            <p:ph sz="quarter" idx="12"/>
          </p:nvPr>
        </p:nvSpPr>
        <p:spPr>
          <a:xfrm>
            <a:off x="399370" y="2177491"/>
            <a:ext cx="6371016" cy="2479033"/>
          </a:xfrm>
        </p:spPr>
        <p:txBody>
          <a:bodyPr/>
          <a:lstStyle/>
          <a:p>
            <a:pPr marL="0" indent="0">
              <a:buNone/>
            </a:pPr>
            <a:r>
              <a:rPr lang="en-US" dirty="0"/>
              <a:t>Os participantes realizam atividades específicas conforme descrito nos slides e nas fichas de trabalho</a:t>
            </a:r>
          </a:p>
          <a:p>
            <a:pPr marL="0" indent="0">
              <a:buNone/>
            </a:pPr>
            <a:r>
              <a:rPr lang="en-US" dirty="0"/>
              <a:t>Formato de trabalho: consoante a atividade, os participantes trabalham individualmente / em pares / em gruposTempo: entre 10 e 45 minutos, consoante a complexidade da tarefa</a:t>
            </a:r>
            <a:br>
              <a:rPr lang="en-US" dirty="0"/>
            </a:br>
            <a:endParaRPr lang="en-US" dirty="0"/>
          </a:p>
          <a:p>
            <a:pPr marL="0" indent="0">
              <a:buNone/>
            </a:pPr>
            <a:r>
              <a:rPr lang="en-US" dirty="0"/>
              <a:t>Material necessário: fichas de trabalho e estudos de caso</a:t>
            </a:r>
          </a:p>
        </p:txBody>
      </p:sp>
      <p:sp>
        <p:nvSpPr>
          <p:cNvPr id="4" name="Title 3">
            <a:extLst>
              <a:ext uri="{FF2B5EF4-FFF2-40B4-BE49-F238E27FC236}">
                <a16:creationId xmlns:a16="http://schemas.microsoft.com/office/drawing/2014/main" id="{736C243B-0B5A-BE5D-B392-AA41F9ADA348}"/>
              </a:ext>
            </a:extLst>
          </p:cNvPr>
          <p:cNvSpPr>
            <a:spLocks noGrp="1"/>
          </p:cNvSpPr>
          <p:nvPr>
            <p:ph type="title"/>
          </p:nvPr>
        </p:nvSpPr>
        <p:spPr>
          <a:xfrm>
            <a:off x="477520" y="971837"/>
            <a:ext cx="8596668" cy="727423"/>
          </a:xfrm>
        </p:spPr>
        <p:txBody>
          <a:bodyPr>
            <a:normAutofit/>
          </a:bodyPr>
          <a:lstStyle/>
          <a:p>
            <a:r>
              <a:rPr lang="hr-HR" dirty="0">
                <a:solidFill>
                  <a:srgbClr val="255839"/>
                </a:solidFill>
              </a:rPr>
              <a:t>Atividades Práticas Neste Módulo</a:t>
            </a:r>
          </a:p>
        </p:txBody>
      </p:sp>
      <p:sp>
        <p:nvSpPr>
          <p:cNvPr id="5" name="Rectangle: Rounded Corners 4">
            <a:extLst>
              <a:ext uri="{FF2B5EF4-FFF2-40B4-BE49-F238E27FC236}">
                <a16:creationId xmlns:a16="http://schemas.microsoft.com/office/drawing/2014/main" id="{689C1AE2-DE56-915F-72DC-B7634EFA2A46}"/>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4CDCD515-3D9A-F631-24A3-7A4B8309BA77}"/>
              </a:ext>
            </a:extLst>
          </p:cNvPr>
          <p:cNvPicPr>
            <a:picLocks noChangeAspect="1"/>
          </p:cNvPicPr>
          <p:nvPr/>
        </p:nvPicPr>
        <p:blipFill>
          <a:blip r:embed="rId2">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1123394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46E01-DBFB-0090-33FD-29A3084E88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21477A9-5D28-6AC1-8818-6299F08E2DAD}"/>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Resultados das Atividades Práticas</a:t>
            </a:r>
            <a:endParaRPr lang="el-GR" dirty="0">
              <a:solidFill>
                <a:srgbClr val="255839"/>
              </a:solidFill>
            </a:endParaRPr>
          </a:p>
        </p:txBody>
      </p:sp>
      <p:sp>
        <p:nvSpPr>
          <p:cNvPr id="7" name="Content Placeholder 6">
            <a:extLst>
              <a:ext uri="{FF2B5EF4-FFF2-40B4-BE49-F238E27FC236}">
                <a16:creationId xmlns:a16="http://schemas.microsoft.com/office/drawing/2014/main" id="{EAF6C9C1-2DAB-0134-0538-E083D4948353}"/>
              </a:ext>
            </a:extLst>
          </p:cNvPr>
          <p:cNvSpPr>
            <a:spLocks noGrp="1"/>
          </p:cNvSpPr>
          <p:nvPr>
            <p:ph sz="quarter" idx="12"/>
          </p:nvPr>
        </p:nvSpPr>
        <p:spPr>
          <a:xfrm>
            <a:off x="284109" y="2018008"/>
            <a:ext cx="9313591" cy="3176400"/>
          </a:xfrm>
        </p:spPr>
        <p:txBody>
          <a:bodyPr/>
          <a:lstStyle/>
          <a:p>
            <a:pPr marL="0" indent="0">
              <a:buNone/>
            </a:pPr>
            <a:r>
              <a:rPr lang="en-US" dirty="0"/>
              <a:t>No final deste módulo, os participantes deverão produzir:</a:t>
            </a:r>
          </a:p>
          <a:p>
            <a:r>
              <a:rPr lang="en-US" b="1" dirty="0" err="1"/>
              <a:t>Ficha de Trabalho de Conceção da Integração do Programa </a:t>
            </a:r>
          </a:p>
          <a:p>
            <a:r>
              <a:rPr lang="en-US" b="1" dirty="0"/>
              <a:t>Análise de Estudo de Caso </a:t>
            </a:r>
          </a:p>
          <a:p>
            <a:r>
              <a:rPr lang="en-US" b="1" dirty="0"/>
              <a:t>Ficha de Trabalho de Reflexão</a:t>
            </a:r>
          </a:p>
          <a:p>
            <a:r>
              <a:rPr lang="en-US" b="1" dirty="0"/>
              <a:t>Tarefa SDL de Conceção de Mini-Formação</a:t>
            </a:r>
          </a:p>
          <a:p>
            <a:r>
              <a:rPr lang="en-US" b="1" dirty="0"/>
              <a:t>Evidência de Planeamento de Facilitação </a:t>
            </a:r>
          </a:p>
          <a:p>
            <a:pPr marL="0" indent="0">
              <a:buNone/>
            </a:pPr>
            <a:r>
              <a:rPr lang="en-US" dirty="0"/>
              <a:t>Estes resultados podem contribuir para o Portefólio do Formador.</a:t>
            </a:r>
          </a:p>
          <a:p>
            <a:pPr marL="0" indent="0">
              <a:buNone/>
            </a:pPr>
            <a:endParaRPr lang="en-US" dirty="0"/>
          </a:p>
        </p:txBody>
      </p:sp>
    </p:spTree>
    <p:custDataLst>
      <p:tags r:id="rId1"/>
    </p:custDataLst>
    <p:extLst>
      <p:ext uri="{BB962C8B-B14F-4D97-AF65-F5344CB8AC3E}">
        <p14:creationId xmlns:p14="http://schemas.microsoft.com/office/powerpoint/2010/main" val="40885129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73E60-A5D3-FD46-EBED-4E622129EDB0}"/>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92D6E2CF-1F0F-EE57-0AE4-251E83D7C0A0}"/>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C2A5D72-DDD2-4507-D76A-D056FED57204}"/>
              </a:ext>
            </a:extLst>
          </p:cNvPr>
          <p:cNvSpPr>
            <a:spLocks noGrp="1"/>
          </p:cNvSpPr>
          <p:nvPr>
            <p:ph type="title"/>
          </p:nvPr>
        </p:nvSpPr>
        <p:spPr>
          <a:xfrm>
            <a:off x="645765" y="1022669"/>
            <a:ext cx="8596668" cy="1320800"/>
          </a:xfrm>
        </p:spPr>
        <p:txBody>
          <a:bodyPr/>
          <a:lstStyle/>
          <a:p>
            <a:r>
              <a:rPr lang="hr-HR" dirty="0">
                <a:solidFill>
                  <a:srgbClr val="255839"/>
                </a:solidFill>
              </a:rPr>
              <a:t>Ligação ao Portefólio do Formador</a:t>
            </a:r>
            <a:endParaRPr lang="el-GR" dirty="0">
              <a:solidFill>
                <a:srgbClr val="255839"/>
              </a:solidFill>
            </a:endParaRPr>
          </a:p>
        </p:txBody>
      </p:sp>
      <p:sp>
        <p:nvSpPr>
          <p:cNvPr id="7" name="Content Placeholder 6">
            <a:extLst>
              <a:ext uri="{FF2B5EF4-FFF2-40B4-BE49-F238E27FC236}">
                <a16:creationId xmlns:a16="http://schemas.microsoft.com/office/drawing/2014/main" id="{7F764720-6AE9-98FE-5417-0DB8CCA84769}"/>
              </a:ext>
            </a:extLst>
          </p:cNvPr>
          <p:cNvSpPr>
            <a:spLocks noGrp="1"/>
          </p:cNvSpPr>
          <p:nvPr>
            <p:ph sz="quarter" idx="12"/>
          </p:nvPr>
        </p:nvSpPr>
        <p:spPr>
          <a:xfrm>
            <a:off x="645765" y="2066412"/>
            <a:ext cx="5792984" cy="4156588"/>
          </a:xfrm>
        </p:spPr>
        <p:txBody>
          <a:bodyPr/>
          <a:lstStyle/>
          <a:p>
            <a:pPr marL="0" indent="0">
              <a:buNone/>
            </a:pPr>
            <a:r>
              <a:rPr lang="en-US" dirty="0"/>
              <a:t>Este módulo contribui para o Portefólio do Formador através de:</a:t>
            </a:r>
          </a:p>
          <a:p>
            <a:r>
              <a:rPr lang="en-US" dirty="0"/>
              <a:t>Mapa do sistema de sustentabilidade</a:t>
            </a:r>
          </a:p>
          <a:p>
            <a:r>
              <a:rPr lang="en-US" dirty="0"/>
              <a:t>Plano de integração</a:t>
            </a:r>
          </a:p>
          <a:p>
            <a:r>
              <a:rPr lang="en-US" dirty="0"/>
              <a:t>Análise de caso</a:t>
            </a:r>
          </a:p>
          <a:p>
            <a:r>
              <a:rPr lang="en-US" dirty="0"/>
              <a:t>Reflexão</a:t>
            </a:r>
          </a:p>
          <a:p>
            <a:r>
              <a:rPr lang="en-US" dirty="0"/>
              <a:t>Conceção SDL de formação (plano de aula para mini-formação)</a:t>
            </a:r>
          </a:p>
        </p:txBody>
      </p:sp>
      <p:pic>
        <p:nvPicPr>
          <p:cNvPr id="2" name="Picture Placeholder 4">
            <a:extLst>
              <a:ext uri="{FF2B5EF4-FFF2-40B4-BE49-F238E27FC236}">
                <a16:creationId xmlns:a16="http://schemas.microsoft.com/office/drawing/2014/main" id="{1693099E-7390-4B42-0994-97A3C4731D86}"/>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9608045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9258A-F7A0-4869-E600-9F1F411A6455}"/>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C3761EE7-392C-E5CF-3BD1-2718E2CBBA1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E1715DC-1827-4904-B062-2C63C36CD72C}"/>
              </a:ext>
            </a:extLst>
          </p:cNvPr>
          <p:cNvSpPr>
            <a:spLocks noGrp="1"/>
          </p:cNvSpPr>
          <p:nvPr>
            <p:ph type="title"/>
          </p:nvPr>
        </p:nvSpPr>
        <p:spPr>
          <a:xfrm>
            <a:off x="1859843" y="546292"/>
            <a:ext cx="7568466" cy="741680"/>
          </a:xfrm>
        </p:spPr>
        <p:txBody>
          <a:bodyPr/>
          <a:lstStyle/>
          <a:p>
            <a:r>
              <a:rPr lang="hr-HR" dirty="0">
                <a:solidFill>
                  <a:srgbClr val="255839"/>
                </a:solidFill>
              </a:rPr>
              <a:t>Síntese e Próximos Passos		(1)</a:t>
            </a:r>
            <a:endParaRPr lang="el-GR" dirty="0">
              <a:solidFill>
                <a:srgbClr val="255839"/>
              </a:solidFill>
            </a:endParaRPr>
          </a:p>
        </p:txBody>
      </p:sp>
      <p:sp>
        <p:nvSpPr>
          <p:cNvPr id="7" name="Content Placeholder 6">
            <a:extLst>
              <a:ext uri="{FF2B5EF4-FFF2-40B4-BE49-F238E27FC236}">
                <a16:creationId xmlns:a16="http://schemas.microsoft.com/office/drawing/2014/main" id="{2411DCB7-809D-EF42-7B39-7CF333D051B8}"/>
              </a:ext>
            </a:extLst>
          </p:cNvPr>
          <p:cNvSpPr>
            <a:spLocks noGrp="1"/>
          </p:cNvSpPr>
          <p:nvPr>
            <p:ph sz="quarter" idx="12"/>
          </p:nvPr>
        </p:nvSpPr>
        <p:spPr>
          <a:xfrm>
            <a:off x="645765" y="1721224"/>
            <a:ext cx="5993240" cy="4590484"/>
          </a:xfrm>
        </p:spPr>
        <p:txBody>
          <a:bodyPr>
            <a:normAutofit/>
          </a:bodyPr>
          <a:lstStyle/>
          <a:p>
            <a:pPr marL="0" indent="0">
              <a:buNone/>
            </a:pPr>
            <a:r>
              <a:rPr lang="en-US" dirty="0"/>
              <a:t>Neste módulo, abordámos:</a:t>
            </a:r>
          </a:p>
          <a:p>
            <a:pPr lvl="0"/>
            <a:r>
              <a:rPr lang="en-US" dirty="0"/>
              <a:t>A integração da sustentabilidade no VET requer uma abordagem de sistema global.</a:t>
            </a:r>
          </a:p>
          <a:p>
            <a:pPr lvl="0"/>
            <a:r>
              <a:rPr lang="en-US" dirty="0"/>
              <a:t>Os formadores VET desempenham um papel fundamental na promoção de práticas sustentáveis.</a:t>
            </a:r>
          </a:p>
          <a:p>
            <a:pPr lvl="0"/>
            <a:r>
              <a:rPr lang="en-US" dirty="0"/>
              <a:t>O pensamento sistémico ajuda a enfrentar desafios de sustentabilidade complexos.</a:t>
            </a:r>
          </a:p>
          <a:p>
            <a:pPr lvl="0"/>
            <a:r>
              <a:rPr lang="en-US" dirty="0"/>
              <a:t>A educação para a sustentabilidade deve ser interativa, reflexiva e centrada no formando.</a:t>
            </a:r>
          </a:p>
          <a:p>
            <a:pPr lvl="0"/>
            <a:r>
              <a:rPr lang="en-US" dirty="0"/>
              <a:t>O envolvimento das partes interessadas apoia a integração bem-sucedida da sustentabilidade.</a:t>
            </a:r>
          </a:p>
          <a:p>
            <a:pPr lvl="0"/>
            <a:r>
              <a:rPr lang="en-US" dirty="0"/>
              <a:t>O planeamento, a monitorização e a melhoria contínua são essenciais para o impacte.</a:t>
            </a:r>
          </a:p>
        </p:txBody>
      </p:sp>
      <p:pic>
        <p:nvPicPr>
          <p:cNvPr id="2" name="Picture Placeholder 4">
            <a:extLst>
              <a:ext uri="{FF2B5EF4-FFF2-40B4-BE49-F238E27FC236}">
                <a16:creationId xmlns:a16="http://schemas.microsoft.com/office/drawing/2014/main" id="{D7C422AB-07D1-5056-7244-58B396B1639B}"/>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22277445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72365-80A3-2757-1404-645C2B6CE881}"/>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26037D0-1885-83E2-2FD2-C66136A485EF}"/>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B8BCF4FD-F3AF-46E7-B969-3C8206423EEC}"/>
              </a:ext>
            </a:extLst>
          </p:cNvPr>
          <p:cNvSpPr>
            <a:spLocks noGrp="1"/>
          </p:cNvSpPr>
          <p:nvPr>
            <p:ph type="title"/>
          </p:nvPr>
        </p:nvSpPr>
        <p:spPr>
          <a:xfrm>
            <a:off x="1859843" y="546292"/>
            <a:ext cx="7568466" cy="741680"/>
          </a:xfrm>
        </p:spPr>
        <p:txBody>
          <a:bodyPr/>
          <a:lstStyle/>
          <a:p>
            <a:r>
              <a:rPr lang="hr-HR" dirty="0">
                <a:solidFill>
                  <a:srgbClr val="255839"/>
                </a:solidFill>
              </a:rPr>
              <a:t>Síntese e Próximos Passos		(2)</a:t>
            </a:r>
            <a:endParaRPr lang="el-GR" dirty="0">
              <a:solidFill>
                <a:srgbClr val="255839"/>
              </a:solidFill>
            </a:endParaRPr>
          </a:p>
        </p:txBody>
      </p:sp>
      <p:sp>
        <p:nvSpPr>
          <p:cNvPr id="7" name="Content Placeholder 6">
            <a:extLst>
              <a:ext uri="{FF2B5EF4-FFF2-40B4-BE49-F238E27FC236}">
                <a16:creationId xmlns:a16="http://schemas.microsoft.com/office/drawing/2014/main" id="{8588D10F-2DEF-96A6-C777-E976616D6378}"/>
              </a:ext>
            </a:extLst>
          </p:cNvPr>
          <p:cNvSpPr>
            <a:spLocks noGrp="1"/>
          </p:cNvSpPr>
          <p:nvPr>
            <p:ph sz="quarter" idx="12"/>
          </p:nvPr>
        </p:nvSpPr>
        <p:spPr>
          <a:xfrm>
            <a:off x="645765" y="1721224"/>
            <a:ext cx="5993240" cy="4958080"/>
          </a:xfrm>
        </p:spPr>
        <p:txBody>
          <a:bodyPr>
            <a:normAutofit fontScale="92500" lnSpcReduction="20000"/>
          </a:bodyPr>
          <a:lstStyle/>
          <a:p>
            <a:pPr marL="0" indent="0">
              <a:buNone/>
            </a:pPr>
            <a:r>
              <a:rPr lang="en-US" b="1" dirty="0"/>
              <a:t>Principais aprendizagens deste módulo:</a:t>
            </a:r>
          </a:p>
          <a:p>
            <a:pPr lvl="0"/>
            <a:r>
              <a:rPr lang="en-US" dirty="0"/>
              <a:t>Os modelos de gestão da mudança apoiam as transições de sustentabilidade nas organizações.</a:t>
            </a:r>
          </a:p>
          <a:p>
            <a:pPr lvl="0"/>
            <a:r>
              <a:rPr lang="en-US" dirty="0"/>
              <a:t>Os estudos de caso do mundo real reforçam a compreensão prática da sustentabilidade.</a:t>
            </a:r>
          </a:p>
          <a:p>
            <a:pPr lvl="0"/>
            <a:r>
              <a:rPr lang="en-US" dirty="0"/>
              <a:t>Os materiais ESE devem ser adaptados a contextos locais e específicos do setor.</a:t>
            </a:r>
          </a:p>
          <a:p>
            <a:pPr lvl="0"/>
            <a:r>
              <a:rPr lang="en-US" dirty="0"/>
              <a:t>A reflexão e a colaboração apoiam o desenvolvimento profissional contínuo.</a:t>
            </a:r>
          </a:p>
          <a:p>
            <a:pPr lvl="0"/>
            <a:r>
              <a:rPr lang="en-US" dirty="0"/>
              <a:t>O Portefólio do Formador documenta a aprendizagem, a prática e a melhoria.</a:t>
            </a:r>
          </a:p>
          <a:p>
            <a:pPr lvl="0"/>
            <a:r>
              <a:rPr lang="en-US" dirty="0"/>
              <a:t>A educação para a sustentabilidade capacita os formandos para contribuírem para o desenvolvimento sustentável</a:t>
            </a:r>
          </a:p>
          <a:p>
            <a:pPr marL="0" indent="0">
              <a:buNone/>
            </a:pPr>
            <a:endParaRPr lang="en-US" dirty="0"/>
          </a:p>
          <a:p>
            <a:pPr marL="0" indent="0">
              <a:buNone/>
            </a:pPr>
            <a:r>
              <a:rPr lang="en-US" b="1" dirty="0"/>
              <a:t>Próximos passos:</a:t>
            </a:r>
          </a:p>
          <a:p>
            <a:r>
              <a:rPr lang="en-US" dirty="0"/>
              <a:t>concluir a tarefa SDL </a:t>
            </a:r>
          </a:p>
          <a:p>
            <a:r>
              <a:rPr lang="en-US" dirty="0"/>
              <a:t>adicionar os resultados ao Portefólio do Formador </a:t>
            </a:r>
          </a:p>
        </p:txBody>
      </p:sp>
      <p:pic>
        <p:nvPicPr>
          <p:cNvPr id="2" name="Picture Placeholder 4">
            <a:extLst>
              <a:ext uri="{FF2B5EF4-FFF2-40B4-BE49-F238E27FC236}">
                <a16:creationId xmlns:a16="http://schemas.microsoft.com/office/drawing/2014/main" id="{A5F35860-C695-C330-8002-3BB957BCA770}"/>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30966128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B928C-DEDE-9E19-61D6-498A97B32AA6}"/>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D66CE546-1562-A2D5-D474-F97920764875}"/>
              </a:ext>
            </a:extLst>
          </p:cNvPr>
          <p:cNvSpPr>
            <a:spLocks noGrp="1"/>
          </p:cNvSpPr>
          <p:nvPr>
            <p:ph sz="quarter" idx="12"/>
          </p:nvPr>
        </p:nvSpPr>
        <p:spPr>
          <a:xfrm>
            <a:off x="152401" y="1543877"/>
            <a:ext cx="11748052" cy="5234609"/>
          </a:xfrm>
        </p:spPr>
        <p:txBody>
          <a:bodyPr>
            <a:noAutofit/>
          </a:bodyPr>
          <a:lstStyle/>
          <a:p>
            <a:r>
              <a:rPr lang="en-US" dirty="0"/>
              <a:t>Elegbede, I., Matti-Sanni, R., Moriam, O., Emily Osa, I. (2023). </a:t>
            </a:r>
            <a:r>
              <a:rPr lang="en-US" i="1" dirty="0"/>
              <a:t>Sustainability Education and Environmental Awareness</a:t>
            </a:r>
            <a:r>
              <a:rPr lang="en-US" dirty="0"/>
              <a:t>. In: Idowu, S., </a:t>
            </a:r>
            <a:r>
              <a:rPr lang="en-US" dirty="0" err="1"/>
              <a:t>Schmidpeter</a:t>
            </a:r>
            <a:r>
              <a:rPr lang="en-US" dirty="0"/>
              <a:t>, R., Capaldi, N., Zu, L., Del Baldo, M., Abreu, R. (eds) Encyclopedia of Sustainable Management. Springer, Cham. </a:t>
            </a:r>
            <a:r>
              <a:rPr lang="en-US" u="sng" dirty="0">
                <a:hlinkClick r:id="rId3"/>
              </a:rPr>
              <a:t>https://doi.org/10.1007/978-3-030-02006-4_128-1</a:t>
            </a:r>
            <a:r>
              <a:rPr lang="en-US" dirty="0"/>
              <a:t>;</a:t>
            </a:r>
          </a:p>
          <a:p>
            <a:r>
              <a:rPr lang="en-US" dirty="0"/>
              <a:t>Shivam, K. (2025). </a:t>
            </a:r>
            <a:r>
              <a:rPr lang="en-US" i="1" dirty="0"/>
              <a:t>Sustainable education: Benefits, examples and more</a:t>
            </a:r>
            <a:r>
              <a:rPr lang="en-US" dirty="0"/>
              <a:t>. </a:t>
            </a:r>
            <a:r>
              <a:rPr lang="en-US" dirty="0">
                <a:hlinkClick r:id="rId4" tooltip="https://www.21kschool.com/in/blog/sustainable-education/"/>
              </a:rPr>
              <a:t>https://www.21kschool.com/in/blog/sustainable-education/</a:t>
            </a:r>
            <a:r>
              <a:rPr lang="en-US" dirty="0"/>
              <a:t> </a:t>
            </a:r>
            <a:endParaRPr lang="el-GR" dirty="0"/>
          </a:p>
          <a:p>
            <a:r>
              <a:rPr lang="en-US" dirty="0"/>
              <a:t>Teaching with </a:t>
            </a:r>
            <a:r>
              <a:rPr lang="en-US" dirty="0" err="1"/>
              <a:t>Europeana</a:t>
            </a:r>
            <a:r>
              <a:rPr lang="en-US" dirty="0"/>
              <a:t> (2024).</a:t>
            </a:r>
            <a:r>
              <a:rPr lang="en-US" i="1" dirty="0"/>
              <a:t> Sustainable Education. </a:t>
            </a:r>
            <a:r>
              <a:rPr lang="fr-FR" i="1" u="sng" dirty="0">
                <a:hlinkClick r:id="rId5"/>
              </a:rPr>
              <a:t>https://teachwitheuropeana.eun.org/updates/sustainable-education/</a:t>
            </a:r>
            <a:r>
              <a:rPr lang="en-US" i="1" dirty="0"/>
              <a:t> </a:t>
            </a:r>
            <a:endParaRPr lang="en-US" dirty="0"/>
          </a:p>
          <a:p>
            <a:r>
              <a:rPr lang="fr-FR" dirty="0"/>
              <a:t>UNESCO (</a:t>
            </a:r>
            <a:r>
              <a:rPr lang="fr-FR" dirty="0" err="1"/>
              <a:t>n.d</a:t>
            </a:r>
            <a:r>
              <a:rPr lang="fr-FR" dirty="0"/>
              <a:t>.). </a:t>
            </a:r>
            <a:r>
              <a:rPr lang="fr-FR" u="sng" dirty="0">
                <a:hlinkClick r:id="rId6"/>
              </a:rPr>
              <a:t>https://www.unesco.org/en/sustainable-development/education</a:t>
            </a:r>
            <a:endParaRPr lang="en-US" dirty="0"/>
          </a:p>
          <a:p>
            <a:pPr marL="0" indent="0">
              <a:buNone/>
            </a:pPr>
            <a:endParaRPr lang="en-US" sz="1300" dirty="0">
              <a:highlight>
                <a:srgbClr val="FFFF00"/>
              </a:highlight>
            </a:endParaRPr>
          </a:p>
        </p:txBody>
      </p:sp>
      <p:sp>
        <p:nvSpPr>
          <p:cNvPr id="5" name="Title 4">
            <a:extLst>
              <a:ext uri="{FF2B5EF4-FFF2-40B4-BE49-F238E27FC236}">
                <a16:creationId xmlns:a16="http://schemas.microsoft.com/office/drawing/2014/main" id="{36317A4A-AF73-43E9-DE3B-B385184CD27F}"/>
              </a:ext>
            </a:extLst>
          </p:cNvPr>
          <p:cNvSpPr>
            <a:spLocks noGrp="1"/>
          </p:cNvSpPr>
          <p:nvPr>
            <p:ph type="title"/>
          </p:nvPr>
        </p:nvSpPr>
        <p:spPr>
          <a:xfrm>
            <a:off x="425874" y="709475"/>
            <a:ext cx="8596668" cy="677862"/>
          </a:xfrm>
        </p:spPr>
        <p:txBody>
          <a:bodyPr/>
          <a:lstStyle/>
          <a:p>
            <a:r>
              <a:rPr lang="en-US" dirty="0" err="1">
                <a:solidFill>
                  <a:srgbClr val="255839"/>
                </a:solidFill>
              </a:rPr>
              <a:t>Referências</a:t>
            </a:r>
            <a:endParaRPr lang="el-GR" dirty="0">
              <a:solidFill>
                <a:srgbClr val="255839"/>
              </a:solidFill>
            </a:endParaRPr>
          </a:p>
        </p:txBody>
      </p:sp>
    </p:spTree>
    <p:custDataLst>
      <p:tags r:id="rId1"/>
    </p:custDataLst>
    <p:extLst>
      <p:ext uri="{BB962C8B-B14F-4D97-AF65-F5344CB8AC3E}">
        <p14:creationId xmlns:p14="http://schemas.microsoft.com/office/powerpoint/2010/main" val="38081285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C9EDD999-BF8E-F61C-3A42-D9775D0585FE}"/>
              </a:ext>
            </a:extLst>
          </p:cNvPr>
          <p:cNvSpPr txBox="1"/>
          <p:nvPr/>
        </p:nvSpPr>
        <p:spPr>
          <a:xfrm>
            <a:off x="6096000" y="5843277"/>
            <a:ext cx="5333999" cy="61069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Financiado pela União Europeia. As opiniões e pontos de vista expressos vinculam apenas o(s) autor(es), não refletindo necessariamente as opiniões da União Europeia ou da Agência de Execução Europeia da Educação e da Cultura (EACEA). Nem a União Europeia nem a EACEA poderão ser consideradas responsáveis por eles. Número do Projeto: 2024-1-PT01-KA220-VET-000252771</a:t>
            </a:r>
          </a:p>
        </p:txBody>
      </p:sp>
      <p:pic>
        <p:nvPicPr>
          <p:cNvPr id="6" name="Picture 5">
            <a:extLst>
              <a:ext uri="{FF2B5EF4-FFF2-40B4-BE49-F238E27FC236}">
                <a16:creationId xmlns:a16="http://schemas.microsoft.com/office/drawing/2014/main" id="{5F8D988B-F133-1F7F-CE56-051629D4E4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8500" y="5634772"/>
            <a:ext cx="614055" cy="229388"/>
          </a:xfrm>
          <a:prstGeom prst="rect">
            <a:avLst/>
          </a:prstGeom>
        </p:spPr>
      </p:pic>
      <p:pic>
        <p:nvPicPr>
          <p:cNvPr id="7" name="Picture 6" descr="A blue text on a black background&#10;&#10;AI-generated content may be incorrect.">
            <a:extLst>
              <a:ext uri="{FF2B5EF4-FFF2-40B4-BE49-F238E27FC236}">
                <a16:creationId xmlns:a16="http://schemas.microsoft.com/office/drawing/2014/main" id="{823C101C-890E-C9A2-BDD9-6A617B23E0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85095" y="5938636"/>
            <a:ext cx="2717175" cy="570050"/>
          </a:xfrm>
          <a:prstGeom prst="rect">
            <a:avLst/>
          </a:prstGeom>
        </p:spPr>
      </p:pic>
      <p:pic>
        <p:nvPicPr>
          <p:cNvPr id="3" name="Picture 2" descr="A blue and red logo&#10;&#10;AI-generated content may be incorrect.">
            <a:extLst>
              <a:ext uri="{FF2B5EF4-FFF2-40B4-BE49-F238E27FC236}">
                <a16:creationId xmlns:a16="http://schemas.microsoft.com/office/drawing/2014/main" id="{538B7EB2-4411-5DEA-4573-004E893FC2B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90691" y="3636691"/>
            <a:ext cx="1196231" cy="507092"/>
          </a:xfrm>
          <a:prstGeom prst="rect">
            <a:avLst/>
          </a:prstGeom>
        </p:spPr>
      </p:pic>
      <p:pic>
        <p:nvPicPr>
          <p:cNvPr id="8" name="Picture 7" descr="A blue and black logo&#10;&#10;AI-generated content may be incorrect.">
            <a:extLst>
              <a:ext uri="{FF2B5EF4-FFF2-40B4-BE49-F238E27FC236}">
                <a16:creationId xmlns:a16="http://schemas.microsoft.com/office/drawing/2014/main" id="{49168D81-7235-BB13-AFBE-799AEEF6FC4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04557" y="4516070"/>
            <a:ext cx="1263458" cy="507092"/>
          </a:xfrm>
          <a:prstGeom prst="rect">
            <a:avLst/>
          </a:prstGeom>
        </p:spPr>
      </p:pic>
      <p:pic>
        <p:nvPicPr>
          <p:cNvPr id="11" name="Picture 10" descr="A close-up of a map&#10;&#10;AI-generated content may be incorrect.">
            <a:extLst>
              <a:ext uri="{FF2B5EF4-FFF2-40B4-BE49-F238E27FC236}">
                <a16:creationId xmlns:a16="http://schemas.microsoft.com/office/drawing/2014/main" id="{9154AB86-1E79-83E5-4784-F9865194EE1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66101" y="3393200"/>
            <a:ext cx="1075499" cy="805838"/>
          </a:xfrm>
          <a:prstGeom prst="rect">
            <a:avLst/>
          </a:prstGeom>
        </p:spPr>
      </p:pic>
      <p:pic>
        <p:nvPicPr>
          <p:cNvPr id="13" name="Picture 12" descr="A red rectangular sign with a white background&#10;&#10;AI-generated content may be incorrect.">
            <a:extLst>
              <a:ext uri="{FF2B5EF4-FFF2-40B4-BE49-F238E27FC236}">
                <a16:creationId xmlns:a16="http://schemas.microsoft.com/office/drawing/2014/main" id="{74AD0903-D037-AB60-B775-338714F1B74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34163" y="3393200"/>
            <a:ext cx="846957" cy="805838"/>
          </a:xfrm>
          <a:prstGeom prst="rect">
            <a:avLst/>
          </a:prstGeom>
        </p:spPr>
      </p:pic>
      <p:pic>
        <p:nvPicPr>
          <p:cNvPr id="15" name="Picture 14" descr="A logo with colored circles&#10;&#10;AI-generated content may be incorrect.">
            <a:extLst>
              <a:ext uri="{FF2B5EF4-FFF2-40B4-BE49-F238E27FC236}">
                <a16:creationId xmlns:a16="http://schemas.microsoft.com/office/drawing/2014/main" id="{7075F283-EAE7-DEF5-E7EA-8D11781BC28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0174" y="4516087"/>
            <a:ext cx="1302096" cy="492999"/>
          </a:xfrm>
          <a:prstGeom prst="rect">
            <a:avLst/>
          </a:prstGeom>
        </p:spPr>
      </p:pic>
      <p:pic>
        <p:nvPicPr>
          <p:cNvPr id="17" name="Picture 16" descr="A blue text on a white background&#10;&#10;AI-generated content may be incorrect.">
            <a:extLst>
              <a:ext uri="{FF2B5EF4-FFF2-40B4-BE49-F238E27FC236}">
                <a16:creationId xmlns:a16="http://schemas.microsoft.com/office/drawing/2014/main" id="{67E4E6D6-AC30-F729-D7E4-2A395BF7174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279179" y="3577041"/>
            <a:ext cx="1415399" cy="575427"/>
          </a:xfrm>
          <a:prstGeom prst="rect">
            <a:avLst/>
          </a:prstGeom>
        </p:spPr>
      </p:pic>
      <p:pic>
        <p:nvPicPr>
          <p:cNvPr id="4" name="Picture 3">
            <a:extLst>
              <a:ext uri="{FF2B5EF4-FFF2-40B4-BE49-F238E27FC236}">
                <a16:creationId xmlns:a16="http://schemas.microsoft.com/office/drawing/2014/main" id="{E0C043F8-0814-1BD4-BB9F-438D52D3780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962555" y="2065379"/>
            <a:ext cx="3072174" cy="697925"/>
          </a:xfrm>
          <a:prstGeom prst="rect">
            <a:avLst/>
          </a:prstGeom>
        </p:spPr>
      </p:pic>
      <p:pic>
        <p:nvPicPr>
          <p:cNvPr id="12" name="Picture 11">
            <a:extLst>
              <a:ext uri="{FF2B5EF4-FFF2-40B4-BE49-F238E27FC236}">
                <a16:creationId xmlns:a16="http://schemas.microsoft.com/office/drawing/2014/main" id="{483FD574-1BA1-ED95-64F3-120B51DE3E9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658300" y="106070"/>
            <a:ext cx="5847471" cy="1658822"/>
          </a:xfrm>
          <a:prstGeom prst="rect">
            <a:avLst/>
          </a:prstGeom>
        </p:spPr>
      </p:pic>
      <p:grpSp>
        <p:nvGrpSpPr>
          <p:cNvPr id="2" name="Group 1">
            <a:extLst>
              <a:ext uri="{FF2B5EF4-FFF2-40B4-BE49-F238E27FC236}">
                <a16:creationId xmlns:a16="http://schemas.microsoft.com/office/drawing/2014/main" id="{B66DA20B-B02C-12D9-2454-22662AD45968}"/>
              </a:ext>
            </a:extLst>
          </p:cNvPr>
          <p:cNvGrpSpPr/>
          <p:nvPr/>
        </p:nvGrpSpPr>
        <p:grpSpPr>
          <a:xfrm>
            <a:off x="639092" y="3746526"/>
            <a:ext cx="1631316" cy="2329179"/>
            <a:chOff x="0" y="0"/>
            <a:chExt cx="1631376" cy="2329344"/>
          </a:xfrm>
        </p:grpSpPr>
        <p:grpSp>
          <p:nvGrpSpPr>
            <p:cNvPr id="9" name="Group 8">
              <a:extLst>
                <a:ext uri="{FF2B5EF4-FFF2-40B4-BE49-F238E27FC236}">
                  <a16:creationId xmlns:a16="http://schemas.microsoft.com/office/drawing/2014/main" id="{5CF82FA3-5E5B-0485-9E77-39312F26FDFD}"/>
                </a:ext>
              </a:extLst>
            </p:cNvPr>
            <p:cNvGrpSpPr>
              <a:grpSpLocks noChangeAspect="1"/>
            </p:cNvGrpSpPr>
            <p:nvPr/>
          </p:nvGrpSpPr>
          <p:grpSpPr>
            <a:xfrm>
              <a:off x="69494" y="0"/>
              <a:ext cx="1537201" cy="720000"/>
              <a:chOff x="0" y="0"/>
              <a:chExt cx="817861" cy="383204"/>
            </a:xfrm>
          </p:grpSpPr>
          <p:pic>
            <p:nvPicPr>
              <p:cNvPr id="22" name="Picture 21" descr="More Than a 'Like': The Story of the Facebook Logo | Looka">
                <a:extLst>
                  <a:ext uri="{FF2B5EF4-FFF2-40B4-BE49-F238E27FC236}">
                    <a16:creationId xmlns:a16="http://schemas.microsoft.com/office/drawing/2014/main" id="{D1988C10-6BAB-3F89-8DC3-3D616D6606D8}"/>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0"/>
                <a:ext cx="389890" cy="372110"/>
              </a:xfrm>
              <a:prstGeom prst="rect">
                <a:avLst/>
              </a:prstGeom>
              <a:noFill/>
              <a:ln>
                <a:noFill/>
              </a:ln>
            </p:spPr>
          </p:pic>
          <p:pic>
            <p:nvPicPr>
              <p:cNvPr id="24" name="Picture 23">
                <a:extLst>
                  <a:ext uri="{FF2B5EF4-FFF2-40B4-BE49-F238E27FC236}">
                    <a16:creationId xmlns:a16="http://schemas.microsoft.com/office/drawing/2014/main" id="{65D3BFDB-2FCE-17A9-8CE5-FB067FF2F397}"/>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52101" y="23794"/>
                <a:ext cx="365760" cy="359410"/>
              </a:xfrm>
              <a:prstGeom prst="rect">
                <a:avLst/>
              </a:prstGeom>
            </p:spPr>
          </p:pic>
        </p:grpSp>
        <p:grpSp>
          <p:nvGrpSpPr>
            <p:cNvPr id="10" name="Group 9">
              <a:extLst>
                <a:ext uri="{FF2B5EF4-FFF2-40B4-BE49-F238E27FC236}">
                  <a16:creationId xmlns:a16="http://schemas.microsoft.com/office/drawing/2014/main" id="{40C90422-0447-BEBA-0F18-980F8825BFAF}"/>
                </a:ext>
              </a:extLst>
            </p:cNvPr>
            <p:cNvGrpSpPr>
              <a:grpSpLocks noChangeAspect="1"/>
            </p:cNvGrpSpPr>
            <p:nvPr/>
          </p:nvGrpSpPr>
          <p:grpSpPr>
            <a:xfrm>
              <a:off x="36576" y="793700"/>
              <a:ext cx="1594800" cy="720000"/>
              <a:chOff x="0" y="0"/>
              <a:chExt cx="825108" cy="373007"/>
            </a:xfrm>
          </p:grpSpPr>
          <p:pic>
            <p:nvPicPr>
              <p:cNvPr id="19" name="Picture 18" descr="O imagine care conține Grafică, Color, cerc, design grafic&#10;&#10;Conținutul generat de inteligența artificială poate fi incorect.">
                <a:extLst>
                  <a:ext uri="{FF2B5EF4-FFF2-40B4-BE49-F238E27FC236}">
                    <a16:creationId xmlns:a16="http://schemas.microsoft.com/office/drawing/2014/main" id="{0522DE8A-FB5C-44EE-47E6-B888475B3E5F}"/>
                  </a:ext>
                </a:extLst>
              </p:cNvPr>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21" name="Picture 20">
                <a:extLst>
                  <a:ext uri="{FF2B5EF4-FFF2-40B4-BE49-F238E27FC236}">
                    <a16:creationId xmlns:a16="http://schemas.microsoft.com/office/drawing/2014/main" id="{DC1A7A13-5362-CB8C-FA43-88775FF97611}"/>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65698" y="13597"/>
                <a:ext cx="359410" cy="359410"/>
              </a:xfrm>
              <a:prstGeom prst="rect">
                <a:avLst/>
              </a:prstGeom>
            </p:spPr>
          </p:pic>
        </p:grpSp>
        <p:grpSp>
          <p:nvGrpSpPr>
            <p:cNvPr id="14" name="Group 13">
              <a:extLst>
                <a:ext uri="{FF2B5EF4-FFF2-40B4-BE49-F238E27FC236}">
                  <a16:creationId xmlns:a16="http://schemas.microsoft.com/office/drawing/2014/main" id="{36EC0976-2C4D-558D-4F04-9B15C39613DE}"/>
                </a:ext>
              </a:extLst>
            </p:cNvPr>
            <p:cNvGrpSpPr>
              <a:grpSpLocks noChangeAspect="1"/>
            </p:cNvGrpSpPr>
            <p:nvPr/>
          </p:nvGrpSpPr>
          <p:grpSpPr>
            <a:xfrm>
              <a:off x="0" y="1609344"/>
              <a:ext cx="1598400" cy="720000"/>
              <a:chOff x="0" y="0"/>
              <a:chExt cx="827200" cy="372110"/>
            </a:xfrm>
          </p:grpSpPr>
          <p:pic>
            <p:nvPicPr>
              <p:cNvPr id="16" name="Picture 15" descr="Linkedin logo vector, Linkedin symbol, Linkedin icon free ...">
                <a:extLst>
                  <a:ext uri="{FF2B5EF4-FFF2-40B4-BE49-F238E27FC236}">
                    <a16:creationId xmlns:a16="http://schemas.microsoft.com/office/drawing/2014/main" id="{2961F795-5C52-E304-A5A1-A002D816CCF7}"/>
                  </a:ext>
                </a:extLst>
              </p:cNvPr>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18" name="Picture 17">
                <a:extLst>
                  <a:ext uri="{FF2B5EF4-FFF2-40B4-BE49-F238E27FC236}">
                    <a16:creationId xmlns:a16="http://schemas.microsoft.com/office/drawing/2014/main" id="{04E239E2-2AD7-6DFE-18AE-E03EAA2F9500}"/>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58900" y="10198"/>
                <a:ext cx="368300" cy="359410"/>
              </a:xfrm>
              <a:prstGeom prst="rect">
                <a:avLst/>
              </a:prstGeom>
            </p:spPr>
          </p:pic>
        </p:grpSp>
      </p:grpSp>
    </p:spTree>
    <p:custDataLst>
      <p:tags r:id="rId1"/>
    </p:custDataLst>
    <p:extLst>
      <p:ext uri="{BB962C8B-B14F-4D97-AF65-F5344CB8AC3E}">
        <p14:creationId xmlns:p14="http://schemas.microsoft.com/office/powerpoint/2010/main" val="3081729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58"/>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ARDET Course template">
  <a:themeElements>
    <a:clrScheme name="ProW">
      <a:dk1>
        <a:srgbClr val="FFFFFF"/>
      </a:dk1>
      <a:lt1>
        <a:srgbClr val="FFFFFF"/>
      </a:lt1>
      <a:dk2>
        <a:srgbClr val="32323B"/>
      </a:dk2>
      <a:lt2>
        <a:srgbClr val="4175BA"/>
      </a:lt2>
      <a:accent1>
        <a:srgbClr val="F47521"/>
      </a:accent1>
      <a:accent2>
        <a:srgbClr val="5FCAEA"/>
      </a:accent2>
      <a:accent3>
        <a:srgbClr val="FFCD05"/>
      </a:accent3>
      <a:accent4>
        <a:srgbClr val="D64577"/>
      </a:accent4>
      <a:accent5>
        <a:srgbClr val="4175BA"/>
      </a:accent5>
      <a:accent6>
        <a:srgbClr val="F47521"/>
      </a:accent6>
      <a:hlink>
        <a:srgbClr val="5FCAEA"/>
      </a:hlink>
      <a:folHlink>
        <a:srgbClr val="4175B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12F7BBD19C4F74885900C14105EFAAA" ma:contentTypeVersion="13" ma:contentTypeDescription="Create a new document." ma:contentTypeScope="" ma:versionID="2b86ba73e8e38013f5b57b999714f49a">
  <xsd:schema xmlns:xsd="http://www.w3.org/2001/XMLSchema" xmlns:xs="http://www.w3.org/2001/XMLSchema" xmlns:p="http://schemas.microsoft.com/office/2006/metadata/properties" xmlns:ns2="aa394546-8d08-47b8-b65b-6cfd0f54d94c" xmlns:ns3="ae859902-f1fd-4f3a-8fb9-c0cffbef4f8c" targetNamespace="http://schemas.microsoft.com/office/2006/metadata/properties" ma:root="true" ma:fieldsID="67b32dd7d972f0c54d41d900e32dc86e" ns2:_="" ns3:_="">
    <xsd:import namespace="aa394546-8d08-47b8-b65b-6cfd0f54d94c"/>
    <xsd:import namespace="ae859902-f1fd-4f3a-8fb9-c0cffbef4f8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394546-8d08-47b8-b65b-6cfd0f54d9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acfc87d-b216-43e9-8131-bd18837555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859902-f1fd-4f3a-8fb9-c0cffbef4f8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f00b76-1017-4ede-a1d2-904542c725e2}" ma:internalName="TaxCatchAll" ma:showField="CatchAllData" ma:web="ae859902-f1fd-4f3a-8fb9-c0cffbef4f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ae859902-f1fd-4f3a-8fb9-c0cffbef4f8c" xsi:nil="true"/>
    <lcf76f155ced4ddcb4097134ff3c332f xmlns="aa394546-8d08-47b8-b65b-6cfd0f54d94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37D992C-8333-415C-9E55-2886E01CDB81}">
  <ds:schemaRefs>
    <ds:schemaRef ds:uri="http://schemas.microsoft.com/sharepoint/v3/contenttype/forms"/>
  </ds:schemaRefs>
</ds:datastoreItem>
</file>

<file path=customXml/itemProps2.xml><?xml version="1.0" encoding="utf-8"?>
<ds:datastoreItem xmlns:ds="http://schemas.openxmlformats.org/officeDocument/2006/customXml" ds:itemID="{271BDB19-8B33-414F-A051-7C3DA482AE0F}"/>
</file>

<file path=customXml/itemProps3.xml><?xml version="1.0" encoding="utf-8"?>
<ds:datastoreItem xmlns:ds="http://schemas.openxmlformats.org/officeDocument/2006/customXml" ds:itemID="{29DEA3FC-96CC-43BA-806E-2CF52D696D57}">
  <ds:schemaRefs>
    <ds:schemaRef ds:uri="http://schemas.microsoft.com/office/2006/metadata/properties"/>
    <ds:schemaRef ds:uri="http://schemas.microsoft.com/office/infopath/2007/PartnerControls"/>
    <ds:schemaRef ds:uri="ae859902-f1fd-4f3a-8fb9-c0cffbef4f8c"/>
    <ds:schemaRef ds:uri="aa394546-8d08-47b8-b65b-6cfd0f54d94c"/>
  </ds:schemaRefs>
</ds:datastoreItem>
</file>

<file path=docProps/app.xml><?xml version="1.0" encoding="utf-8"?>
<Properties xmlns="http://schemas.openxmlformats.org/officeDocument/2006/extended-properties" xmlns:vt="http://schemas.openxmlformats.org/officeDocument/2006/docPropsVTypes">
  <Template/>
  <TotalTime>6671</TotalTime>
  <Words>8570</Words>
  <Application>Microsoft Office PowerPoint</Application>
  <PresentationFormat>Widescreen</PresentationFormat>
  <Paragraphs>686</Paragraphs>
  <Slides>58</Slides>
  <Notes>51</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58</vt:i4>
      </vt:variant>
    </vt:vector>
  </HeadingPairs>
  <TitlesOfParts>
    <vt:vector size="72" baseType="lpstr">
      <vt:lpstr>72 Black</vt:lpstr>
      <vt:lpstr>Aptos</vt:lpstr>
      <vt:lpstr>Arial</vt:lpstr>
      <vt:lpstr>Arial MT</vt:lpstr>
      <vt:lpstr>Calibri</vt:lpstr>
      <vt:lpstr>Calibri Light</vt:lpstr>
      <vt:lpstr>Ink Free</vt:lpstr>
      <vt:lpstr>Lucida Sans Unicode</vt:lpstr>
      <vt:lpstr>Open Sans</vt:lpstr>
      <vt:lpstr>Trebuchet MS</vt:lpstr>
      <vt:lpstr>Wingdings</vt:lpstr>
      <vt:lpstr>Wingdings 3</vt:lpstr>
      <vt:lpstr>CARDET Course template</vt:lpstr>
      <vt:lpstr>Facet</vt:lpstr>
      <vt:lpstr>PowerPoint Presentation</vt:lpstr>
      <vt:lpstr>Roteiro da Sessão</vt:lpstr>
      <vt:lpstr>Visão Geral do Módulo</vt:lpstr>
      <vt:lpstr>Tópico 1: Estratégias para Integrar a Sustentabilidade nos Programas VET </vt:lpstr>
      <vt:lpstr>Tópico 2: Planear e Lecionar Sessões de Formação ESE </vt:lpstr>
      <vt:lpstr>Tópico 3: Prática Profissional, Colaboração e Melhoria Contínua </vt:lpstr>
      <vt:lpstr>Resultados de Aprendizagem</vt:lpstr>
      <vt:lpstr>O que é a sustentabilidade​</vt:lpstr>
      <vt:lpstr>Visão Geral sobre a Visão de Sustentabilidade</vt:lpstr>
      <vt:lpstr>Educação Sustentável </vt:lpstr>
      <vt:lpstr>Educação Sustentável </vt:lpstr>
      <vt:lpstr>Breve Reflexão Inicial em Grupo</vt:lpstr>
      <vt:lpstr>ATIVIDADE DE REFLEXÃO INDIVIDUAL</vt:lpstr>
      <vt:lpstr>Pensamento Criativo </vt:lpstr>
      <vt:lpstr>Pensamento Criativo</vt:lpstr>
      <vt:lpstr>Pensamento Criativo</vt:lpstr>
      <vt:lpstr>DISCUSSÃO BREVE</vt:lpstr>
      <vt:lpstr>DISCUSSÃO APLICADA</vt:lpstr>
      <vt:lpstr>Estratégia e Partes Interessadas</vt:lpstr>
      <vt:lpstr>ATIVIDADE PRÁTICA</vt:lpstr>
      <vt:lpstr>Emissões e Relato Organizacional</vt:lpstr>
      <vt:lpstr>Emissões e Relato Organizacional</vt:lpstr>
      <vt:lpstr>Compreender a mudança em contextos de Sustentabilidade</vt:lpstr>
      <vt:lpstr>Compreender a mudança em contextos de Sustentabilidade</vt:lpstr>
      <vt:lpstr>Compreender a mudança em contextos de Sustentabilidade</vt:lpstr>
      <vt:lpstr>DISCUSSÃO BREVE</vt:lpstr>
      <vt:lpstr>ATIVIDADE PRÁTICA</vt:lpstr>
      <vt:lpstr>PowerPoint Presentation</vt:lpstr>
      <vt:lpstr>PowerPoint Presentation</vt:lpstr>
      <vt:lpstr>PowerPoint Presentation</vt:lpstr>
      <vt:lpstr>PowerPoint Presentation</vt:lpstr>
      <vt:lpstr>Estudo de Caso</vt:lpstr>
      <vt:lpstr>PowerPoint Presentation</vt:lpstr>
      <vt:lpstr>PowerPoint Presentation</vt:lpstr>
      <vt:lpstr>ATIVIDADE PRÁTICA</vt:lpstr>
      <vt:lpstr>Estudo de caso 1: Relato de GEE</vt:lpstr>
      <vt:lpstr>Estudo de Caso</vt:lpstr>
      <vt:lpstr>PowerPoint Presentation</vt:lpstr>
      <vt:lpstr>PowerPoint Presentation</vt:lpstr>
      <vt:lpstr>Estudo de caso 2: Caso de Resíduos da Eslovénia</vt:lpstr>
      <vt:lpstr>PowerPoint Presentation</vt:lpstr>
      <vt:lpstr>PowerPoint Presentation</vt:lpstr>
      <vt:lpstr>Estudo de caso 3: Caso ILVA</vt:lpstr>
      <vt:lpstr>Estudo de caso</vt:lpstr>
      <vt:lpstr>Estudo de caso: O caso ILVA em Taranto – entre a produção industrial e a responsabilidade ambiental</vt:lpstr>
      <vt:lpstr>O caso ILVA em Taranto – entre a produção industrial e a responsabilidade ambiental</vt:lpstr>
      <vt:lpstr>Estudo de caso: O caso ILVA em Taranto – entre a produção industrial e a responsabilidade ambiental</vt:lpstr>
      <vt:lpstr>ATIVIDADE DE REFLEXÃO INDIVIDUAL DO FORMADOR</vt:lpstr>
      <vt:lpstr>ATIVIDADE DE REFLEXÃO EM GRUPO</vt:lpstr>
      <vt:lpstr>Tarefa de Aprendizagem Autodirigida</vt:lpstr>
      <vt:lpstr>Utilização de Materiais ESE Neste Módulo</vt:lpstr>
      <vt:lpstr>Atividades Práticas Neste Módulo</vt:lpstr>
      <vt:lpstr>Resultados das Atividades Práticas</vt:lpstr>
      <vt:lpstr>Ligação ao Portefólio do Formador</vt:lpstr>
      <vt:lpstr>Síntese e Próximos Passos  (1)</vt:lpstr>
      <vt:lpstr>Síntese e Próximos Passos  (2)</vt:lpstr>
      <vt:lpstr>Referências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Silvia F. Soares</cp:lastModifiedBy>
  <cp:revision>331</cp:revision>
  <cp:lastPrinted>2018-07-25T11:23:29Z</cp:lastPrinted>
  <dcterms:created xsi:type="dcterms:W3CDTF">2014-07-11T09:12:14Z</dcterms:created>
  <dcterms:modified xsi:type="dcterms:W3CDTF">2026-08-17T16:07:15Z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0x010100C12F7BBD19C4F74885900C14105EFAAA</vt:lpwstr>
  </property>
  <property fmtid="{D5CDD505-2E9C-101B-9397-08002B2CF9AE}" pid="3" name="MediaServiceImageTags">
    <vt:lpwstr/>
  </property>
  <property fmtid="{D5CDD505-2E9C-101B-9397-08002B2CF9AE}" pid="4" name="ArticulateGUID">
    <vt:lpwstr>DE32E77B-35C3-4150-AADA-9DD1BB89B762</vt:lpwstr>
  </property>
  <property fmtid="{D5CDD505-2E9C-101B-9397-08002B2CF9AE}" pid="5" name="ArticulatePath">
    <vt:lpwstr>https://isqpt-my.sharepoint.com/personal/sfsoares_isq_pt/Documents/SS_Work/2026 DIDI/SUSTAIN EU/WP4 CPD_TOT_Translations/M6/Module6_ToT_CPD_PT</vt:lpwstr>
  </property>
  <property fmtid="{D5CDD505-2E9C-101B-9397-08002B2CF9AE}" pid="6" name="MSIP_Label_4a8276b4-0059-4be2-a028-30b7516da34c_Enabled">
    <vt:lpwstr>true</vt:lpwstr>
  </property>
  <property fmtid="{D5CDD505-2E9C-101B-9397-08002B2CF9AE}" pid="7" name="MSIP_Label_4a8276b4-0059-4be2-a028-30b7516da34c_SetDate">
    <vt:lpwstr>2026-08-17T15:44:39Z</vt:lpwstr>
  </property>
  <property fmtid="{D5CDD505-2E9C-101B-9397-08002B2CF9AE}" pid="8" name="MSIP_Label_4a8276b4-0059-4be2-a028-30b7516da34c_Method">
    <vt:lpwstr>Privileged</vt:lpwstr>
  </property>
  <property fmtid="{D5CDD505-2E9C-101B-9397-08002B2CF9AE}" pid="9" name="MSIP_Label_4a8276b4-0059-4be2-a028-30b7516da34c_Name">
    <vt:lpwstr>Público</vt:lpwstr>
  </property>
  <property fmtid="{D5CDD505-2E9C-101B-9397-08002B2CF9AE}" pid="10" name="MSIP_Label_4a8276b4-0059-4be2-a028-30b7516da34c_SiteId">
    <vt:lpwstr>04c314e4-a5d0-4fc5-a82e-69a2c49d1461</vt:lpwstr>
  </property>
  <property fmtid="{D5CDD505-2E9C-101B-9397-08002B2CF9AE}" pid="11" name="MSIP_Label_4a8276b4-0059-4be2-a028-30b7516da34c_ActionId">
    <vt:lpwstr>f6f3156e-a954-4a28-a14c-576b0ee07eeb</vt:lpwstr>
  </property>
  <property fmtid="{D5CDD505-2E9C-101B-9397-08002B2CF9AE}" pid="12" name="MSIP_Label_4a8276b4-0059-4be2-a028-30b7516da34c_ContentBits">
    <vt:lpwstr>0</vt:lpwstr>
  </property>
  <property fmtid="{D5CDD505-2E9C-101B-9397-08002B2CF9AE}" pid="13" name="MSIP_Label_4a8276b4-0059-4be2-a028-30b7516da34c_Tag">
    <vt:lpwstr>10, 0, 1, 1</vt:lpwstr>
  </property>
</Properties>
</file>