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38"/>
  </p:notesMasterIdLst>
  <p:handoutMasterIdLst>
    <p:handoutMasterId r:id="rId39"/>
  </p:handoutMasterIdLst>
  <p:sldIdLst>
    <p:sldId id="276" r:id="rId6"/>
    <p:sldId id="263" r:id="rId7"/>
    <p:sldId id="353" r:id="rId8"/>
    <p:sldId id="337" r:id="rId9"/>
    <p:sldId id="338" r:id="rId10"/>
    <p:sldId id="339" r:id="rId11"/>
    <p:sldId id="340" r:id="rId12"/>
    <p:sldId id="341" r:id="rId13"/>
    <p:sldId id="342" r:id="rId14"/>
    <p:sldId id="354" r:id="rId15"/>
    <p:sldId id="344" r:id="rId16"/>
    <p:sldId id="345" r:id="rId17"/>
    <p:sldId id="346" r:id="rId18"/>
    <p:sldId id="355" r:id="rId19"/>
    <p:sldId id="356" r:id="rId20"/>
    <p:sldId id="360" r:id="rId21"/>
    <p:sldId id="361" r:id="rId22"/>
    <p:sldId id="362" r:id="rId23"/>
    <p:sldId id="363" r:id="rId24"/>
    <p:sldId id="364" r:id="rId25"/>
    <p:sldId id="365" r:id="rId26"/>
    <p:sldId id="366" r:id="rId27"/>
    <p:sldId id="367" r:id="rId28"/>
    <p:sldId id="368" r:id="rId29"/>
    <p:sldId id="369" r:id="rId30"/>
    <p:sldId id="357" r:id="rId31"/>
    <p:sldId id="358" r:id="rId32"/>
    <p:sldId id="359" r:id="rId33"/>
    <p:sldId id="347" r:id="rId34"/>
    <p:sldId id="351" r:id="rId35"/>
    <p:sldId id="352" r:id="rId36"/>
    <p:sldId id="270" r:id="rId37"/>
  </p:sldIdLst>
  <p:sldSz cx="12192000" cy="6858000"/>
  <p:notesSz cx="6858000" cy="9144000"/>
  <p:custDataLst>
    <p:tags r:id="rId4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93776" autoAdjust="0"/>
  </p:normalViewPr>
  <p:slideViewPr>
    <p:cSldViewPr snapToGrid="0">
      <p:cViewPr varScale="1">
        <p:scale>
          <a:sx n="100" d="100"/>
          <a:sy n="100" d="100"/>
        </p:scale>
        <p:origin x="942"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F. Soares" userId="b612f564-9dd7-466b-92ad-9671c06ebc73" providerId="ADAL" clId="{E8C7CD77-9A9B-44BF-8E45-A7FF8B4744C8}"/>
    <pc:docChg chg="custSel mod modSld">
      <pc:chgData name="Silvia F. Soares" userId="b612f564-9dd7-466b-92ad-9671c06ebc73" providerId="ADAL" clId="{E8C7CD77-9A9B-44BF-8E45-A7FF8B4744C8}" dt="2026-08-17T15:43:24.177" v="16" actId="27636"/>
      <pc:docMkLst>
        <pc:docMk/>
      </pc:docMkLst>
      <pc:sldChg chg="modSp mod">
        <pc:chgData name="Silvia F. Soares" userId="b612f564-9dd7-466b-92ad-9671c06ebc73" providerId="ADAL" clId="{E8C7CD77-9A9B-44BF-8E45-A7FF8B4744C8}" dt="2026-08-17T15:42:33.970" v="7" actId="6549"/>
        <pc:sldMkLst>
          <pc:docMk/>
          <pc:sldMk cId="290038441" sldId="342"/>
        </pc:sldMkLst>
        <pc:spChg chg="mod">
          <ac:chgData name="Silvia F. Soares" userId="b612f564-9dd7-466b-92ad-9671c06ebc73" providerId="ADAL" clId="{E8C7CD77-9A9B-44BF-8E45-A7FF8B4744C8}" dt="2026-08-17T15:42:33.970" v="7" actId="6549"/>
          <ac:spMkLst>
            <pc:docMk/>
            <pc:sldMk cId="290038441" sldId="342"/>
            <ac:spMk id="5" creationId="{1458AA47-80AB-C12A-4F8D-CCD0B4ADC17A}"/>
          </ac:spMkLst>
        </pc:spChg>
        <pc:spChg chg="mod">
          <ac:chgData name="Silvia F. Soares" userId="b612f564-9dd7-466b-92ad-9671c06ebc73" providerId="ADAL" clId="{E8C7CD77-9A9B-44BF-8E45-A7FF8B4744C8}" dt="2026-08-17T15:40:09.377" v="1" actId="1076"/>
          <ac:spMkLst>
            <pc:docMk/>
            <pc:sldMk cId="290038441" sldId="342"/>
            <ac:spMk id="7" creationId="{74FB7228-261D-1457-DA3B-7B346D4AD4A6}"/>
          </ac:spMkLst>
        </pc:spChg>
      </pc:sldChg>
      <pc:sldChg chg="modSp mod">
        <pc:chgData name="Silvia F. Soares" userId="b612f564-9dd7-466b-92ad-9671c06ebc73" providerId="ADAL" clId="{E8C7CD77-9A9B-44BF-8E45-A7FF8B4744C8}" dt="2026-08-17T15:43:24.177" v="16" actId="27636"/>
        <pc:sldMkLst>
          <pc:docMk/>
          <pc:sldMk cId="112339422" sldId="344"/>
        </pc:sldMkLst>
        <pc:spChg chg="mod">
          <ac:chgData name="Silvia F. Soares" userId="b612f564-9dd7-466b-92ad-9671c06ebc73" providerId="ADAL" clId="{E8C7CD77-9A9B-44BF-8E45-A7FF8B4744C8}" dt="2026-08-17T15:43:24.177" v="16" actId="27636"/>
          <ac:spMkLst>
            <pc:docMk/>
            <pc:sldMk cId="112339422" sldId="344"/>
            <ac:spMk id="3" creationId="{08ECE7DC-EFA2-F869-CD13-0164B66C2F8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17/8/2026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17/8/2026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F4068-17BB-6BB9-F584-274633B43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6329C-7422-FA04-6DEC-26BF76B76BBE}"/>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DC41E27-745A-BE27-F9B6-1963EFDD7ED8}"/>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BF9ADA03-8D2E-19EB-3461-0963368A05DB}"/>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41085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7F05-A861-2220-31F8-8396EB922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13A6D-E86E-339E-0CE8-D67D48EDB751}"/>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BCFBB661-B001-7D92-802D-82A62F75220D}"/>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BDA81E6F-D76B-B037-ED6E-8CD4025AF5D7}"/>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256904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8/17/2026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31.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3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png"/><Relationship Id="rId2" Type="http://schemas.openxmlformats.org/officeDocument/2006/relationships/notesSlide" Target="../notesSlides/notesSlide8.xml"/><Relationship Id="rId16" Type="http://schemas.openxmlformats.org/officeDocument/2006/relationships/image" Target="../media/image22.png"/><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Elaborado por: UPB</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Formação de Formadores</a:t>
            </a:r>
          </a:p>
          <a:p>
            <a:pPr algn="ct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Módulo 5: Técnicas Eficazes de Didática e Facilitação</a:t>
            </a:r>
            <a:endParaRPr lang="el-GR" sz="2400" b="1" dirty="0">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Roteiro da Sessão</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A sessão de hoje, com 3 horas de duração, inclui:</a:t>
            </a:r>
          </a:p>
          <a:p>
            <a:r>
              <a:rPr lang="en-US" dirty="0"/>
              <a:t>Introdução ao módulo e resultados de aprendizagem </a:t>
            </a:r>
          </a:p>
          <a:p>
            <a:r>
              <a:rPr lang="en-US" dirty="0"/>
              <a:t>Conceitos-chave e exemplos </a:t>
            </a:r>
          </a:p>
          <a:p>
            <a:r>
              <a:rPr lang="en-US" dirty="0"/>
              <a:t>Atividade prática </a:t>
            </a:r>
          </a:p>
          <a:p>
            <a:r>
              <a:rPr lang="en-US" dirty="0"/>
              <a:t>Aplicação à prática de formação </a:t>
            </a:r>
          </a:p>
          <a:p>
            <a:r>
              <a:rPr lang="en-US" dirty="0"/>
              <a:t>Reflexão e tarefa de aprendizagem autodirigida</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Visão Geral do Módulo</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lstStyle/>
          <a:p>
            <a:pPr marL="0" indent="0">
              <a:buNone/>
            </a:pPr>
            <a:r>
              <a:rPr lang="en-US" dirty="0"/>
              <a:t>Este módulo centra-se em:</a:t>
            </a:r>
          </a:p>
          <a:p>
            <a:r>
              <a:rPr lang="en-US" dirty="0"/>
              <a:t>Pedagogia da Formação Digital</a:t>
            </a:r>
          </a:p>
          <a:p>
            <a:r>
              <a:rPr lang="en-US" dirty="0"/>
              <a:t>Avaliação na Formação Digital</a:t>
            </a:r>
          </a:p>
          <a:p>
            <a:r>
              <a:rPr lang="en-US" dirty="0"/>
              <a:t>Feedback Digital</a:t>
            </a:r>
          </a:p>
          <a:p>
            <a:pPr marL="0" indent="0">
              <a:buNone/>
            </a:pPr>
            <a:endParaRPr lang="en-US" dirty="0"/>
          </a:p>
          <a:p>
            <a:pPr marL="0" indent="0">
              <a:buNone/>
            </a:pPr>
            <a:r>
              <a:rPr lang="en-US" dirty="0"/>
              <a:t>Ao concluírem este módulo, os formadores estarão melhor preparados para:</a:t>
            </a:r>
          </a:p>
          <a:p>
            <a:pPr>
              <a:buFont typeface="Wingdings" panose="05000000000000000000" pitchFamily="2" charset="2"/>
              <a:buChar char="ü"/>
            </a:pPr>
            <a:r>
              <a:rPr lang="en-US" dirty="0"/>
              <a:t>identificar, aplicar e refletir sobre a pedagogia da formação digital.</a:t>
            </a:r>
          </a:p>
          <a:p>
            <a:pPr>
              <a:buFont typeface="Wingdings" panose="05000000000000000000" pitchFamily="2" charset="2"/>
              <a:buChar char="ü"/>
            </a:pPr>
            <a:r>
              <a:rPr lang="en-US" dirty="0"/>
              <a:t>identificar, aplicar e refletir sobre a avaliação digital.</a:t>
            </a:r>
          </a:p>
          <a:p>
            <a:pPr>
              <a:buFont typeface="Wingdings" panose="05000000000000000000" pitchFamily="2" charset="2"/>
              <a:buChar char="ü"/>
            </a:pPr>
            <a:r>
              <a:rPr lang="en-US" dirty="0"/>
              <a:t>identificar, aplicar e refletir sobre o feedback digital.</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Resultados de Aprendizagem</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normAutofit fontScale="92500" lnSpcReduction="10000"/>
          </a:bodyPr>
          <a:lstStyle/>
          <a:p>
            <a:pPr marL="0" indent="0">
              <a:buNone/>
            </a:pPr>
            <a:r>
              <a:rPr lang="en-US" noProof="0" dirty="0"/>
              <a:t>Este módulo aborda os seguintes Resultados de Aprendizagem:</a:t>
            </a:r>
          </a:p>
          <a:p>
            <a:r>
              <a:rPr lang="en-US" dirty="0"/>
              <a:t>K4 – Resumir os princípios da pedagogia digital, da facilitação assíncrona e do envolvimento dos formandos.</a:t>
            </a:r>
          </a:p>
          <a:p>
            <a:r>
              <a:rPr lang="en-US" noProof="0" dirty="0"/>
              <a:t>K5 – Identificar mecanismos de avaliação e garantia da qualidade, incluindo o alinhamento com os resultados de aprendizagem, rubricas, moderação, controlo de versões e gestão de evidências.</a:t>
            </a:r>
          </a:p>
          <a:p>
            <a:r>
              <a:rPr lang="en-US" dirty="0"/>
              <a:t>S1 – Conceber e lecionar sessões de aprendizagem curtas utilizando os modelos, recursos e normas de qualidade do SUSTAIN-EU.</a:t>
            </a:r>
          </a:p>
          <a:p>
            <a:r>
              <a:rPr lang="en-US" dirty="0"/>
              <a:t>S2 – Aplicar rubricas e protocolos de feedback para avaliar as evidências dos formandos de forma consistente e justa.</a:t>
            </a:r>
          </a:p>
          <a:p>
            <a:r>
              <a:rPr lang="en-US" dirty="0"/>
              <a:t>S4 – Conduzir sessões de microensino e atividades de revisão entre pares, fornecendo feedback construtivo aos colegas.</a:t>
            </a:r>
          </a:p>
          <a:p>
            <a:r>
              <a:rPr lang="en-US" dirty="0"/>
              <a:t>S7 – Compilar e gerir um Portefólio do Formador que demonstre design pedagógico, garantia da qualidade, acessibilidade e reflexão.</a:t>
            </a:r>
            <a:endParaRPr lang="en-GB" dirty="0"/>
          </a:p>
          <a:p>
            <a:r>
              <a:rPr lang="en-GB" dirty="0"/>
              <a:t>AR4 – Monitorizar, documentar e relatar o progresso e as evidências dos formandos, em linha com as normas de garantia da qualidade do ESE.</a:t>
            </a:r>
          </a:p>
          <a:p>
            <a:r>
              <a:rPr lang="en-US" dirty="0"/>
              <a:t>AR6 – Participar na moderação entre pares e na melhoria contínua, contribuindo para a sustentabilidade do ecossistema de formação ESE.</a:t>
            </a:r>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GB" noProof="0" dirty="0">
                <a:solidFill>
                  <a:srgbClr val="255839"/>
                </a:solidFill>
              </a:rPr>
              <a:t>Reflexão Inicial / Aquecimento</a:t>
            </a: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GB" noProof="0" dirty="0"/>
              <a:t>Pergunta de discussão:</a:t>
            </a:r>
          </a:p>
          <a:p>
            <a:r>
              <a:rPr lang="en-GB" noProof="0" dirty="0"/>
              <a:t>Que experiência já tens com este tema na tua prática de ensino ou formação?</a:t>
            </a:r>
          </a:p>
          <a:p>
            <a:pPr marL="0" indent="0">
              <a:buNone/>
            </a:pPr>
            <a:r>
              <a:rPr lang="en-GB" noProof="0" dirty="0"/>
              <a:t>Sugestões opcionais:</a:t>
            </a:r>
          </a:p>
          <a:p>
            <a:r>
              <a:rPr lang="en-GB" noProof="0" dirty="0"/>
              <a:t>Que desafios esperas? </a:t>
            </a:r>
          </a:p>
          <a:p>
            <a:r>
              <a:rPr lang="en-GB" noProof="0" dirty="0"/>
              <a:t>O que tornaria este tema útil para os teus formandos?</a:t>
            </a:r>
          </a:p>
        </p:txBody>
      </p:sp>
    </p:spTree>
    <p:custDataLst>
      <p:tags r:id="rId1"/>
    </p:custDataLst>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Pedagogia da Formação Digital</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r>
              <a:rPr lang="en-US" noProof="0" dirty="0"/>
              <a:t>A formação digital, concebida para processos de autoaprendizagem, exige uma abordagem de aprendizagem construtivista, uma vez que os formandos precisam de construir ativamente o seu conhecimento de forma individual. Os formandos criam os seus próprios processos de aprendizagem, incluindo o planeamento, a realização e a reflexão sobre as suas atividades. Os professores são responsáveis por criar um ambiente de aprendizagem moderno e criativo que permita que estes processos ocorram.</a:t>
            </a:r>
          </a:p>
          <a:p>
            <a:pPr marL="0" indent="0">
              <a:buNone/>
            </a:pPr>
            <a:endParaRPr lang="en-US" noProof="0" dirty="0"/>
          </a:p>
          <a:p>
            <a:r>
              <a:rPr lang="en-US" noProof="0" dirty="0"/>
              <a:t>Por exemplo, o ambiente de aprendizagem pode incluir contributos teóricos e tarefas de avaliação regulares, para que os formandos possam verificar o seu progresso de aprendizagem de forma autodirigida.</a:t>
            </a:r>
          </a:p>
          <a:p>
            <a:pPr marL="0" indent="0">
              <a:buNone/>
            </a:pPr>
            <a:endParaRPr lang="en-US" noProof="0" dirty="0"/>
          </a:p>
          <a:p>
            <a:r>
              <a:rPr lang="en-US" noProof="0" dirty="0"/>
              <a:t>Isto é importante no setor VET, uma vez que vários ambientes de trabalho exigem pessoas capazes de trabalhar e aprender de forma autónoma, bem como de planear, executar e refletir sobre os seus processos, de modo a desenvolverem as suas competências.</a:t>
            </a:r>
          </a:p>
          <a:p>
            <a:pPr marL="0" indent="0">
              <a:buNone/>
            </a:pPr>
            <a:endParaRPr lang="en-GB" noProof="0" dirty="0"/>
          </a:p>
        </p:txBody>
      </p:sp>
    </p:spTree>
    <p:custDataLst>
      <p:tags r:id="rId1"/>
    </p:custDataLst>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Avaliação na Formação Digital</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449388"/>
            <a:ext cx="9313591" cy="5157229"/>
          </a:xfrm>
        </p:spPr>
        <p:txBody>
          <a:bodyPr/>
          <a:lstStyle/>
          <a:p>
            <a:r>
              <a:rPr lang="en-US" noProof="0" dirty="0"/>
              <a:t>Em ambientes de formação digital com resultados de aprendizagem definidos, os formandos precisam de ter a oportunidade de monitorizar o seu progresso. Por isso, várias ferramentas de avaliação fazem parte do percurso de autoaprendizagem. As tarefas de avaliação são explicitamente concebidas para medir a consecução do resultado de aprendizagem específico para o conteúdo correspondente.</a:t>
            </a:r>
          </a:p>
          <a:p>
            <a:pPr marL="0" indent="0">
              <a:buNone/>
            </a:pPr>
            <a:endParaRPr lang="en-US" noProof="0" dirty="0"/>
          </a:p>
          <a:p>
            <a:r>
              <a:rPr lang="en-US" noProof="0" dirty="0"/>
              <a:t>Por exemplo, os questionários online são utilizados para avaliar a memorização e compreensão dos formandos relativamente a factos, conceitos, definições e princípios fundamentais. São tipicamente compostos por perguntas de escolha múltipla, verdadeiro/falso ou resposta curta e são corrigidos automaticamente pela plataforma e-learning.</a:t>
            </a:r>
          </a:p>
          <a:p>
            <a:pPr marL="0" indent="0">
              <a:buNone/>
            </a:pPr>
            <a:endParaRPr lang="en-US" noProof="0" dirty="0"/>
          </a:p>
          <a:p>
            <a:r>
              <a:rPr lang="en-US" noProof="0" dirty="0"/>
              <a:t>No âmbito do curso ESE, haverá várias tarefas de avaliação dentro do processo de autoaprendizagem, tais como questionários online, estudos de caso, tarefas baseadas em cenários, trabalhos de projeto, diários de reflexão, autoavaliação e revisão entre pares. Adicionalmente, um AI Bot Tutor integrado está disponível 24/7 para esclarecer instruções e critérios de avaliação, fornecer dicas para questionários e orientação para tarefas de projeto, e oferecer sugestões de motivação e gestão do tempo.</a:t>
            </a:r>
            <a:endParaRPr lang="en-GB" noProof="0" dirty="0"/>
          </a:p>
        </p:txBody>
      </p:sp>
    </p:spTree>
    <p:custDataLst>
      <p:tags r:id="rId1"/>
    </p:custDataLst>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 Digital</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449388"/>
            <a:ext cx="9313591" cy="5157229"/>
          </a:xfrm>
        </p:spPr>
        <p:txBody>
          <a:bodyPr/>
          <a:lstStyle/>
          <a:p>
            <a:r>
              <a:rPr lang="en-US" noProof="0" dirty="0"/>
              <a:t>Através de ciclos regulares de feedback, os formandos podem refletir sobre os seus processos em diferentes fases de desenvolvimento. Isto ajuda a refletir sobre o seu próprio progresso de aprendizagem e a planear os próximos passos para o seu desenvolvimento. Num ambiente de aprendizagem digital, é necessário dispor de opções específicas para obter feedback. O feedback pode ser recebido de forma síncrona ou assíncrona, consoante o que estiver disponível na plataforma.</a:t>
            </a:r>
          </a:p>
          <a:p>
            <a:pPr marL="0" indent="0">
              <a:buNone/>
            </a:pPr>
            <a:endParaRPr lang="en-US" noProof="0" dirty="0"/>
          </a:p>
          <a:p>
            <a:r>
              <a:rPr lang="en-US" noProof="0" dirty="0"/>
              <a:t>No curso ESE, todos os tipos de avaliação fornecem feedback imediato e acionável para apoiar a aprendizagem independente. Adicionalmente, o AI Bot Tutor pode fornecer feedback sobre as tarefas e ajudar no desenvolvimento posterior.</a:t>
            </a:r>
          </a:p>
          <a:p>
            <a:pPr marL="0" indent="0">
              <a:buNone/>
            </a:pPr>
            <a:endParaRPr lang="en-US" dirty="0"/>
          </a:p>
          <a:p>
            <a:r>
              <a:rPr lang="en-GB" noProof="0" dirty="0"/>
              <a:t>Já trabalhaste com um AI Bot Tutor como fornecedor de feedback?</a:t>
            </a:r>
          </a:p>
        </p:txBody>
      </p:sp>
    </p:spTree>
    <p:custDataLst>
      <p:tags r:id="rId1"/>
    </p:custDataLst>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10411506" cy="660400"/>
          </a:xfrm>
        </p:spPr>
        <p:txBody>
          <a:bodyPr>
            <a:normAutofit fontScale="90000"/>
          </a:bodyPr>
          <a:lstStyle/>
          <a:p>
            <a:r>
              <a:rPr lang="en-US" dirty="0">
                <a:solidFill>
                  <a:srgbClr val="255839"/>
                </a:solidFill>
              </a:rPr>
              <a:t>Utilização de Materiais ESE </a:t>
            </a:r>
            <a:br>
              <a:rPr lang="en-US" dirty="0">
                <a:solidFill>
                  <a:srgbClr val="255839"/>
                </a:solidFill>
              </a:rPr>
            </a:b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2097088"/>
            <a:ext cx="9313591" cy="5157229"/>
          </a:xfrm>
        </p:spPr>
        <p:txBody>
          <a:bodyPr/>
          <a:lstStyle/>
          <a:p>
            <a:pPr marL="0" indent="0">
              <a:buNone/>
            </a:pPr>
            <a:r>
              <a:rPr lang="en-US" dirty="0"/>
              <a:t>Neste módulo, são utilizados os seguintes materiais ESE:</a:t>
            </a:r>
          </a:p>
          <a:p>
            <a:r>
              <a:rPr lang="en-US" dirty="0"/>
              <a:t>Metodologia de Formação: enquadramento teórico da pedagogia digital subjacente ao curso online ESE. Os formadores podem consultar informações de contexto importantes.</a:t>
            </a:r>
          </a:p>
          <a:p>
            <a:r>
              <a:rPr lang="en-US" dirty="0"/>
              <a:t>Visão Geral da Avaliação Sumativa: visão geral teórica dos métodos de avaliação digital utilizados no curso online ESE. Os formadores podem consultar informações de contexto importantes. Precisam desta informação para as Atividades Práticas.</a:t>
            </a:r>
          </a:p>
          <a:p>
            <a:r>
              <a:rPr lang="en-US" dirty="0"/>
              <a:t>Unidades Curriculares do “Currículo ESE WP2”: os formadores irão analisar as Unidades Curriculares e escolhê-las para as Atividades Práticas. Analisarão com mais detalhe as tarefas de avaliação, uma vez que precisarão de as avaliar e desenvolver.</a:t>
            </a:r>
          </a:p>
        </p:txBody>
      </p:sp>
    </p:spTree>
    <p:custDataLst>
      <p:tags r:id="rId1"/>
    </p:custDataLst>
    <p:extLst>
      <p:ext uri="{BB962C8B-B14F-4D97-AF65-F5344CB8AC3E}">
        <p14:creationId xmlns:p14="http://schemas.microsoft.com/office/powerpoint/2010/main" val="290038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Discussão de Ponto de Situação</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a:t>Discussão breve:</a:t>
            </a:r>
          </a:p>
          <a:p>
            <a:r>
              <a:rPr lang="en-US" dirty="0"/>
              <a:t>Qual é a ideia mais importante desta secção? </a:t>
            </a:r>
          </a:p>
          <a:p>
            <a:r>
              <a:rPr lang="en-US" dirty="0"/>
              <a:t>Como poderia isto ser explicado a formandos VET? </a:t>
            </a:r>
          </a:p>
          <a:p>
            <a:r>
              <a:rPr lang="en-US" dirty="0"/>
              <a:t>Que material ESE te ajudaria a ensinar este tema?</a:t>
            </a:r>
          </a:p>
        </p:txBody>
      </p:sp>
    </p:spTree>
    <p:custDataLst>
      <p:tags r:id="rId1"/>
    </p:custDataLst>
    <p:extLst>
      <p:ext uri="{BB962C8B-B14F-4D97-AF65-F5344CB8AC3E}">
        <p14:creationId xmlns:p14="http://schemas.microsoft.com/office/powerpoint/2010/main" val="142668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lstStyle/>
          <a:p>
            <a:r>
              <a:rPr lang="de-DE" dirty="0"/>
              <a:t>Descobrir a pedagogia da formação digital</a:t>
            </a:r>
            <a:endParaRPr lang="hr-HR" dirty="0"/>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a:t>Os participantes irão:</a:t>
            </a:r>
          </a:p>
          <a:p>
            <a:r>
              <a:rPr lang="en-US" dirty="0"/>
              <a:t>Ler o Capítulo 5 do “Perfil de Competências de Sustentabilidade e Currículo WP2-EU”</a:t>
            </a:r>
          </a:p>
          <a:p>
            <a:r>
              <a:rPr lang="en-US" dirty="0"/>
              <a:t>Tomar notas sobre pedagogia digital, facilitação assíncrona e envolvimento dos formandos</a:t>
            </a:r>
          </a:p>
          <a:p>
            <a:r>
              <a:rPr lang="en-US" dirty="0"/>
              <a:t>Registar as dúvidas, se existirem</a:t>
            </a:r>
          </a:p>
          <a:p>
            <a:r>
              <a:rPr lang="en-US" dirty="0"/>
              <a:t>Trabalhar em pares e tentar responder às dúvidas; podem também utilizar outros </a:t>
            </a:r>
            <a:r>
              <a:rPr lang="en-US" dirty="0" err="1"/>
              <a:t>recursos</a:t>
            </a:r>
            <a:endParaRPr lang="en-US" dirty="0"/>
          </a:p>
          <a:p>
            <a:endParaRPr lang="en-US" dirty="0"/>
          </a:p>
          <a:p>
            <a:pPr marL="0" indent="0">
              <a:spcBef>
                <a:spcPts val="0"/>
              </a:spcBef>
              <a:buNone/>
            </a:pPr>
            <a:r>
              <a:rPr lang="en-US" dirty="0"/>
              <a:t>Formato de trabalho: individual / pares</a:t>
            </a:r>
          </a:p>
          <a:p>
            <a:pPr marL="0" indent="0">
              <a:spcBef>
                <a:spcPts val="0"/>
              </a:spcBef>
              <a:buNone/>
            </a:pPr>
            <a:r>
              <a:rPr lang="en-US" dirty="0"/>
              <a:t>Tempo: 60 </a:t>
            </a:r>
            <a:r>
              <a:rPr lang="en-US" dirty="0" err="1"/>
              <a:t>minutos</a:t>
            </a:r>
            <a:endParaRPr lang="en-US" dirty="0"/>
          </a:p>
          <a:p>
            <a:pPr marL="0" indent="0">
              <a:spcBef>
                <a:spcPts val="0"/>
              </a:spcBef>
              <a:buNone/>
            </a:pPr>
            <a:r>
              <a:rPr lang="en-US" dirty="0"/>
              <a:t>Material necessário: Capítulo 5 do “Perfil de Competências de Sustentabilidade e Currículo WP2-EU”</a:t>
            </a:r>
            <a:br>
              <a:rPr lang="en-US" dirty="0"/>
            </a:br>
            <a:br>
              <a:rPr lang="en-US" dirty="0"/>
            </a:br>
            <a:endParaRPr lang="en-US" dirty="0"/>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Atividade Prática 1</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123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 da Atividade Prática</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r>
              <a:rPr lang="en-US" dirty="0"/>
              <a:t>No final da atividade, os participantes deverão produzir:</a:t>
            </a:r>
          </a:p>
          <a:p>
            <a:r>
              <a:rPr lang="en-US" dirty="0"/>
              <a:t>Uma síntese dos princípios fundamentais da pedagogia digital, da facilitação assíncrona e do envolvimento dos formandos</a:t>
            </a:r>
          </a:p>
          <a:p>
            <a:pPr marL="0" indent="0">
              <a:buNone/>
            </a:pPr>
            <a:endParaRPr lang="en-US" dirty="0"/>
          </a:p>
          <a:p>
            <a:pPr marL="0" indent="0">
              <a:buNone/>
            </a:pPr>
            <a:r>
              <a:rPr lang="en-US" dirty="0"/>
              <a:t>Este resultado pode contribuir para o Portefólio do Formador.</a:t>
            </a:r>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Partilha em Grupo / Debriefing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r>
              <a:rPr lang="en-US" dirty="0"/>
              <a:t>O que produziram? </a:t>
            </a:r>
          </a:p>
          <a:p>
            <a:r>
              <a:rPr lang="en-US" dirty="0"/>
              <a:t>O que correu bem? </a:t>
            </a:r>
          </a:p>
          <a:p>
            <a:r>
              <a:rPr lang="en-US" dirty="0"/>
              <a:t>O que foi difícil? </a:t>
            </a:r>
          </a:p>
          <a:p>
            <a:r>
              <a:rPr lang="en-US" dirty="0"/>
              <a:t>Como poderia esta atividade ser melhorada?</a:t>
            </a:r>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2B2D-56EE-8801-5BDD-8841324C62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4D896B-8C62-3CE6-CF24-91C8F54BAD5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Aplicação à Prática de Formação</a:t>
            </a:r>
            <a:endParaRPr lang="el-GR" dirty="0">
              <a:solidFill>
                <a:srgbClr val="255839"/>
              </a:solidFill>
            </a:endParaRPr>
          </a:p>
        </p:txBody>
      </p:sp>
      <p:sp>
        <p:nvSpPr>
          <p:cNvPr id="7" name="Content Placeholder 6">
            <a:extLst>
              <a:ext uri="{FF2B5EF4-FFF2-40B4-BE49-F238E27FC236}">
                <a16:creationId xmlns:a16="http://schemas.microsoft.com/office/drawing/2014/main" id="{4B648CE0-C19E-A23A-3BE8-D1381BEDD2B0}"/>
              </a:ext>
            </a:extLst>
          </p:cNvPr>
          <p:cNvSpPr>
            <a:spLocks noGrp="1"/>
          </p:cNvSpPr>
          <p:nvPr>
            <p:ph sz="quarter" idx="12"/>
          </p:nvPr>
        </p:nvSpPr>
        <p:spPr>
          <a:xfrm>
            <a:off x="399369" y="1449388"/>
            <a:ext cx="9313591" cy="5157229"/>
          </a:xfrm>
        </p:spPr>
        <p:txBody>
          <a:bodyPr/>
          <a:lstStyle/>
          <a:p>
            <a:pPr marL="0" indent="0">
              <a:buNone/>
            </a:pPr>
            <a:r>
              <a:rPr lang="en-US" dirty="0"/>
              <a:t>Como pode isto ser utilizado no teu próprio ensino?</a:t>
            </a:r>
          </a:p>
          <a:p>
            <a:pPr marL="0" indent="0">
              <a:buNone/>
            </a:pPr>
            <a:endParaRPr lang="en-US" dirty="0"/>
          </a:p>
          <a:p>
            <a:pPr marL="0" indent="0">
              <a:buNone/>
            </a:pPr>
            <a:r>
              <a:rPr lang="en-US" dirty="0"/>
              <a:t>Por favor, considera:</a:t>
            </a:r>
          </a:p>
          <a:p>
            <a:r>
              <a:rPr lang="en-US" dirty="0"/>
              <a:t>grupo de formandos </a:t>
            </a:r>
          </a:p>
          <a:p>
            <a:r>
              <a:rPr lang="en-US" dirty="0"/>
              <a:t>formato de realização </a:t>
            </a:r>
          </a:p>
          <a:p>
            <a:r>
              <a:rPr lang="en-US" dirty="0"/>
              <a:t>contexto local </a:t>
            </a:r>
          </a:p>
          <a:p>
            <a:r>
              <a:rPr lang="en-US" dirty="0"/>
              <a:t>adaptações possíveis </a:t>
            </a:r>
          </a:p>
          <a:p>
            <a:r>
              <a:rPr lang="en-US" dirty="0"/>
              <a:t>necessidades de acessibilidade</a:t>
            </a:r>
          </a:p>
        </p:txBody>
      </p:sp>
    </p:spTree>
    <p:extLst>
      <p:ext uri="{BB962C8B-B14F-4D97-AF65-F5344CB8AC3E}">
        <p14:creationId xmlns:p14="http://schemas.microsoft.com/office/powerpoint/2010/main" val="151098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C1C16-B833-0863-6468-76D699C60B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E2E53-2274-4E5D-8757-9C7138DF150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Adaptar a Atividade</a:t>
            </a:r>
            <a:endParaRPr lang="el-GR" dirty="0">
              <a:solidFill>
                <a:srgbClr val="255839"/>
              </a:solidFill>
            </a:endParaRPr>
          </a:p>
        </p:txBody>
      </p:sp>
      <p:sp>
        <p:nvSpPr>
          <p:cNvPr id="7" name="Content Placeholder 6">
            <a:extLst>
              <a:ext uri="{FF2B5EF4-FFF2-40B4-BE49-F238E27FC236}">
                <a16:creationId xmlns:a16="http://schemas.microsoft.com/office/drawing/2014/main" id="{DFB40BE6-C87C-4ECE-BC6D-3AE5B2AF401E}"/>
              </a:ext>
            </a:extLst>
          </p:cNvPr>
          <p:cNvSpPr>
            <a:spLocks noGrp="1"/>
          </p:cNvSpPr>
          <p:nvPr>
            <p:ph sz="quarter" idx="12"/>
          </p:nvPr>
        </p:nvSpPr>
        <p:spPr>
          <a:xfrm>
            <a:off x="399369" y="1449388"/>
            <a:ext cx="9313591" cy="5157229"/>
          </a:xfrm>
        </p:spPr>
        <p:txBody>
          <a:bodyPr/>
          <a:lstStyle/>
          <a:p>
            <a:pPr marL="0" indent="0">
              <a:buNone/>
            </a:pPr>
            <a:r>
              <a:rPr lang="en-US" dirty="0"/>
              <a:t>Ao adaptar esta atividade, manter:</a:t>
            </a:r>
          </a:p>
          <a:p>
            <a:r>
              <a:rPr lang="en-US" dirty="0"/>
              <a:t>os Resultados de Aprendizagem </a:t>
            </a:r>
          </a:p>
          <a:p>
            <a:r>
              <a:rPr lang="en-US" dirty="0"/>
              <a:t>o quadro de qualidade do ESE </a:t>
            </a:r>
          </a:p>
          <a:p>
            <a:r>
              <a:rPr lang="en-US" dirty="0"/>
              <a:t>o foco prático </a:t>
            </a:r>
          </a:p>
          <a:p>
            <a:r>
              <a:rPr lang="en-US" dirty="0"/>
              <a:t>a ligação às competências de sustentabilidade</a:t>
            </a:r>
          </a:p>
          <a:p>
            <a:pPr marL="0" indent="0">
              <a:buNone/>
            </a:pPr>
            <a:r>
              <a:rPr lang="en-US" dirty="0"/>
              <a:t> </a:t>
            </a:r>
          </a:p>
          <a:p>
            <a:pPr marL="0" indent="0">
              <a:buNone/>
            </a:pPr>
            <a:r>
              <a:rPr lang="en-US" dirty="0"/>
              <a:t>Podes adaptar:</a:t>
            </a:r>
          </a:p>
          <a:p>
            <a:r>
              <a:rPr lang="en-US" dirty="0"/>
              <a:t>exemplos </a:t>
            </a:r>
          </a:p>
          <a:p>
            <a:r>
              <a:rPr lang="en-US" dirty="0"/>
              <a:t>linguagem </a:t>
            </a:r>
          </a:p>
          <a:p>
            <a:r>
              <a:rPr lang="en-US" dirty="0"/>
              <a:t>nível dos formandos </a:t>
            </a:r>
          </a:p>
          <a:p>
            <a:r>
              <a:rPr lang="en-US" dirty="0"/>
              <a:t>contexto nacional ou setorial</a:t>
            </a:r>
          </a:p>
        </p:txBody>
      </p:sp>
    </p:spTree>
    <p:extLst>
      <p:ext uri="{BB962C8B-B14F-4D97-AF65-F5344CB8AC3E}">
        <p14:creationId xmlns:p14="http://schemas.microsoft.com/office/powerpoint/2010/main" val="199991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C5FA-AA46-3B94-635A-28EEEF64D2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6640F4-D095-B01D-F84F-92864DB7355F}"/>
              </a:ext>
            </a:extLst>
          </p:cNvPr>
          <p:cNvSpPr>
            <a:spLocks noGrp="1"/>
          </p:cNvSpPr>
          <p:nvPr>
            <p:ph type="body" sz="quarter" idx="10"/>
          </p:nvPr>
        </p:nvSpPr>
        <p:spPr>
          <a:xfrm>
            <a:off x="399370" y="1449388"/>
            <a:ext cx="6371016" cy="500784"/>
          </a:xfrm>
        </p:spPr>
        <p:txBody>
          <a:bodyPr/>
          <a:lstStyle/>
          <a:p>
            <a:r>
              <a:rPr lang="de-DE" dirty="0"/>
              <a:t>Avaliação digital</a:t>
            </a:r>
            <a:endParaRPr lang="hr-HR" dirty="0"/>
          </a:p>
        </p:txBody>
      </p:sp>
      <p:sp>
        <p:nvSpPr>
          <p:cNvPr id="3" name="Content Placeholder 2">
            <a:extLst>
              <a:ext uri="{FF2B5EF4-FFF2-40B4-BE49-F238E27FC236}">
                <a16:creationId xmlns:a16="http://schemas.microsoft.com/office/drawing/2014/main" id="{DA4B1E95-C270-F585-CA78-CE1ABECD52A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a:t>Os participantes irão:</a:t>
            </a:r>
          </a:p>
          <a:p>
            <a:r>
              <a:rPr lang="en-US" dirty="0"/>
              <a:t>Ler o Capítulo 6 do “Perfil de Competências de Sustentabilidade e Currículo WP2-EU”, tomar notas sobre avaliação digital</a:t>
            </a:r>
          </a:p>
          <a:p>
            <a:r>
              <a:rPr lang="en-US" dirty="0"/>
              <a:t>Escolher uma Unidade Curricular do “Currículo ESE WP2”</a:t>
            </a:r>
          </a:p>
          <a:p>
            <a:r>
              <a:rPr lang="en-US" dirty="0"/>
              <a:t>Analisar os Resultados de Aprendizagem e a secção de Avaliação: classificar a compatibilidade das tarefas de avaliação e criar rubricas de feedback para tal</a:t>
            </a:r>
          </a:p>
          <a:p>
            <a:r>
              <a:rPr lang="en-US" dirty="0"/>
              <a:t>Encontrar um par e comparar as rubricas de feedback: discutir, acrescentar, desenvolver</a:t>
            </a:r>
          </a:p>
          <a:p>
            <a:pPr marL="0" indent="0">
              <a:buNone/>
            </a:pPr>
            <a:r>
              <a:rPr lang="en-US" dirty="0"/>
              <a:t>Formato de trabalho: individual / parTempo: 60 minutosMaterial necessário: Capítulo 6 do “Perfil de Competências de Sustentabilidade e Currículo WP2-EU”; “Currículo ESE WP2”</a:t>
            </a:r>
            <a:br>
              <a:rPr lang="en-US" dirty="0"/>
            </a:br>
            <a:br>
              <a:rPr lang="en-US" dirty="0"/>
            </a:br>
            <a:endParaRPr lang="en-US" dirty="0"/>
          </a:p>
        </p:txBody>
      </p:sp>
      <p:sp>
        <p:nvSpPr>
          <p:cNvPr id="4" name="Title 3">
            <a:extLst>
              <a:ext uri="{FF2B5EF4-FFF2-40B4-BE49-F238E27FC236}">
                <a16:creationId xmlns:a16="http://schemas.microsoft.com/office/drawing/2014/main" id="{4CDDA9D8-9010-125F-9388-9C2BBFFCDBB4}"/>
              </a:ext>
            </a:extLst>
          </p:cNvPr>
          <p:cNvSpPr>
            <a:spLocks noGrp="1"/>
          </p:cNvSpPr>
          <p:nvPr>
            <p:ph type="title"/>
          </p:nvPr>
        </p:nvSpPr>
        <p:spPr>
          <a:xfrm>
            <a:off x="677334" y="609600"/>
            <a:ext cx="8596668" cy="839788"/>
          </a:xfrm>
        </p:spPr>
        <p:txBody>
          <a:bodyPr/>
          <a:lstStyle/>
          <a:p>
            <a:r>
              <a:rPr lang="hr-HR" dirty="0">
                <a:solidFill>
                  <a:srgbClr val="255839"/>
                </a:solidFill>
              </a:rPr>
              <a:t>Atividade Prática 2</a:t>
            </a:r>
          </a:p>
        </p:txBody>
      </p:sp>
      <p:sp>
        <p:nvSpPr>
          <p:cNvPr id="5" name="Rectangle: Rounded Corners 4">
            <a:extLst>
              <a:ext uri="{FF2B5EF4-FFF2-40B4-BE49-F238E27FC236}">
                <a16:creationId xmlns:a16="http://schemas.microsoft.com/office/drawing/2014/main" id="{9B622095-38ED-AD7D-73E3-E37AE88451E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900C60BA-77C4-DA2F-86E6-83D0CD7A8A30}"/>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748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1B9B5-51E9-6341-5406-64C24A319E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BCD5B6-5DDF-27BC-4102-3D8CF4BC6D18}"/>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 da Atividade Prática</a:t>
            </a:r>
            <a:endParaRPr lang="el-GR" dirty="0">
              <a:solidFill>
                <a:srgbClr val="255839"/>
              </a:solidFill>
            </a:endParaRPr>
          </a:p>
        </p:txBody>
      </p:sp>
      <p:sp>
        <p:nvSpPr>
          <p:cNvPr id="7" name="Content Placeholder 6">
            <a:extLst>
              <a:ext uri="{FF2B5EF4-FFF2-40B4-BE49-F238E27FC236}">
                <a16:creationId xmlns:a16="http://schemas.microsoft.com/office/drawing/2014/main" id="{327F41B6-8306-7CC4-4E98-BE860B12166E}"/>
              </a:ext>
            </a:extLst>
          </p:cNvPr>
          <p:cNvSpPr>
            <a:spLocks noGrp="1"/>
          </p:cNvSpPr>
          <p:nvPr>
            <p:ph sz="quarter" idx="12"/>
          </p:nvPr>
        </p:nvSpPr>
        <p:spPr>
          <a:xfrm>
            <a:off x="399369" y="1449388"/>
            <a:ext cx="9313591" cy="5157229"/>
          </a:xfrm>
        </p:spPr>
        <p:txBody>
          <a:bodyPr>
            <a:normAutofit/>
          </a:bodyPr>
          <a:lstStyle/>
          <a:p>
            <a:pPr marL="0" indent="0">
              <a:buNone/>
            </a:pPr>
            <a:r>
              <a:rPr lang="en-US" dirty="0"/>
              <a:t>No final da atividade, os participantes deverão produzir:</a:t>
            </a:r>
          </a:p>
          <a:p>
            <a:r>
              <a:rPr lang="en-US" dirty="0"/>
              <a:t>Rubricas de feedback</a:t>
            </a:r>
          </a:p>
          <a:p>
            <a:pPr marL="0" indent="0">
              <a:buNone/>
            </a:pPr>
            <a:endParaRPr lang="en-US" dirty="0"/>
          </a:p>
          <a:p>
            <a:pPr marL="0" indent="0">
              <a:buNone/>
            </a:pPr>
            <a:r>
              <a:rPr lang="en-US" dirty="0"/>
              <a:t>Este resultado pode contribuir para o Portefólio do Formador.</a:t>
            </a:r>
          </a:p>
          <a:p>
            <a:pPr marL="0" indent="0">
              <a:buNone/>
            </a:pPr>
            <a:endParaRPr lang="en-US" dirty="0"/>
          </a:p>
          <a:p>
            <a:pPr marL="0" indent="0">
              <a:buNone/>
            </a:pPr>
            <a:r>
              <a:rPr lang="en-US" dirty="0"/>
              <a:t>Exemplos:</a:t>
            </a:r>
          </a:p>
          <a:p>
            <a:r>
              <a:rPr lang="en-US" dirty="0"/>
              <a:t>rascunho de rubricas de feedback</a:t>
            </a:r>
          </a:p>
        </p:txBody>
      </p:sp>
    </p:spTree>
    <p:extLst>
      <p:ext uri="{BB962C8B-B14F-4D97-AF65-F5344CB8AC3E}">
        <p14:creationId xmlns:p14="http://schemas.microsoft.com/office/powerpoint/2010/main" val="849737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82DE4-0E5C-7D87-8646-967829BC8D3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AA803F64-A80E-5CC6-B2D2-1FF1341CA75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FC4369B6-76F1-7578-8E50-0C1B0347330F}"/>
              </a:ext>
            </a:extLst>
          </p:cNvPr>
          <p:cNvSpPr>
            <a:spLocks noGrp="1"/>
          </p:cNvSpPr>
          <p:nvPr>
            <p:ph type="title"/>
          </p:nvPr>
        </p:nvSpPr>
        <p:spPr>
          <a:xfrm>
            <a:off x="645765" y="1022669"/>
            <a:ext cx="8596668" cy="1320800"/>
          </a:xfrm>
        </p:spPr>
        <p:txBody>
          <a:bodyPr/>
          <a:lstStyle/>
          <a:p>
            <a:r>
              <a:rPr lang="hr-HR" dirty="0">
                <a:solidFill>
                  <a:srgbClr val="255839"/>
                </a:solidFill>
              </a:rPr>
              <a:t>Partilha em Grupo / Debriefing</a:t>
            </a:r>
            <a:endParaRPr lang="el-GR" dirty="0">
              <a:solidFill>
                <a:srgbClr val="255839"/>
              </a:solidFill>
            </a:endParaRPr>
          </a:p>
        </p:txBody>
      </p:sp>
      <p:sp>
        <p:nvSpPr>
          <p:cNvPr id="7" name="Content Placeholder 6">
            <a:extLst>
              <a:ext uri="{FF2B5EF4-FFF2-40B4-BE49-F238E27FC236}">
                <a16:creationId xmlns:a16="http://schemas.microsoft.com/office/drawing/2014/main" id="{3F9A3416-A90B-690D-4C22-487D4C19DA21}"/>
              </a:ext>
            </a:extLst>
          </p:cNvPr>
          <p:cNvSpPr>
            <a:spLocks noGrp="1"/>
          </p:cNvSpPr>
          <p:nvPr>
            <p:ph sz="quarter" idx="12"/>
          </p:nvPr>
        </p:nvSpPr>
        <p:spPr>
          <a:xfrm>
            <a:off x="645765" y="2066412"/>
            <a:ext cx="5792984" cy="4156588"/>
          </a:xfrm>
        </p:spPr>
        <p:txBody>
          <a:bodyPr/>
          <a:lstStyle/>
          <a:p>
            <a:r>
              <a:rPr lang="en-US" dirty="0"/>
              <a:t>O que produziram? </a:t>
            </a:r>
          </a:p>
          <a:p>
            <a:r>
              <a:rPr lang="en-US" dirty="0"/>
              <a:t>O que correu bem? </a:t>
            </a:r>
          </a:p>
          <a:p>
            <a:r>
              <a:rPr lang="en-US" dirty="0"/>
              <a:t>O que foi difícil? </a:t>
            </a:r>
          </a:p>
          <a:p>
            <a:r>
              <a:rPr lang="en-US" dirty="0"/>
              <a:t>Como poderia esta atividade ser melhorada?</a:t>
            </a:r>
          </a:p>
        </p:txBody>
      </p:sp>
      <p:pic>
        <p:nvPicPr>
          <p:cNvPr id="2" name="Picture Placeholder 4">
            <a:extLst>
              <a:ext uri="{FF2B5EF4-FFF2-40B4-BE49-F238E27FC236}">
                <a16:creationId xmlns:a16="http://schemas.microsoft.com/office/drawing/2014/main" id="{C19E1354-177B-B206-611D-6D82973CAD3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70496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450D-D0C0-26D9-3C19-174259020F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1E7226-87EC-A36F-07AF-CAA25FED81E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Aplicação à Prática de Formação</a:t>
            </a:r>
            <a:endParaRPr lang="el-GR" dirty="0">
              <a:solidFill>
                <a:srgbClr val="255839"/>
              </a:solidFill>
            </a:endParaRPr>
          </a:p>
        </p:txBody>
      </p:sp>
      <p:sp>
        <p:nvSpPr>
          <p:cNvPr id="7" name="Content Placeholder 6">
            <a:extLst>
              <a:ext uri="{FF2B5EF4-FFF2-40B4-BE49-F238E27FC236}">
                <a16:creationId xmlns:a16="http://schemas.microsoft.com/office/drawing/2014/main" id="{8F702D84-928C-D2CA-1856-B0B8BF3B94CE}"/>
              </a:ext>
            </a:extLst>
          </p:cNvPr>
          <p:cNvSpPr>
            <a:spLocks noGrp="1"/>
          </p:cNvSpPr>
          <p:nvPr>
            <p:ph sz="quarter" idx="12"/>
          </p:nvPr>
        </p:nvSpPr>
        <p:spPr>
          <a:xfrm>
            <a:off x="399369" y="1449388"/>
            <a:ext cx="9313591" cy="5157229"/>
          </a:xfrm>
        </p:spPr>
        <p:txBody>
          <a:bodyPr/>
          <a:lstStyle/>
          <a:p>
            <a:pPr marL="0" indent="0">
              <a:buNone/>
            </a:pPr>
            <a:r>
              <a:rPr lang="en-US" dirty="0"/>
              <a:t>Como pode isto ser utilizado no teu próprio ensino?</a:t>
            </a:r>
          </a:p>
          <a:p>
            <a:pPr marL="0" indent="0">
              <a:buNone/>
            </a:pPr>
            <a:endParaRPr lang="en-US" dirty="0"/>
          </a:p>
          <a:p>
            <a:pPr marL="0" indent="0">
              <a:buNone/>
            </a:pPr>
            <a:r>
              <a:rPr lang="en-US" dirty="0"/>
              <a:t>Por favor, considera:</a:t>
            </a:r>
          </a:p>
          <a:p>
            <a:r>
              <a:rPr lang="en-US" dirty="0"/>
              <a:t>grupo de formandos </a:t>
            </a:r>
          </a:p>
          <a:p>
            <a:r>
              <a:rPr lang="en-US" dirty="0"/>
              <a:t>formato de realização </a:t>
            </a:r>
          </a:p>
          <a:p>
            <a:r>
              <a:rPr lang="en-US" dirty="0"/>
              <a:t>contexto local </a:t>
            </a:r>
          </a:p>
          <a:p>
            <a:r>
              <a:rPr lang="en-US" dirty="0"/>
              <a:t>adaptações possíveis </a:t>
            </a:r>
          </a:p>
          <a:p>
            <a:r>
              <a:rPr lang="en-US" dirty="0"/>
              <a:t>necessidades de acessibilidade</a:t>
            </a:r>
          </a:p>
        </p:txBody>
      </p:sp>
    </p:spTree>
    <p:extLst>
      <p:ext uri="{BB962C8B-B14F-4D97-AF65-F5344CB8AC3E}">
        <p14:creationId xmlns:p14="http://schemas.microsoft.com/office/powerpoint/2010/main" val="2455362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8E91-7286-46AE-2EA5-659F7A93DA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270470-4B9B-EFF2-F8F1-7B2A27F1288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Adaptar a Atividade</a:t>
            </a:r>
            <a:endParaRPr lang="el-GR" dirty="0">
              <a:solidFill>
                <a:srgbClr val="255839"/>
              </a:solidFill>
            </a:endParaRPr>
          </a:p>
        </p:txBody>
      </p:sp>
      <p:sp>
        <p:nvSpPr>
          <p:cNvPr id="7" name="Content Placeholder 6">
            <a:extLst>
              <a:ext uri="{FF2B5EF4-FFF2-40B4-BE49-F238E27FC236}">
                <a16:creationId xmlns:a16="http://schemas.microsoft.com/office/drawing/2014/main" id="{F065F222-6709-D7CF-234D-0C734E448D02}"/>
              </a:ext>
            </a:extLst>
          </p:cNvPr>
          <p:cNvSpPr>
            <a:spLocks noGrp="1"/>
          </p:cNvSpPr>
          <p:nvPr>
            <p:ph sz="quarter" idx="12"/>
          </p:nvPr>
        </p:nvSpPr>
        <p:spPr>
          <a:xfrm>
            <a:off x="399369" y="1449388"/>
            <a:ext cx="9313591" cy="5157229"/>
          </a:xfrm>
        </p:spPr>
        <p:txBody>
          <a:bodyPr/>
          <a:lstStyle/>
          <a:p>
            <a:pPr marL="0" indent="0">
              <a:buNone/>
            </a:pPr>
            <a:r>
              <a:rPr lang="en-US" dirty="0"/>
              <a:t>Ao adaptar esta atividade, manter:</a:t>
            </a:r>
          </a:p>
          <a:p>
            <a:r>
              <a:rPr lang="en-US" dirty="0"/>
              <a:t>os Resultados de Aprendizagem </a:t>
            </a:r>
          </a:p>
          <a:p>
            <a:r>
              <a:rPr lang="en-US" dirty="0"/>
              <a:t>o quadro de qualidade do ESE </a:t>
            </a:r>
          </a:p>
          <a:p>
            <a:r>
              <a:rPr lang="en-US" dirty="0"/>
              <a:t>o foco prático </a:t>
            </a:r>
          </a:p>
          <a:p>
            <a:r>
              <a:rPr lang="en-US" dirty="0"/>
              <a:t>a ligação às competências de sustentabilidade</a:t>
            </a:r>
          </a:p>
          <a:p>
            <a:pPr marL="0" indent="0">
              <a:buNone/>
            </a:pPr>
            <a:r>
              <a:rPr lang="en-US" dirty="0"/>
              <a:t> </a:t>
            </a:r>
          </a:p>
          <a:p>
            <a:pPr marL="0" indent="0">
              <a:buNone/>
            </a:pPr>
            <a:r>
              <a:rPr lang="en-US" dirty="0"/>
              <a:t>Podes adaptar:</a:t>
            </a:r>
          </a:p>
          <a:p>
            <a:r>
              <a:rPr lang="en-US" dirty="0"/>
              <a:t>exemplos </a:t>
            </a:r>
          </a:p>
          <a:p>
            <a:r>
              <a:rPr lang="en-US" dirty="0"/>
              <a:t>linguagem </a:t>
            </a:r>
          </a:p>
          <a:p>
            <a:r>
              <a:rPr lang="en-US" dirty="0"/>
              <a:t>nível dos formandos </a:t>
            </a:r>
          </a:p>
          <a:p>
            <a:r>
              <a:rPr lang="en-US" dirty="0"/>
              <a:t>contexto nacional ou setorial</a:t>
            </a:r>
          </a:p>
        </p:txBody>
      </p:sp>
    </p:spTree>
    <p:extLst>
      <p:ext uri="{BB962C8B-B14F-4D97-AF65-F5344CB8AC3E}">
        <p14:creationId xmlns:p14="http://schemas.microsoft.com/office/powerpoint/2010/main" val="4186494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1437C-D85B-E62B-8D92-75D0584BC6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D50A5D-998E-FD73-8A86-A5CECBBF0E01}"/>
              </a:ext>
            </a:extLst>
          </p:cNvPr>
          <p:cNvSpPr>
            <a:spLocks noGrp="1"/>
          </p:cNvSpPr>
          <p:nvPr>
            <p:ph type="body" sz="quarter" idx="10"/>
          </p:nvPr>
        </p:nvSpPr>
        <p:spPr>
          <a:xfrm>
            <a:off x="399370" y="1449388"/>
            <a:ext cx="6371016" cy="500784"/>
          </a:xfrm>
        </p:spPr>
        <p:txBody>
          <a:bodyPr/>
          <a:lstStyle/>
          <a:p>
            <a:r>
              <a:rPr lang="de-DE" dirty="0"/>
              <a:t>Feedback digital</a:t>
            </a:r>
            <a:endParaRPr lang="hr-HR" dirty="0"/>
          </a:p>
        </p:txBody>
      </p:sp>
      <p:sp>
        <p:nvSpPr>
          <p:cNvPr id="3" name="Content Placeholder 2">
            <a:extLst>
              <a:ext uri="{FF2B5EF4-FFF2-40B4-BE49-F238E27FC236}">
                <a16:creationId xmlns:a16="http://schemas.microsoft.com/office/drawing/2014/main" id="{186A2D21-189C-3FF0-0D7D-9FF0FD0D4E3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a:t>Os participantes irão:</a:t>
            </a:r>
          </a:p>
          <a:p>
            <a:r>
              <a:rPr lang="en-US" dirty="0"/>
              <a:t>Recolher informação sobre um processo de revisão entre pares e desenvolver uma síntese</a:t>
            </a:r>
          </a:p>
          <a:p>
            <a:r>
              <a:rPr lang="en-US" dirty="0"/>
              <a:t>Escolher uma tarefa de uma Unidade Curricular do “Currículo ESE WP2” que possa ser sujeita a revisão entre pares</a:t>
            </a:r>
          </a:p>
          <a:p>
            <a:r>
              <a:rPr lang="en-US" dirty="0"/>
              <a:t>Utilizar as rubricas de feedback elaboradas na Atividade Prática 2 para desenvolver uma atividade de revisão entre pares; alterar ou acrescentar as rubricas se necessário</a:t>
            </a:r>
          </a:p>
          <a:p>
            <a:r>
              <a:rPr lang="en-US" dirty="0"/>
              <a:t>Encontrar um par e comparar as rubricas da atividade de revisão entre pares: discutir, acrescentar, desenvolver</a:t>
            </a:r>
          </a:p>
          <a:p>
            <a:pPr marL="0" indent="0">
              <a:buNone/>
            </a:pPr>
            <a:r>
              <a:rPr lang="en-US" dirty="0"/>
              <a:t>Formato de trabalho: individual / parTempo: 60 minutosMaterial necessário: rubricas de feedback da Atividade Prática 2, “Currículo ESE WP2”</a:t>
            </a:r>
            <a:br>
              <a:rPr lang="en-US" dirty="0"/>
            </a:br>
            <a:br>
              <a:rPr lang="en-US" dirty="0"/>
            </a:br>
            <a:endParaRPr lang="en-US" dirty="0"/>
          </a:p>
        </p:txBody>
      </p:sp>
      <p:sp>
        <p:nvSpPr>
          <p:cNvPr id="4" name="Title 3">
            <a:extLst>
              <a:ext uri="{FF2B5EF4-FFF2-40B4-BE49-F238E27FC236}">
                <a16:creationId xmlns:a16="http://schemas.microsoft.com/office/drawing/2014/main" id="{ADC3B970-28AF-2543-A731-AE70B948CB21}"/>
              </a:ext>
            </a:extLst>
          </p:cNvPr>
          <p:cNvSpPr>
            <a:spLocks noGrp="1"/>
          </p:cNvSpPr>
          <p:nvPr>
            <p:ph type="title"/>
          </p:nvPr>
        </p:nvSpPr>
        <p:spPr>
          <a:xfrm>
            <a:off x="677334" y="609600"/>
            <a:ext cx="8596668" cy="839788"/>
          </a:xfrm>
        </p:spPr>
        <p:txBody>
          <a:bodyPr/>
          <a:lstStyle/>
          <a:p>
            <a:r>
              <a:rPr lang="hr-HR" dirty="0">
                <a:solidFill>
                  <a:srgbClr val="255839"/>
                </a:solidFill>
              </a:rPr>
              <a:t>Atividade Prática 3</a:t>
            </a:r>
          </a:p>
        </p:txBody>
      </p:sp>
      <p:sp>
        <p:nvSpPr>
          <p:cNvPr id="5" name="Rectangle: Rounded Corners 4">
            <a:extLst>
              <a:ext uri="{FF2B5EF4-FFF2-40B4-BE49-F238E27FC236}">
                <a16:creationId xmlns:a16="http://schemas.microsoft.com/office/drawing/2014/main" id="{F2FE3531-7A41-2AA9-F65E-D6C6D4B6157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675EB9D-1D27-FEF2-D5A9-896219682909}"/>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299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2B58-C4CB-9116-8F96-95B540CBDD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2273DE-0531-8B9C-8756-063BA876EB3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 da Atividade Prática</a:t>
            </a:r>
            <a:endParaRPr lang="el-GR" dirty="0">
              <a:solidFill>
                <a:srgbClr val="255839"/>
              </a:solidFill>
            </a:endParaRPr>
          </a:p>
        </p:txBody>
      </p:sp>
      <p:sp>
        <p:nvSpPr>
          <p:cNvPr id="7" name="Content Placeholder 6">
            <a:extLst>
              <a:ext uri="{FF2B5EF4-FFF2-40B4-BE49-F238E27FC236}">
                <a16:creationId xmlns:a16="http://schemas.microsoft.com/office/drawing/2014/main" id="{8CF80A13-89E0-09D9-787B-10B438428CD6}"/>
              </a:ext>
            </a:extLst>
          </p:cNvPr>
          <p:cNvSpPr>
            <a:spLocks noGrp="1"/>
          </p:cNvSpPr>
          <p:nvPr>
            <p:ph sz="quarter" idx="12"/>
          </p:nvPr>
        </p:nvSpPr>
        <p:spPr>
          <a:xfrm>
            <a:off x="399369" y="1449388"/>
            <a:ext cx="9313591" cy="5157229"/>
          </a:xfrm>
        </p:spPr>
        <p:txBody>
          <a:bodyPr>
            <a:normAutofit/>
          </a:bodyPr>
          <a:lstStyle/>
          <a:p>
            <a:pPr marL="0" indent="0">
              <a:buNone/>
            </a:pPr>
            <a:r>
              <a:rPr lang="en-US" dirty="0"/>
              <a:t>No final da atividade, os participantes deverão produzir:</a:t>
            </a:r>
          </a:p>
          <a:p>
            <a:r>
              <a:rPr lang="en-US" dirty="0"/>
              <a:t>Atividade de revisão entre pares com rubricas de feedback</a:t>
            </a:r>
          </a:p>
          <a:p>
            <a:pPr marL="0" indent="0">
              <a:buNone/>
            </a:pPr>
            <a:endParaRPr lang="en-US" dirty="0"/>
          </a:p>
          <a:p>
            <a:pPr marL="0" indent="0">
              <a:buNone/>
            </a:pPr>
            <a:r>
              <a:rPr lang="en-US" dirty="0"/>
              <a:t>Este resultado pode contribuir para o Portefólio do Formador.</a:t>
            </a:r>
          </a:p>
          <a:p>
            <a:pPr marL="0" indent="0">
              <a:buNone/>
            </a:pPr>
            <a:endParaRPr lang="en-US" dirty="0"/>
          </a:p>
          <a:p>
            <a:pPr marL="0" indent="0">
              <a:buNone/>
            </a:pPr>
            <a:r>
              <a:rPr lang="en-US" dirty="0"/>
              <a:t>Exemplos:</a:t>
            </a:r>
          </a:p>
          <a:p>
            <a:r>
              <a:rPr lang="en-US" dirty="0"/>
              <a:t>rascunho de atividade de revisão entre pares</a:t>
            </a:r>
          </a:p>
          <a:p>
            <a:r>
              <a:rPr lang="en-US" dirty="0"/>
              <a:t>rascunho de rubricas de feedback</a:t>
            </a:r>
          </a:p>
        </p:txBody>
      </p:sp>
    </p:spTree>
    <p:extLst>
      <p:ext uri="{BB962C8B-B14F-4D97-AF65-F5344CB8AC3E}">
        <p14:creationId xmlns:p14="http://schemas.microsoft.com/office/powerpoint/2010/main" val="2830070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3D73-A5A5-9E91-CA12-4D090A48DF97}"/>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DF4A951E-3CE4-AC75-A829-F55609F0375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A67A9070-284B-8A56-8A28-84980D922A9B}"/>
              </a:ext>
            </a:extLst>
          </p:cNvPr>
          <p:cNvSpPr>
            <a:spLocks noGrp="1"/>
          </p:cNvSpPr>
          <p:nvPr>
            <p:ph type="title"/>
          </p:nvPr>
        </p:nvSpPr>
        <p:spPr>
          <a:xfrm>
            <a:off x="645765" y="1022669"/>
            <a:ext cx="8596668" cy="1320800"/>
          </a:xfrm>
        </p:spPr>
        <p:txBody>
          <a:bodyPr/>
          <a:lstStyle/>
          <a:p>
            <a:r>
              <a:rPr lang="hr-HR" dirty="0">
                <a:solidFill>
                  <a:srgbClr val="255839"/>
                </a:solidFill>
              </a:rPr>
              <a:t>Partilha em Grupo / Debriefing</a:t>
            </a:r>
            <a:endParaRPr lang="el-GR" dirty="0">
              <a:solidFill>
                <a:srgbClr val="255839"/>
              </a:solidFill>
            </a:endParaRPr>
          </a:p>
        </p:txBody>
      </p:sp>
      <p:sp>
        <p:nvSpPr>
          <p:cNvPr id="7" name="Content Placeholder 6">
            <a:extLst>
              <a:ext uri="{FF2B5EF4-FFF2-40B4-BE49-F238E27FC236}">
                <a16:creationId xmlns:a16="http://schemas.microsoft.com/office/drawing/2014/main" id="{9E484FFE-E6CB-9657-C769-7E65DF161736}"/>
              </a:ext>
            </a:extLst>
          </p:cNvPr>
          <p:cNvSpPr>
            <a:spLocks noGrp="1"/>
          </p:cNvSpPr>
          <p:nvPr>
            <p:ph sz="quarter" idx="12"/>
          </p:nvPr>
        </p:nvSpPr>
        <p:spPr>
          <a:xfrm>
            <a:off x="645765" y="2066412"/>
            <a:ext cx="5792984" cy="4156588"/>
          </a:xfrm>
        </p:spPr>
        <p:txBody>
          <a:bodyPr/>
          <a:lstStyle/>
          <a:p>
            <a:r>
              <a:rPr lang="en-US" dirty="0"/>
              <a:t>O que produziram? </a:t>
            </a:r>
          </a:p>
          <a:p>
            <a:r>
              <a:rPr lang="en-US" dirty="0"/>
              <a:t>O que correu bem? </a:t>
            </a:r>
          </a:p>
          <a:p>
            <a:r>
              <a:rPr lang="en-US" dirty="0"/>
              <a:t>O que foi difícil? </a:t>
            </a:r>
          </a:p>
          <a:p>
            <a:r>
              <a:rPr lang="en-US" dirty="0"/>
              <a:t>Como poderia esta atividade ser melhorada?</a:t>
            </a:r>
          </a:p>
        </p:txBody>
      </p:sp>
      <p:pic>
        <p:nvPicPr>
          <p:cNvPr id="2" name="Picture Placeholder 4">
            <a:extLst>
              <a:ext uri="{FF2B5EF4-FFF2-40B4-BE49-F238E27FC236}">
                <a16:creationId xmlns:a16="http://schemas.microsoft.com/office/drawing/2014/main" id="{9E1F427A-3D09-FDCC-1BCE-8C577635BEBA}"/>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355833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2B120-FFCA-54D5-E12E-A49328F061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21E7EC-022B-1557-E78A-BB7B8DB2AAD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Aplicação à Prática de Formação</a:t>
            </a:r>
            <a:endParaRPr lang="el-GR" dirty="0">
              <a:solidFill>
                <a:srgbClr val="255839"/>
              </a:solidFill>
            </a:endParaRPr>
          </a:p>
        </p:txBody>
      </p:sp>
      <p:sp>
        <p:nvSpPr>
          <p:cNvPr id="7" name="Content Placeholder 6">
            <a:extLst>
              <a:ext uri="{FF2B5EF4-FFF2-40B4-BE49-F238E27FC236}">
                <a16:creationId xmlns:a16="http://schemas.microsoft.com/office/drawing/2014/main" id="{D738ABFE-0AA2-DD80-D108-DE9FE3EA0F5C}"/>
              </a:ext>
            </a:extLst>
          </p:cNvPr>
          <p:cNvSpPr>
            <a:spLocks noGrp="1"/>
          </p:cNvSpPr>
          <p:nvPr>
            <p:ph sz="quarter" idx="12"/>
          </p:nvPr>
        </p:nvSpPr>
        <p:spPr>
          <a:xfrm>
            <a:off x="399369" y="1449388"/>
            <a:ext cx="9313591" cy="5157229"/>
          </a:xfrm>
        </p:spPr>
        <p:txBody>
          <a:bodyPr/>
          <a:lstStyle/>
          <a:p>
            <a:pPr marL="0" indent="0">
              <a:buNone/>
            </a:pPr>
            <a:r>
              <a:rPr lang="en-US" dirty="0"/>
              <a:t>Como pode isto ser utilizado no teu próprio ensino?</a:t>
            </a:r>
          </a:p>
          <a:p>
            <a:pPr marL="0" indent="0">
              <a:buNone/>
            </a:pPr>
            <a:endParaRPr lang="en-US" dirty="0"/>
          </a:p>
          <a:p>
            <a:pPr marL="0" indent="0">
              <a:buNone/>
            </a:pPr>
            <a:r>
              <a:rPr lang="en-US" dirty="0"/>
              <a:t>Por favor, considera:</a:t>
            </a:r>
          </a:p>
          <a:p>
            <a:r>
              <a:rPr lang="en-US" dirty="0"/>
              <a:t>grupo de formandos </a:t>
            </a:r>
          </a:p>
          <a:p>
            <a:r>
              <a:rPr lang="en-US" dirty="0"/>
              <a:t>formato de realização </a:t>
            </a:r>
          </a:p>
          <a:p>
            <a:r>
              <a:rPr lang="en-US" dirty="0"/>
              <a:t>contexto local </a:t>
            </a:r>
          </a:p>
          <a:p>
            <a:r>
              <a:rPr lang="en-US" dirty="0"/>
              <a:t>adaptações possíveis </a:t>
            </a:r>
          </a:p>
          <a:p>
            <a:r>
              <a:rPr lang="en-US" dirty="0"/>
              <a:t>necessidades de acessibilidade</a:t>
            </a:r>
          </a:p>
        </p:txBody>
      </p:sp>
    </p:spTree>
    <p:extLst>
      <p:ext uri="{BB962C8B-B14F-4D97-AF65-F5344CB8AC3E}">
        <p14:creationId xmlns:p14="http://schemas.microsoft.com/office/powerpoint/2010/main" val="3043031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D8F54-506E-AD3E-BA7A-B24C92C76E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3AEABF-379A-637D-1967-BF2AB4CFB4D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Adaptar a Atividade</a:t>
            </a:r>
            <a:endParaRPr lang="el-GR" dirty="0">
              <a:solidFill>
                <a:srgbClr val="255839"/>
              </a:solidFill>
            </a:endParaRPr>
          </a:p>
        </p:txBody>
      </p:sp>
      <p:sp>
        <p:nvSpPr>
          <p:cNvPr id="7" name="Content Placeholder 6">
            <a:extLst>
              <a:ext uri="{FF2B5EF4-FFF2-40B4-BE49-F238E27FC236}">
                <a16:creationId xmlns:a16="http://schemas.microsoft.com/office/drawing/2014/main" id="{0C952D02-9676-20D3-C709-F24121FB0327}"/>
              </a:ext>
            </a:extLst>
          </p:cNvPr>
          <p:cNvSpPr>
            <a:spLocks noGrp="1"/>
          </p:cNvSpPr>
          <p:nvPr>
            <p:ph sz="quarter" idx="12"/>
          </p:nvPr>
        </p:nvSpPr>
        <p:spPr>
          <a:xfrm>
            <a:off x="399369" y="1449388"/>
            <a:ext cx="9313591" cy="5157229"/>
          </a:xfrm>
        </p:spPr>
        <p:txBody>
          <a:bodyPr/>
          <a:lstStyle/>
          <a:p>
            <a:pPr marL="0" indent="0">
              <a:buNone/>
            </a:pPr>
            <a:r>
              <a:rPr lang="en-US" dirty="0"/>
              <a:t>Ao adaptar esta atividade, manter:</a:t>
            </a:r>
          </a:p>
          <a:p>
            <a:r>
              <a:rPr lang="en-US" dirty="0"/>
              <a:t>os Resultados de Aprendizagem </a:t>
            </a:r>
          </a:p>
          <a:p>
            <a:r>
              <a:rPr lang="en-US" dirty="0"/>
              <a:t>o quadro de qualidade do ESE </a:t>
            </a:r>
          </a:p>
          <a:p>
            <a:r>
              <a:rPr lang="en-US" dirty="0"/>
              <a:t>o foco prático </a:t>
            </a:r>
          </a:p>
          <a:p>
            <a:r>
              <a:rPr lang="en-US" dirty="0"/>
              <a:t>a ligação às competências de sustentabilidade</a:t>
            </a:r>
          </a:p>
          <a:p>
            <a:pPr marL="0" indent="0">
              <a:buNone/>
            </a:pPr>
            <a:r>
              <a:rPr lang="en-US" dirty="0"/>
              <a:t> </a:t>
            </a:r>
          </a:p>
          <a:p>
            <a:pPr marL="0" indent="0">
              <a:buNone/>
            </a:pPr>
            <a:r>
              <a:rPr lang="en-US" dirty="0"/>
              <a:t>Podes adaptar:</a:t>
            </a:r>
          </a:p>
          <a:p>
            <a:r>
              <a:rPr lang="en-US" dirty="0"/>
              <a:t>exemplos </a:t>
            </a:r>
          </a:p>
          <a:p>
            <a:r>
              <a:rPr lang="en-US" dirty="0"/>
              <a:t>linguagem </a:t>
            </a:r>
          </a:p>
          <a:p>
            <a:r>
              <a:rPr lang="en-US" dirty="0"/>
              <a:t>nível dos formandos </a:t>
            </a:r>
          </a:p>
          <a:p>
            <a:r>
              <a:rPr lang="en-US" dirty="0"/>
              <a:t>contexto nacional ou setorial</a:t>
            </a:r>
          </a:p>
        </p:txBody>
      </p:sp>
    </p:spTree>
    <p:extLst>
      <p:ext uri="{BB962C8B-B14F-4D97-AF65-F5344CB8AC3E}">
        <p14:creationId xmlns:p14="http://schemas.microsoft.com/office/powerpoint/2010/main" val="3355236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Ligação ao Portefólio do Formador</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normAutofit/>
          </a:bodyPr>
          <a:lstStyle/>
          <a:p>
            <a:pPr marL="0" indent="0">
              <a:buNone/>
            </a:pPr>
            <a:r>
              <a:rPr lang="en-US" dirty="0"/>
              <a:t>Este módulo contribui para o Portefólio do Formador através de:</a:t>
            </a:r>
          </a:p>
          <a:p>
            <a:r>
              <a:rPr lang="en-US" b="1" dirty="0"/>
              <a:t>Síntese sobre pedagogia digital, avaliação digital e feedback digital</a:t>
            </a:r>
          </a:p>
          <a:p>
            <a:r>
              <a:rPr lang="en-US" b="1" dirty="0"/>
              <a:t>rascunho de rubricas de feedback</a:t>
            </a:r>
          </a:p>
          <a:p>
            <a:r>
              <a:rPr lang="en-US" b="1" dirty="0"/>
              <a:t>rascunho de atividade de revisão entre pares</a:t>
            </a:r>
          </a:p>
          <a:p>
            <a:r>
              <a:rPr lang="en-US" b="1" dirty="0"/>
              <a:t>ideias de implementação</a:t>
            </a:r>
          </a:p>
          <a:p>
            <a:r>
              <a:rPr lang="en-US" b="1" dirty="0"/>
              <a:t>reflexão</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Perguntas de Reflexão</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a:t>Perguntas de reflexão:</a:t>
            </a:r>
          </a:p>
          <a:p>
            <a:r>
              <a:rPr lang="en-US" dirty="0"/>
              <a:t>O que aprendi enquanto formador/a? </a:t>
            </a:r>
          </a:p>
          <a:p>
            <a:r>
              <a:rPr lang="en-US" dirty="0"/>
              <a:t>Como posso utilizar isto no meu próprio ensino? </a:t>
            </a:r>
          </a:p>
          <a:p>
            <a:r>
              <a:rPr lang="en-US" dirty="0"/>
              <a:t>Que apoio precisariam os formandos? </a:t>
            </a:r>
          </a:p>
          <a:p>
            <a:r>
              <a:rPr lang="en-US" dirty="0"/>
              <a:t>O que adaptaria para o meu contexto?</a:t>
            </a:r>
          </a:p>
        </p:txBody>
      </p:sp>
    </p:spTree>
    <p:extLst>
      <p:ext uri="{BB962C8B-B14F-4D97-AF65-F5344CB8AC3E}">
        <p14:creationId xmlns:p14="http://schemas.microsoft.com/office/powerpoint/2010/main" val="250407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5827-7F40-E831-7BAB-0CA571E4D0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BAFB6-8B72-9CD4-19EF-9F47F803468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 entre Pares</a:t>
            </a:r>
            <a:endParaRPr lang="el-GR" dirty="0">
              <a:solidFill>
                <a:srgbClr val="255839"/>
              </a:solidFill>
            </a:endParaRPr>
          </a:p>
        </p:txBody>
      </p:sp>
      <p:sp>
        <p:nvSpPr>
          <p:cNvPr id="7" name="Content Placeholder 6">
            <a:extLst>
              <a:ext uri="{FF2B5EF4-FFF2-40B4-BE49-F238E27FC236}">
                <a16:creationId xmlns:a16="http://schemas.microsoft.com/office/drawing/2014/main" id="{030CBD84-B284-C4B2-189C-A11C020499CC}"/>
              </a:ext>
            </a:extLst>
          </p:cNvPr>
          <p:cNvSpPr>
            <a:spLocks noGrp="1"/>
          </p:cNvSpPr>
          <p:nvPr>
            <p:ph sz="quarter" idx="12"/>
          </p:nvPr>
        </p:nvSpPr>
        <p:spPr>
          <a:xfrm>
            <a:off x="399369" y="1449388"/>
            <a:ext cx="9313591" cy="5157229"/>
          </a:xfrm>
        </p:spPr>
        <p:txBody>
          <a:bodyPr/>
          <a:lstStyle/>
          <a:p>
            <a:pPr marL="0" indent="0">
              <a:buNone/>
            </a:pPr>
            <a:r>
              <a:rPr lang="en-US" dirty="0"/>
              <a:t>Sugestões de feedback entre pares:</a:t>
            </a:r>
          </a:p>
          <a:p>
            <a:r>
              <a:rPr lang="en-US" dirty="0"/>
              <a:t>Um ponto forte da atividade/resultado </a:t>
            </a:r>
          </a:p>
          <a:p>
            <a:r>
              <a:rPr lang="en-US" dirty="0"/>
              <a:t>Uma sugestão de melhoria </a:t>
            </a:r>
          </a:p>
          <a:p>
            <a:r>
              <a:rPr lang="en-US" dirty="0"/>
              <a:t>Uma pergunta para reflexão adicional</a:t>
            </a:r>
          </a:p>
        </p:txBody>
      </p:sp>
    </p:spTree>
    <p:extLst>
      <p:ext uri="{BB962C8B-B14F-4D97-AF65-F5344CB8AC3E}">
        <p14:creationId xmlns:p14="http://schemas.microsoft.com/office/powerpoint/2010/main" val="1263017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de-DE" dirty="0"/>
              <a:t>Atividade de ensino</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70" y="2177491"/>
            <a:ext cx="6371016" cy="4429126"/>
          </a:xfrm>
        </p:spPr>
        <p:txBody>
          <a:bodyPr/>
          <a:lstStyle/>
          <a:p>
            <a:pPr marL="0" indent="0">
              <a:buNone/>
            </a:pPr>
            <a:r>
              <a:rPr lang="en-US" b="1" dirty="0"/>
              <a:t>Duração: 1 hora</a:t>
            </a:r>
          </a:p>
          <a:p>
            <a:pPr marL="0" indent="0">
              <a:buNone/>
            </a:pPr>
            <a:endParaRPr lang="en-US" dirty="0"/>
          </a:p>
          <a:p>
            <a:pPr marL="0" indent="0">
              <a:buNone/>
            </a:pPr>
            <a:r>
              <a:rPr lang="en-US" dirty="0"/>
              <a:t>Os participantes devem:</a:t>
            </a:r>
          </a:p>
          <a:p>
            <a:r>
              <a:rPr lang="en-US" dirty="0"/>
              <a:t>Preparar ou melhorar uma atividade de ensino</a:t>
            </a:r>
          </a:p>
          <a:p>
            <a:r>
              <a:rPr lang="en-US" dirty="0"/>
              <a:t>Incluir uma breve reflexão sobre facilitação, feedback e avaliação</a:t>
            </a:r>
          </a:p>
          <a:p>
            <a:endParaRPr lang="en-US" dirty="0"/>
          </a:p>
          <a:p>
            <a:pPr marL="0" indent="0">
              <a:buNone/>
            </a:pPr>
            <a:r>
              <a:rPr lang="en-US" b="1" dirty="0"/>
              <a:t>Resultado esperado: Microensino, feedback entre pares e secção do portefólio</a:t>
            </a:r>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dirty="0">
                <a:solidFill>
                  <a:srgbClr val="255839"/>
                </a:solidFill>
              </a:rPr>
              <a:t>Tarefa de Aprendizagem Autodirigida</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24577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Síntese e Próximos Passos</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lstStyle/>
          <a:p>
            <a:pPr marL="0" indent="0">
              <a:buNone/>
            </a:pPr>
            <a:r>
              <a:rPr lang="en-US" dirty="0"/>
              <a:t>Neste módulo, abordámos:</a:t>
            </a:r>
          </a:p>
          <a:p>
            <a:r>
              <a:rPr lang="en-US" dirty="0"/>
              <a:t>Princípios fundamentais da pedagogia digital</a:t>
            </a:r>
          </a:p>
          <a:p>
            <a:r>
              <a:rPr lang="en-US" dirty="0"/>
              <a:t>Avaliação digital e feedback digital</a:t>
            </a:r>
          </a:p>
          <a:p>
            <a:r>
              <a:rPr lang="en-US" dirty="0"/>
              <a:t>Revisão digital entre pares</a:t>
            </a:r>
          </a:p>
          <a:p>
            <a:pPr marL="0" indent="0">
              <a:buNone/>
            </a:pPr>
            <a:r>
              <a:rPr lang="en-US" dirty="0"/>
              <a:t>Próximos passos:</a:t>
            </a:r>
          </a:p>
          <a:p>
            <a:r>
              <a:rPr lang="en-US" dirty="0"/>
              <a:t>concluir a tarefa SDL </a:t>
            </a:r>
          </a:p>
          <a:p>
            <a:r>
              <a:rPr lang="en-US" dirty="0"/>
              <a:t>adicionar o resultado ao Portefólio do Formador </a:t>
            </a:r>
          </a:p>
          <a:p>
            <a:r>
              <a:rPr lang="en-US" dirty="0"/>
              <a:t>preparar para o próximo módulo</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Recursos (opcional)</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pPr marL="0" indent="0">
              <a:buNone/>
            </a:pPr>
            <a:r>
              <a:rPr lang="en-US" dirty="0"/>
              <a:t>Recursos úteis para este módulo:</a:t>
            </a:r>
          </a:p>
          <a:p>
            <a:r>
              <a:rPr lang="en-US" dirty="0"/>
              <a:t>“Perfil de Competências de Sustentabilidade e Currículo WP2-EU”</a:t>
            </a:r>
          </a:p>
          <a:p>
            <a:r>
              <a:rPr lang="en-US" dirty="0"/>
              <a:t>“Currículo ESE WP2”</a:t>
            </a:r>
          </a:p>
        </p:txBody>
      </p:sp>
    </p:spTree>
    <p:extLst>
      <p:ext uri="{BB962C8B-B14F-4D97-AF65-F5344CB8AC3E}">
        <p14:creationId xmlns:p14="http://schemas.microsoft.com/office/powerpoint/2010/main" val="149290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DEA3FC-96CC-43BA-806E-2CF52D696D57}">
  <ds:schemaRefs>
    <ds:schemaRef ds:uri="ae859902-f1fd-4f3a-8fb9-c0cffbef4f8c"/>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aa394546-8d08-47b8-b65b-6cfd0f54d94c"/>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BCD2332C-D942-49F6-8411-ACCBF6DF0B0E}"/>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TotalTime>
  <Words>2382</Words>
  <Application>Microsoft Office PowerPoint</Application>
  <PresentationFormat>Widescreen</PresentationFormat>
  <Paragraphs>255</Paragraphs>
  <Slides>32</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Arial</vt:lpstr>
      <vt:lpstr>Calibri</vt:lpstr>
      <vt:lpstr>Open Sans</vt:lpstr>
      <vt:lpstr>Trebuchet MS</vt:lpstr>
      <vt:lpstr>Wingdings</vt:lpstr>
      <vt:lpstr>Wingdings 3</vt:lpstr>
      <vt:lpstr>CARDET Course template</vt:lpstr>
      <vt:lpstr>Facet</vt:lpstr>
      <vt:lpstr>PowerPoint Presentation</vt:lpstr>
      <vt:lpstr>Roteiro da Sessão</vt:lpstr>
      <vt:lpstr>Visão Geral do Módulo</vt:lpstr>
      <vt:lpstr>Resultados de Aprendizagem</vt:lpstr>
      <vt:lpstr>Reflexão Inicial / Aquecimento</vt:lpstr>
      <vt:lpstr>Pedagogia da Formação Digital</vt:lpstr>
      <vt:lpstr>Avaliação na Formação Digital</vt:lpstr>
      <vt:lpstr>Feedback Digital</vt:lpstr>
      <vt:lpstr>Utilização de Materiais ESE  </vt:lpstr>
      <vt:lpstr>Discussão de Ponto de Situação</vt:lpstr>
      <vt:lpstr>Atividade Prática 1</vt:lpstr>
      <vt:lpstr>Resultado da Atividade Prática</vt:lpstr>
      <vt:lpstr>Partilha em Grupo / Debriefing</vt:lpstr>
      <vt:lpstr>Aplicação à Prática de Formação</vt:lpstr>
      <vt:lpstr>Adaptar a Atividade</vt:lpstr>
      <vt:lpstr>Atividade Prática 2</vt:lpstr>
      <vt:lpstr>Resultado da Atividade Prática</vt:lpstr>
      <vt:lpstr>Partilha em Grupo / Debriefing</vt:lpstr>
      <vt:lpstr>Aplicação à Prática de Formação</vt:lpstr>
      <vt:lpstr>Adaptar a Atividade</vt:lpstr>
      <vt:lpstr>Atividade Prática 3</vt:lpstr>
      <vt:lpstr>Resultado da Atividade Prática</vt:lpstr>
      <vt:lpstr>Partilha em Grupo / Debriefing</vt:lpstr>
      <vt:lpstr>Aplicação à Prática de Formação</vt:lpstr>
      <vt:lpstr>Adaptar a Atividade</vt:lpstr>
      <vt:lpstr>Ligação ao Portefólio do Formador</vt:lpstr>
      <vt:lpstr>Perguntas de Reflexão</vt:lpstr>
      <vt:lpstr>Feedback entre Pares</vt:lpstr>
      <vt:lpstr>Tarefa de Aprendizagem Autodirigida</vt:lpstr>
      <vt:lpstr>Síntese e Próximos Passos</vt:lpstr>
      <vt:lpstr>Recursos (opcional)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Silvia F. Soares</cp:lastModifiedBy>
  <cp:revision>191</cp:revision>
  <cp:lastPrinted>2018-07-25T11:23:29Z</cp:lastPrinted>
  <dcterms:created xsi:type="dcterms:W3CDTF">2014-07-11T09:12:14Z</dcterms:created>
  <dcterms:modified xsi:type="dcterms:W3CDTF">2026-08-17T15:43:30Z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21D5132D-57B6-4F2A-A8B5-5DBE922A0694</vt:lpwstr>
  </property>
  <property fmtid="{D5CDD505-2E9C-101B-9397-08002B2CF9AE}" pid="5" name="ArticulatePath">
    <vt:lpwstr>https://isqpt-my.sharepoint.com/personal/sfsoares_isq_pt/Documents/SS_Work/2026 DIDI/SUSTAIN EU/WP4 CPD_TOT_Translations/M5/Module5_ToT_CPD_PT</vt:lpwstr>
  </property>
  <property fmtid="{D5CDD505-2E9C-101B-9397-08002B2CF9AE}" pid="6" name="MSIP_Label_4a8276b4-0059-4be2-a028-30b7516da34c_Enabled">
    <vt:lpwstr>true</vt:lpwstr>
  </property>
  <property fmtid="{D5CDD505-2E9C-101B-9397-08002B2CF9AE}" pid="7" name="MSIP_Label_4a8276b4-0059-4be2-a028-30b7516da34c_SetDate">
    <vt:lpwstr>2026-08-17T15:39:44Z</vt:lpwstr>
  </property>
  <property fmtid="{D5CDD505-2E9C-101B-9397-08002B2CF9AE}" pid="8" name="MSIP_Label_4a8276b4-0059-4be2-a028-30b7516da34c_Method">
    <vt:lpwstr>Privileged</vt:lpwstr>
  </property>
  <property fmtid="{D5CDD505-2E9C-101B-9397-08002B2CF9AE}" pid="9" name="MSIP_Label_4a8276b4-0059-4be2-a028-30b7516da34c_Name">
    <vt:lpwstr>Público</vt:lpwstr>
  </property>
  <property fmtid="{D5CDD505-2E9C-101B-9397-08002B2CF9AE}" pid="10" name="MSIP_Label_4a8276b4-0059-4be2-a028-30b7516da34c_SiteId">
    <vt:lpwstr>04c314e4-a5d0-4fc5-a82e-69a2c49d1461</vt:lpwstr>
  </property>
  <property fmtid="{D5CDD505-2E9C-101B-9397-08002B2CF9AE}" pid="11" name="MSIP_Label_4a8276b4-0059-4be2-a028-30b7516da34c_ActionId">
    <vt:lpwstr>57247c00-d72a-422d-8b82-389c1c319069</vt:lpwstr>
  </property>
  <property fmtid="{D5CDD505-2E9C-101B-9397-08002B2CF9AE}" pid="12" name="MSIP_Label_4a8276b4-0059-4be2-a028-30b7516da34c_ContentBits">
    <vt:lpwstr>0</vt:lpwstr>
  </property>
  <property fmtid="{D5CDD505-2E9C-101B-9397-08002B2CF9AE}" pid="13" name="MSIP_Label_4a8276b4-0059-4be2-a028-30b7516da34c_Tag">
    <vt:lpwstr>10, 0, 1, 1</vt:lpwstr>
  </property>
</Properties>
</file>