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5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6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7.xml" ContentType="application/vnd.openxmlformats-officedocument.presentationml.notesSlide+xml"/>
  <Override PartName="/ppt/tags/tag20.xml" ContentType="application/vnd.openxmlformats-officedocument.presentationml.tags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35" r:id="rId5"/>
  </p:sldMasterIdLst>
  <p:notesMasterIdLst>
    <p:notesMasterId r:id="rId27"/>
  </p:notesMasterIdLst>
  <p:handoutMasterIdLst>
    <p:handoutMasterId r:id="rId28"/>
  </p:handoutMasterIdLst>
  <p:sldIdLst>
    <p:sldId id="276" r:id="rId6"/>
    <p:sldId id="263" r:id="rId7"/>
    <p:sldId id="353" r:id="rId8"/>
    <p:sldId id="337" r:id="rId9"/>
    <p:sldId id="338" r:id="rId10"/>
    <p:sldId id="339" r:id="rId11"/>
    <p:sldId id="340" r:id="rId12"/>
    <p:sldId id="341" r:id="rId13"/>
    <p:sldId id="342" r:id="rId14"/>
    <p:sldId id="354" r:id="rId15"/>
    <p:sldId id="344" r:id="rId16"/>
    <p:sldId id="345" r:id="rId17"/>
    <p:sldId id="346" r:id="rId18"/>
    <p:sldId id="355" r:id="rId19"/>
    <p:sldId id="356" r:id="rId20"/>
    <p:sldId id="357" r:id="rId21"/>
    <p:sldId id="358" r:id="rId22"/>
    <p:sldId id="359" r:id="rId23"/>
    <p:sldId id="347" r:id="rId24"/>
    <p:sldId id="351" r:id="rId25"/>
    <p:sldId id="270" r:id="rId26"/>
  </p:sldIdLst>
  <p:sldSz cx="12192000" cy="6858000"/>
  <p:notesSz cx="6858000" cy="9144000"/>
  <p:custDataLst>
    <p:tags r:id="rId29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5839"/>
    <a:srgbClr val="000000"/>
    <a:srgbClr val="DDEFBF"/>
    <a:srgbClr val="7FB22C"/>
    <a:srgbClr val="C0E28A"/>
    <a:srgbClr val="00ADBB"/>
    <a:srgbClr val="D9CCF8"/>
    <a:srgbClr val="CCCCFF"/>
    <a:srgbClr val="E7D9F9"/>
    <a:srgbClr val="CAE6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0" autoAdjust="0"/>
    <p:restoredTop sz="72564" autoAdjust="0"/>
  </p:normalViewPr>
  <p:slideViewPr>
    <p:cSldViewPr snapToGrid="0">
      <p:cViewPr varScale="1">
        <p:scale>
          <a:sx n="76" d="100"/>
          <a:sy n="76" d="100"/>
        </p:scale>
        <p:origin x="1902" y="12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385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ia F. Soares" userId="b612f564-9dd7-466b-92ad-9671c06ebc73" providerId="ADAL" clId="{E8C7CD77-9A9B-44BF-8E45-A7FF8B4744C8}"/>
    <pc:docChg chg="custSel mod modSld">
      <pc:chgData name="Silvia F. Soares" userId="b612f564-9dd7-466b-92ad-9671c06ebc73" providerId="ADAL" clId="{E8C7CD77-9A9B-44BF-8E45-A7FF8B4744C8}" dt="2026-08-17T15:39:18.201" v="8" actId="27636"/>
      <pc:docMkLst>
        <pc:docMk/>
      </pc:docMkLst>
      <pc:sldChg chg="modSp mod">
        <pc:chgData name="Silvia F. Soares" userId="b612f564-9dd7-466b-92ad-9671c06ebc73" providerId="ADAL" clId="{E8C7CD77-9A9B-44BF-8E45-A7FF8B4744C8}" dt="2026-08-17T15:38:25.942" v="2" actId="1076"/>
        <pc:sldMkLst>
          <pc:docMk/>
          <pc:sldMk cId="2618540715" sldId="340"/>
        </pc:sldMkLst>
        <pc:spChg chg="mod">
          <ac:chgData name="Silvia F. Soares" userId="b612f564-9dd7-466b-92ad-9671c06ebc73" providerId="ADAL" clId="{E8C7CD77-9A9B-44BF-8E45-A7FF8B4744C8}" dt="2026-08-17T15:38:25.942" v="2" actId="1076"/>
          <ac:spMkLst>
            <pc:docMk/>
            <pc:sldMk cId="2618540715" sldId="340"/>
            <ac:spMk id="7" creationId="{DF10C62B-0025-B1EE-E7FF-726ED76949C8}"/>
          </ac:spMkLst>
        </pc:spChg>
      </pc:sldChg>
      <pc:sldChg chg="modSp mod">
        <pc:chgData name="Silvia F. Soares" userId="b612f564-9dd7-466b-92ad-9671c06ebc73" providerId="ADAL" clId="{E8C7CD77-9A9B-44BF-8E45-A7FF8B4744C8}" dt="2026-08-17T15:38:20.758" v="1" actId="1076"/>
        <pc:sldMkLst>
          <pc:docMk/>
          <pc:sldMk cId="2062836013" sldId="341"/>
        </pc:sldMkLst>
        <pc:spChg chg="mod">
          <ac:chgData name="Silvia F. Soares" userId="b612f564-9dd7-466b-92ad-9671c06ebc73" providerId="ADAL" clId="{E8C7CD77-9A9B-44BF-8E45-A7FF8B4744C8}" dt="2026-08-17T15:38:20.758" v="1" actId="1076"/>
          <ac:spMkLst>
            <pc:docMk/>
            <pc:sldMk cId="2062836013" sldId="341"/>
            <ac:spMk id="7" creationId="{C5BEDE2F-5615-B030-D7B8-A6E9F72B772D}"/>
          </ac:spMkLst>
        </pc:spChg>
      </pc:sldChg>
      <pc:sldChg chg="modSp mod">
        <pc:chgData name="Silvia F. Soares" userId="b612f564-9dd7-466b-92ad-9671c06ebc73" providerId="ADAL" clId="{E8C7CD77-9A9B-44BF-8E45-A7FF8B4744C8}" dt="2026-08-17T15:38:34.600" v="4" actId="27636"/>
        <pc:sldMkLst>
          <pc:docMk/>
          <pc:sldMk cId="290038441" sldId="342"/>
        </pc:sldMkLst>
        <pc:spChg chg="mod">
          <ac:chgData name="Silvia F. Soares" userId="b612f564-9dd7-466b-92ad-9671c06ebc73" providerId="ADAL" clId="{E8C7CD77-9A9B-44BF-8E45-A7FF8B4744C8}" dt="2026-08-17T15:38:34.600" v="4" actId="27636"/>
          <ac:spMkLst>
            <pc:docMk/>
            <pc:sldMk cId="290038441" sldId="342"/>
            <ac:spMk id="7" creationId="{74FB7228-261D-1457-DA3B-7B346D4AD4A6}"/>
          </ac:spMkLst>
        </pc:spChg>
      </pc:sldChg>
      <pc:sldChg chg="modSp mod">
        <pc:chgData name="Silvia F. Soares" userId="b612f564-9dd7-466b-92ad-9671c06ebc73" providerId="ADAL" clId="{E8C7CD77-9A9B-44BF-8E45-A7FF8B4744C8}" dt="2026-08-17T15:39:18.201" v="8" actId="27636"/>
        <pc:sldMkLst>
          <pc:docMk/>
          <pc:sldMk cId="2227744553" sldId="351"/>
        </pc:sldMkLst>
        <pc:spChg chg="mod">
          <ac:chgData name="Silvia F. Soares" userId="b612f564-9dd7-466b-92ad-9671c06ebc73" providerId="ADAL" clId="{E8C7CD77-9A9B-44BF-8E45-A7FF8B4744C8}" dt="2026-08-17T15:39:16.216" v="6" actId="1076"/>
          <ac:spMkLst>
            <pc:docMk/>
            <pc:sldMk cId="2227744553" sldId="351"/>
            <ac:spMk id="6" creationId="{3E1715DC-1827-4904-B062-2C63C36CD72C}"/>
          </ac:spMkLst>
        </pc:spChg>
        <pc:spChg chg="mod">
          <ac:chgData name="Silvia F. Soares" userId="b612f564-9dd7-466b-92ad-9671c06ebc73" providerId="ADAL" clId="{E8C7CD77-9A9B-44BF-8E45-A7FF8B4744C8}" dt="2026-08-17T15:39:18.201" v="8" actId="27636"/>
          <ac:spMkLst>
            <pc:docMk/>
            <pc:sldMk cId="2227744553" sldId="351"/>
            <ac:spMk id="7" creationId="{2411DCB7-809D-EF42-7B39-7CF333D051B8}"/>
          </ac:spMkLst>
        </pc:spChg>
      </pc:sldChg>
      <pc:sldChg chg="modSp mod">
        <pc:chgData name="Silvia F. Soares" userId="b612f564-9dd7-466b-92ad-9671c06ebc73" providerId="ADAL" clId="{E8C7CD77-9A9B-44BF-8E45-A7FF8B4744C8}" dt="2026-08-17T15:39:01.027" v="5" actId="1076"/>
        <pc:sldMkLst>
          <pc:docMk/>
          <pc:sldMk cId="960804534" sldId="357"/>
        </pc:sldMkLst>
        <pc:spChg chg="mod">
          <ac:chgData name="Silvia F. Soares" userId="b612f564-9dd7-466b-92ad-9671c06ebc73" providerId="ADAL" clId="{E8C7CD77-9A9B-44BF-8E45-A7FF8B4744C8}" dt="2026-08-17T15:39:01.027" v="5" actId="1076"/>
          <ac:spMkLst>
            <pc:docMk/>
            <pc:sldMk cId="960804534" sldId="357"/>
            <ac:spMk id="6" creationId="{3C2A5D72-DDD2-4507-D76A-D056FED57204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516AB9-92E1-44AF-8FCB-F4272161EA9C}" type="datetimeFigureOut">
              <a:rPr lang="el-GR" smtClean="0"/>
              <a:t>17/8/2026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24A4BF-87CB-4287-95AF-AD449D8A410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351165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B2EFE5-E9F2-43A5-8AF8-83A578357172}" type="datetimeFigureOut">
              <a:rPr lang="el-GR" smtClean="0"/>
              <a:t>17/8/2026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F91B0-25AB-4DFA-B184-293DD15603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93281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CF91B0-25AB-4DFA-B184-293DD156034C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95394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b="1" dirty="0"/>
              <a:t>Fonte da imagem:</a:t>
            </a:r>
          </a:p>
          <a:p>
            <a:r>
              <a:rPr lang="en-US" dirty="0"/>
              <a:t>Imagem criada com Sora (gerada por IA), para o SUSTAIN‑EU CU4 “Module Aim &amp; Introduction”. Sem conteúdos de terceiros; sem pessoas ou marcas identificáveis. Prompt arquivado nos registos do projeto.</a:t>
            </a:r>
            <a:endParaRPr lang="en-IE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CF91B0-25AB-4DFA-B184-293DD156034C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61051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B3374-5578-40A3-06D5-28CF44D45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0D9B3D-2DAC-9AA9-78FD-768BAF3C4D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103D42-BDBB-700D-C18D-3B421A7C72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b="1" dirty="0"/>
              <a:t>Fonte da imagem:</a:t>
            </a:r>
          </a:p>
          <a:p>
            <a:r>
              <a:rPr lang="en-US" dirty="0"/>
              <a:t>Imagem criada com Sora (gerada por IA), para o SUSTAIN‑EU CU4 “Module Aim &amp; Introduction”. Sem conteúdos de terceiros; sem pessoas ou marcas identificáveis. Prompt arquivado nos registos do projeto.</a:t>
            </a:r>
            <a:endParaRPr lang="en-IE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3DAF34-502B-5C0F-5459-53917547B4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CF91B0-25AB-4DFA-B184-293DD156034C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690320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CF91B0-25AB-4DFA-B184-293DD156034C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1199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CFA219-6A5C-83CB-5117-F961F7E7E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F5AF74-1150-D4D5-AC26-DDEC0F3CCE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A10F01-E2F8-DF19-DAFD-A42113B731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b="1" dirty="0"/>
              <a:t>Fonte da imagem:</a:t>
            </a:r>
          </a:p>
          <a:p>
            <a:r>
              <a:rPr lang="en-US" dirty="0"/>
              <a:t>Imagem criada com Sora (gerada por IA), para o SUSTAIN‑EU CU4 “Module Aim &amp; Introduction”. Sem conteúdos de terceiros; sem pessoas ou marcas identificáveis. Prompt arquivado nos registos do projeto.</a:t>
            </a:r>
            <a:endParaRPr lang="en-IE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3E2E45-0531-3805-C807-6EBDD27CC6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CF91B0-25AB-4DFA-B184-293DD156034C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286878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B902A-23E9-E6B5-86FB-850AE8BDA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9775B3-2EE7-B49A-F7AA-04AFFBDF27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09125F-B915-D58A-29EE-FEC0A11587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b="1" dirty="0"/>
              <a:t>Fonte da imagem:</a:t>
            </a:r>
          </a:p>
          <a:p>
            <a:r>
              <a:rPr lang="en-US" dirty="0"/>
              <a:t>Imagem criada com Sora (gerada por IA), para o SUSTAIN‑EU CU4 “Module Aim &amp; Introduction”. Sem conteúdos de terceiros; sem pessoas ou marcas identificáveis. Prompt arquivado nos registos do projeto.</a:t>
            </a:r>
            <a:endParaRPr lang="en-IE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8BE014-9EB3-F687-32E9-4013EB56B1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CF91B0-25AB-4DFA-B184-293DD156034C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736985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A79C6C-6F4B-3A35-A115-3DFD0AE85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E38EFE-5FC5-2C0B-AB25-C01E920574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4920BF-E04A-7192-7BFF-2065CB4DE0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b="1" dirty="0"/>
              <a:t>Fonte da imagem:</a:t>
            </a:r>
          </a:p>
          <a:p>
            <a:r>
              <a:rPr lang="en-US" dirty="0"/>
              <a:t>Imagem criada com Sora (gerada por IA), para o SUSTAIN‑EU CU4 “Module Aim &amp; Introduction”. Sem conteúdos de terceiros; sem pessoas ou marcas identificáveis. Prompt arquivado nos registos do projeto.</a:t>
            </a:r>
            <a:endParaRPr lang="en-IE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75F307-5BD6-2070-698D-761F051C88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CF91B0-25AB-4DFA-B184-293DD156034C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224543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CF91B0-25AB-4DFA-B184-293DD156034C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45426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ext - 1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399370" y="1449389"/>
            <a:ext cx="11393260" cy="5096388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>
                <a:solidFill>
                  <a:schemeClr val="tx2"/>
                </a:solidFill>
                <a:latin typeface="+mj-lt"/>
              </a:defRPr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 dirty="0"/>
              <a:t>Content goes here (text / image / diagram / video). Make sure all media/graphics fit the column width, for better display results.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370" y="252828"/>
            <a:ext cx="11393260" cy="6754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69850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3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Content - 2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99369" y="1449388"/>
            <a:ext cx="11393261" cy="500784"/>
          </a:xfrm>
          <a:prstGeom prst="rect">
            <a:avLst/>
          </a:prstGeom>
          <a:noFill/>
        </p:spPr>
        <p:txBody>
          <a:bodyPr lIns="0" tIns="0" rIns="0" bIns="0" anchor="ctr" anchorCtr="0"/>
          <a:lstStyle>
            <a:lvl1pPr>
              <a:defRPr sz="2000" baseline="0">
                <a:solidFill>
                  <a:srgbClr val="00ADBB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Subtitle title goes here</a:t>
            </a:r>
            <a:endParaRPr lang="el-GR" dirty="0"/>
          </a:p>
        </p:txBody>
      </p:sp>
      <p:sp>
        <p:nvSpPr>
          <p:cNvPr id="8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399370" y="2168526"/>
            <a:ext cx="11393260" cy="4429126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>
                <a:solidFill>
                  <a:schemeClr val="tx2"/>
                </a:solidFill>
                <a:latin typeface="+mj-lt"/>
              </a:defRPr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 dirty="0"/>
              <a:t>Content goes here (text / image / diagram / video). Make sure all media/graphics fit the column width, for better display results.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370" y="252828"/>
            <a:ext cx="11393260" cy="6754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287671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- 2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399370" y="1449389"/>
            <a:ext cx="5518830" cy="5148262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>
                <a:solidFill>
                  <a:sysClr val="windowText" lastClr="000000"/>
                </a:solidFill>
                <a:latin typeface="+mj-lt"/>
              </a:defRPr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 dirty="0"/>
              <a:t>Content goes here (text / image / diagram / video). Make sure all media/graphics fit the column width, for better display results. 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6273801" y="1449389"/>
            <a:ext cx="5518830" cy="5148262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>
                <a:solidFill>
                  <a:sysClr val="windowText" lastClr="000000"/>
                </a:solidFill>
                <a:latin typeface="+mj-lt"/>
              </a:defRPr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 dirty="0"/>
              <a:t>Content goes here (text / image / diagram / video). Make sure all media/graphics fit the column width, for better display results.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370" y="252828"/>
            <a:ext cx="11393260" cy="6754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545040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3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Text - 1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99370" y="1449388"/>
            <a:ext cx="11393260" cy="506611"/>
          </a:xfrm>
          <a:prstGeom prst="rect">
            <a:avLst/>
          </a:prstGeom>
          <a:noFill/>
        </p:spPr>
        <p:txBody>
          <a:bodyPr lIns="0" tIns="0" rIns="0" bIns="0" anchor="ctr" anchorCtr="0"/>
          <a:lstStyle>
            <a:lvl1pPr marL="0" marR="0" indent="0" algn="just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accent6"/>
                </a:solidFill>
                <a:latin typeface="+mn-lt"/>
              </a:defRPr>
            </a:lvl1pPr>
          </a:lstStyle>
          <a:p>
            <a:pPr marL="0" marR="0" lvl="0" indent="0" algn="just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l-GR" dirty="0"/>
          </a:p>
        </p:txBody>
      </p:sp>
      <p:sp>
        <p:nvSpPr>
          <p:cNvPr id="9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399370" y="2168525"/>
            <a:ext cx="5518830" cy="4429124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>
                <a:solidFill>
                  <a:sysClr val="windowText" lastClr="000000"/>
                </a:solidFill>
                <a:latin typeface="+mj-lt"/>
              </a:defRPr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 dirty="0"/>
              <a:t>Content goes here (text / image / diagram / video). Make sure all media/graphics fit the column width, for better display results. 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6273801" y="2168525"/>
            <a:ext cx="5518830" cy="4429124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>
                <a:solidFill>
                  <a:sysClr val="windowText" lastClr="000000"/>
                </a:solidFill>
                <a:latin typeface="+mj-lt"/>
              </a:defRPr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 dirty="0"/>
              <a:t>Content goes here (text / image / diagram / video). Make sure all media/graphics fit the column width, for better display results.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370" y="252828"/>
            <a:ext cx="11393260" cy="6754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67066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Text - 1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399370" y="1449389"/>
            <a:ext cx="11393260" cy="5096388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>
                <a:solidFill>
                  <a:schemeClr val="tx2"/>
                </a:solidFill>
                <a:latin typeface="+mj-lt"/>
              </a:defRPr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 dirty="0"/>
              <a:t>Content goes here (text / image / diagram / video). Make sure all media/graphics fit the column width, for better display results.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370" y="252828"/>
            <a:ext cx="11393260" cy="6754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844579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3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ubtitle Content - 2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99369" y="1449388"/>
            <a:ext cx="11393261" cy="500784"/>
          </a:xfrm>
          <a:prstGeom prst="rect">
            <a:avLst/>
          </a:prstGeom>
          <a:noFill/>
        </p:spPr>
        <p:txBody>
          <a:bodyPr lIns="0" tIns="0" rIns="0" bIns="0" anchor="ctr" anchorCtr="0"/>
          <a:lstStyle>
            <a:lvl1pPr>
              <a:defRPr sz="2000" baseline="0">
                <a:solidFill>
                  <a:srgbClr val="00ADBB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Subtitle title goes here</a:t>
            </a:r>
            <a:endParaRPr lang="el-GR" dirty="0"/>
          </a:p>
        </p:txBody>
      </p:sp>
      <p:sp>
        <p:nvSpPr>
          <p:cNvPr id="8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399370" y="2168526"/>
            <a:ext cx="11393260" cy="4429126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>
                <a:solidFill>
                  <a:schemeClr val="tx2"/>
                </a:solidFill>
                <a:latin typeface="+mj-lt"/>
              </a:defRPr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 dirty="0"/>
              <a:t>Content goes here (text / image / diagram / video). Make sure all media/graphics fit the column width, for better display results.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370" y="252828"/>
            <a:ext cx="11393260" cy="6754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593044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Content - 2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399370" y="1449389"/>
            <a:ext cx="5518830" cy="5148262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>
                <a:solidFill>
                  <a:sysClr val="windowText" lastClr="000000"/>
                </a:solidFill>
                <a:latin typeface="+mj-lt"/>
              </a:defRPr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 dirty="0"/>
              <a:t>Content goes here (text / image / diagram / video). Make sure all media/graphics fit the column width, for better display results. 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6273801" y="1449389"/>
            <a:ext cx="5518830" cy="5148262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>
                <a:solidFill>
                  <a:sysClr val="windowText" lastClr="000000"/>
                </a:solidFill>
                <a:latin typeface="+mj-lt"/>
              </a:defRPr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 dirty="0"/>
              <a:t>Content goes here (text / image / diagram / video). Make sure all media/graphics fit the column width, for better display results.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370" y="252828"/>
            <a:ext cx="11393260" cy="6754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381337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3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ubtitle Text - 1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99370" y="1449388"/>
            <a:ext cx="11393260" cy="506611"/>
          </a:xfrm>
          <a:prstGeom prst="rect">
            <a:avLst/>
          </a:prstGeom>
          <a:noFill/>
        </p:spPr>
        <p:txBody>
          <a:bodyPr lIns="0" tIns="0" rIns="0" bIns="0" anchor="ctr" anchorCtr="0"/>
          <a:lstStyle>
            <a:lvl1pPr marL="0" marR="0" indent="0" algn="just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accent6"/>
                </a:solidFill>
                <a:latin typeface="+mn-lt"/>
              </a:defRPr>
            </a:lvl1pPr>
          </a:lstStyle>
          <a:p>
            <a:pPr marL="0" marR="0" lvl="0" indent="0" algn="just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l-GR" dirty="0"/>
          </a:p>
        </p:txBody>
      </p:sp>
      <p:sp>
        <p:nvSpPr>
          <p:cNvPr id="9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399370" y="2168525"/>
            <a:ext cx="5518830" cy="4429124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>
                <a:solidFill>
                  <a:sysClr val="windowText" lastClr="000000"/>
                </a:solidFill>
                <a:latin typeface="+mj-lt"/>
              </a:defRPr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 dirty="0"/>
              <a:t>Content goes here (text / image / diagram / video). Make sure all media/graphics fit the column width, for better display results. 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6273801" y="2168525"/>
            <a:ext cx="5518830" cy="4429124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>
                <a:solidFill>
                  <a:sysClr val="windowText" lastClr="000000"/>
                </a:solidFill>
                <a:latin typeface="+mj-lt"/>
              </a:defRPr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 dirty="0"/>
              <a:t>Content goes here (text / image / diagram / video). Make sure all media/graphics fit the column width, for better display results.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370" y="252828"/>
            <a:ext cx="11393260" cy="6754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654908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2179865" y="2628902"/>
            <a:ext cx="7832271" cy="160019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3200">
                <a:solidFill>
                  <a:srgbClr val="00ADBB"/>
                </a:solidFill>
                <a:latin typeface="+mn-lt"/>
                <a:ea typeface="Roboto Slab" pitchFamily="2" charset="0"/>
              </a:defRPr>
            </a:lvl1pPr>
          </a:lstStyle>
          <a:p>
            <a:r>
              <a:rPr lang="en-US" dirty="0"/>
              <a:t>Unit 2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758110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Text - 1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399370" y="1449389"/>
            <a:ext cx="11393260" cy="5096388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>
                <a:solidFill>
                  <a:schemeClr val="tx2"/>
                </a:solidFill>
                <a:latin typeface="+mj-lt"/>
              </a:defRPr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 dirty="0"/>
              <a:t>Content goes here (text / image / diagram / video). Make sure all media/graphics fit the column width, for better display results.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370" y="252828"/>
            <a:ext cx="11393260" cy="6754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20394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3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ubtitle Content - 2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99369" y="1449388"/>
            <a:ext cx="11393261" cy="500784"/>
          </a:xfrm>
          <a:prstGeom prst="rect">
            <a:avLst/>
          </a:prstGeom>
          <a:noFill/>
        </p:spPr>
        <p:txBody>
          <a:bodyPr lIns="0" tIns="0" rIns="0" bIns="0" anchor="ctr" anchorCtr="0"/>
          <a:lstStyle>
            <a:lvl1pPr>
              <a:defRPr sz="2000" baseline="0">
                <a:solidFill>
                  <a:srgbClr val="00ADBB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Subtitle title goes here</a:t>
            </a:r>
            <a:endParaRPr lang="el-GR" dirty="0"/>
          </a:p>
        </p:txBody>
      </p:sp>
      <p:sp>
        <p:nvSpPr>
          <p:cNvPr id="8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399370" y="2168526"/>
            <a:ext cx="11393260" cy="4429126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>
                <a:solidFill>
                  <a:schemeClr val="tx2"/>
                </a:solidFill>
                <a:latin typeface="+mj-lt"/>
              </a:defRPr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 dirty="0"/>
              <a:t>Content goes here (text / image / diagram / video). Make sure all media/graphics fit the column width, for better display results.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370" y="252828"/>
            <a:ext cx="11393260" cy="6754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83120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Content - 2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399370" y="1449389"/>
            <a:ext cx="5518830" cy="5148262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>
                <a:solidFill>
                  <a:sysClr val="windowText" lastClr="000000"/>
                </a:solidFill>
                <a:latin typeface="+mj-lt"/>
              </a:defRPr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 dirty="0"/>
              <a:t>Content goes here (text / image / diagram / video). Make sure all media/graphics fit the column width, for better display results. 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6273801" y="1449389"/>
            <a:ext cx="5518830" cy="5148262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>
                <a:solidFill>
                  <a:sysClr val="windowText" lastClr="000000"/>
                </a:solidFill>
                <a:latin typeface="+mj-lt"/>
              </a:defRPr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 dirty="0"/>
              <a:t>Content goes here (text / image / diagram / video). Make sure all media/graphics fit the column width, for better display results.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370" y="252828"/>
            <a:ext cx="11393260" cy="6754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073551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3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ubtitle Text - 1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99370" y="1449388"/>
            <a:ext cx="11393260" cy="506611"/>
          </a:xfrm>
          <a:prstGeom prst="rect">
            <a:avLst/>
          </a:prstGeom>
          <a:noFill/>
        </p:spPr>
        <p:txBody>
          <a:bodyPr lIns="0" tIns="0" rIns="0" bIns="0" anchor="ctr" anchorCtr="0"/>
          <a:lstStyle>
            <a:lvl1pPr marL="0" marR="0" indent="0" algn="just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accent6"/>
                </a:solidFill>
                <a:latin typeface="+mn-lt"/>
              </a:defRPr>
            </a:lvl1pPr>
          </a:lstStyle>
          <a:p>
            <a:pPr marL="0" marR="0" lvl="0" indent="0" algn="just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l-GR" dirty="0"/>
          </a:p>
        </p:txBody>
      </p:sp>
      <p:sp>
        <p:nvSpPr>
          <p:cNvPr id="9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399370" y="2168525"/>
            <a:ext cx="5518830" cy="4429124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>
                <a:solidFill>
                  <a:sysClr val="windowText" lastClr="000000"/>
                </a:solidFill>
                <a:latin typeface="+mj-lt"/>
              </a:defRPr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 dirty="0"/>
              <a:t>Content goes here (text / image / diagram / video). Make sure all media/graphics fit the column width, for better display results. 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6273801" y="2168525"/>
            <a:ext cx="5518830" cy="4429124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>
                <a:solidFill>
                  <a:sysClr val="windowText" lastClr="000000"/>
                </a:solidFill>
                <a:latin typeface="+mj-lt"/>
              </a:defRPr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 dirty="0"/>
              <a:t>Content goes here (text / image / diagram / video). Make sure all media/graphics fit the column width, for better display results.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370" y="252828"/>
            <a:ext cx="11393260" cy="67544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94256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2179865" y="2628902"/>
            <a:ext cx="7832271" cy="160019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3200">
                <a:solidFill>
                  <a:srgbClr val="00ADBB"/>
                </a:solidFill>
                <a:latin typeface="+mn-lt"/>
                <a:ea typeface="Roboto Slab" pitchFamily="2" charset="0"/>
              </a:defRPr>
            </a:lvl1pPr>
          </a:lstStyle>
          <a:p>
            <a:r>
              <a:rPr lang="en-US" dirty="0"/>
              <a:t>Unit 2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641541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8053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1904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636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8/17/2026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031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175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4682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5590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8/17/2026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8119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9843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3593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1911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9143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301864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231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8/17/2026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3741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9358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Text - 1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399370" y="1449389"/>
            <a:ext cx="11393260" cy="5096388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>
                <a:solidFill>
                  <a:schemeClr val="tx2"/>
                </a:solidFill>
                <a:latin typeface="+mj-lt"/>
              </a:defRPr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 dirty="0"/>
              <a:t>Content goes here (text / image / diagram / video). Make sure all media/graphics fit the column width, for better display results.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988672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3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ubtitle Content - 2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99369" y="1449388"/>
            <a:ext cx="11393261" cy="500784"/>
          </a:xfrm>
          <a:prstGeom prst="rect">
            <a:avLst/>
          </a:prstGeom>
          <a:noFill/>
        </p:spPr>
        <p:txBody>
          <a:bodyPr lIns="0" tIns="0" rIns="0" bIns="0" anchor="ctr" anchorCtr="0"/>
          <a:lstStyle>
            <a:lvl1pPr>
              <a:defRPr sz="2000" baseline="0">
                <a:solidFill>
                  <a:srgbClr val="00ADBB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Subtitle title goes here</a:t>
            </a:r>
            <a:endParaRPr lang="el-GR" dirty="0"/>
          </a:p>
        </p:txBody>
      </p:sp>
      <p:sp>
        <p:nvSpPr>
          <p:cNvPr id="8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399369" y="2177491"/>
            <a:ext cx="11393260" cy="4429126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>
                <a:solidFill>
                  <a:schemeClr val="tx2"/>
                </a:solidFill>
                <a:latin typeface="+mj-lt"/>
              </a:defRPr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 dirty="0"/>
              <a:t>Content goes here (text / image / diagram / video). Make sure all media/graphics fit the column width, for better display results.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676333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2179865" y="2628902"/>
            <a:ext cx="7832271" cy="160019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3200">
                <a:solidFill>
                  <a:srgbClr val="00ADBB"/>
                </a:solidFill>
                <a:latin typeface="+mn-lt"/>
                <a:ea typeface="Roboto Slab" pitchFamily="2" charset="0"/>
              </a:defRPr>
            </a:lvl1pPr>
          </a:lstStyle>
          <a:p>
            <a:r>
              <a:rPr lang="en-US" dirty="0"/>
              <a:t>Unit 2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980711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17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3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7"/>
          <p:cNvSpPr>
            <a:spLocks noGrp="1"/>
          </p:cNvSpPr>
          <p:nvPr>
            <p:ph type="title"/>
          </p:nvPr>
        </p:nvSpPr>
        <p:spPr>
          <a:xfrm>
            <a:off x="399370" y="252828"/>
            <a:ext cx="11393260" cy="67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endParaRPr lang="el-GR" dirty="0"/>
          </a:p>
        </p:txBody>
      </p:sp>
      <p:pic>
        <p:nvPicPr>
          <p:cNvPr id="4" name="Picture 3" descr="A green and black logo&#10;&#10;AI-generated content may be incorrect.">
            <a:extLst>
              <a:ext uri="{FF2B5EF4-FFF2-40B4-BE49-F238E27FC236}">
                <a16:creationId xmlns:a16="http://schemas.microsoft.com/office/drawing/2014/main" id="{8C069B2D-4BD6-BC6E-1D7A-A46DE36F4E9A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23" y="-166137"/>
            <a:ext cx="1408173" cy="1408173"/>
          </a:xfrm>
          <a:prstGeom prst="rect">
            <a:avLst/>
          </a:prstGeom>
        </p:spPr>
      </p:pic>
      <p:pic>
        <p:nvPicPr>
          <p:cNvPr id="6" name="Picture 5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B2C69923-7095-74F7-2308-B56C8A8AC0D6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4759" y="420687"/>
            <a:ext cx="1117871" cy="234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187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9" r:id="rId2"/>
    <p:sldLayoutId id="2147483671" r:id="rId3"/>
    <p:sldLayoutId id="2147483651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30" r:id="rId10"/>
    <p:sldLayoutId id="2147483731" r:id="rId11"/>
    <p:sldLayoutId id="2147483732" r:id="rId12"/>
    <p:sldLayoutId id="2147483733" r:id="rId13"/>
    <p:sldLayoutId id="2147483734" r:id="rId14"/>
  </p:sldLayoutIdLst>
  <p:txStyles>
    <p:titleStyle>
      <a:lvl1pPr algn="l" defTabSz="914377" rtl="0" eaLnBrk="1" latinLnBrk="0" hangingPunct="1">
        <a:lnSpc>
          <a:spcPct val="100000"/>
        </a:lnSpc>
        <a:spcBef>
          <a:spcPct val="0"/>
        </a:spcBef>
        <a:buNone/>
        <a:defRPr sz="2800" kern="1200">
          <a:solidFill>
            <a:schemeClr val="bg1"/>
          </a:solidFill>
          <a:latin typeface="+mn-lt"/>
          <a:ea typeface="Roboto Slab" pitchFamily="2" charset="0"/>
          <a:cs typeface="+mj-cs"/>
        </a:defRPr>
      </a:lvl1pPr>
    </p:titleStyle>
    <p:bodyStyle>
      <a:lvl1pPr marL="0" indent="0" algn="just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200" kern="1200">
          <a:solidFill>
            <a:schemeClr val="bg2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E" dirty="0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9" name="Picture 8" descr="A green and black logo&#10;&#10;AI-generated content may be incorrect.">
            <a:extLst>
              <a:ext uri="{FF2B5EF4-FFF2-40B4-BE49-F238E27FC236}">
                <a16:creationId xmlns:a16="http://schemas.microsoft.com/office/drawing/2014/main" id="{57A1E77D-F83C-59FA-490D-751F43AFA355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16" y="-252574"/>
            <a:ext cx="1408173" cy="1408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940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  <p:sldLayoutId id="2147483749" r:id="rId14"/>
    <p:sldLayoutId id="2147483750" r:id="rId15"/>
    <p:sldLayoutId id="2147483751" r:id="rId16"/>
    <p:sldLayoutId id="2147483752" r:id="rId17"/>
    <p:sldLayoutId id="2147483753" r:id="rId18"/>
    <p:sldLayoutId id="2147483756" r:id="rId19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2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2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2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13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2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2.xml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16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2.xml"/><Relationship Id="rId1" Type="http://schemas.openxmlformats.org/officeDocument/2006/relationships/tags" Target="../tags/tag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19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jpg"/><Relationship Id="rId18" Type="http://schemas.openxmlformats.org/officeDocument/2006/relationships/image" Target="../media/image23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slideLayout" Target="../slideLayouts/slideLayout33.xml"/><Relationship Id="rId16" Type="http://schemas.openxmlformats.org/officeDocument/2006/relationships/image" Target="../media/image21.jpeg"/><Relationship Id="rId1" Type="http://schemas.openxmlformats.org/officeDocument/2006/relationships/tags" Target="../tags/tag20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jpeg"/><Relationship Id="rId19" Type="http://schemas.openxmlformats.org/officeDocument/2006/relationships/image" Target="../media/image24.png"/><Relationship Id="rId4" Type="http://schemas.openxmlformats.org/officeDocument/2006/relationships/image" Target="../media/image9.jpeg"/><Relationship Id="rId9" Type="http://schemas.openxmlformats.org/officeDocument/2006/relationships/image" Target="../media/image14.jpeg"/><Relationship Id="rId1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7C218-D3EA-B6DA-E8CD-1A03058E4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8">
            <a:extLst>
              <a:ext uri="{FF2B5EF4-FFF2-40B4-BE49-F238E27FC236}">
                <a16:creationId xmlns:a16="http://schemas.microsoft.com/office/drawing/2014/main" id="{F1BB0DB2-0110-4F2D-06CF-2D60620D4BBC}"/>
              </a:ext>
            </a:extLst>
          </p:cNvPr>
          <p:cNvSpPr txBox="1"/>
          <p:nvPr/>
        </p:nvSpPr>
        <p:spPr>
          <a:xfrm>
            <a:off x="3169920" y="5687475"/>
            <a:ext cx="5090160" cy="1010595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600"/>
              </a:spcAft>
            </a:pPr>
            <a:r>
              <a:rPr lang="en-US" sz="900" dirty="0">
                <a:solidFill>
                  <a:srgbClr val="383842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Financiado pela União Europeia. As opiniões e pontos de vista expressos vinculam apenas o(s) autor(es), não refletindo necessariamente as opiniões da União Europeia ou da Agência de Execução Europeia da Educação e da Cultura (EACEA). Nem a União Europeia nem a EACEA poderão ser consideradas responsáveis por eles. Número do Projeto: 2024-1-PT01-KA220-VET-000252771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6ED180-700C-85F3-2ED8-2BE0AE7FBFAB}"/>
              </a:ext>
            </a:extLst>
          </p:cNvPr>
          <p:cNvSpPr/>
          <p:nvPr/>
        </p:nvSpPr>
        <p:spPr>
          <a:xfrm>
            <a:off x="3834618" y="4750419"/>
            <a:ext cx="4522763" cy="4301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Elaborado por: CIB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392EBFC-D59C-FF5A-3BB4-25ED93413AF5}"/>
              </a:ext>
            </a:extLst>
          </p:cNvPr>
          <p:cNvSpPr/>
          <p:nvPr/>
        </p:nvSpPr>
        <p:spPr>
          <a:xfrm>
            <a:off x="314960" y="182880"/>
            <a:ext cx="1757680" cy="5892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10" name="Picture 9" descr="A green and black logo&#10;&#10;AI-generated content may be incorrect.">
            <a:extLst>
              <a:ext uri="{FF2B5EF4-FFF2-40B4-BE49-F238E27FC236}">
                <a16:creationId xmlns:a16="http://schemas.microsoft.com/office/drawing/2014/main" id="{A13D9625-7008-506B-65B7-BF20D33121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94" b="29006"/>
          <a:stretch>
            <a:fillRect/>
          </a:stretch>
        </p:blipFill>
        <p:spPr>
          <a:xfrm>
            <a:off x="0" y="0"/>
            <a:ext cx="4506769" cy="1739590"/>
          </a:xfrm>
          <a:prstGeom prst="rect">
            <a:avLst/>
          </a:prstGeom>
        </p:spPr>
      </p:pic>
      <p:sp>
        <p:nvSpPr>
          <p:cNvPr id="2" name="Title 3">
            <a:extLst>
              <a:ext uri="{FF2B5EF4-FFF2-40B4-BE49-F238E27FC236}">
                <a16:creationId xmlns:a16="http://schemas.microsoft.com/office/drawing/2014/main" id="{5AF82C0A-0D2B-4964-0107-34A5C0FB8401}"/>
              </a:ext>
            </a:extLst>
          </p:cNvPr>
          <p:cNvSpPr txBox="1">
            <a:spLocks/>
          </p:cNvSpPr>
          <p:nvPr/>
        </p:nvSpPr>
        <p:spPr>
          <a:xfrm>
            <a:off x="2536370" y="2138264"/>
            <a:ext cx="7119257" cy="200803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37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n-lt"/>
                <a:ea typeface="Roboto Slab" pitchFamily="2" charset="0"/>
                <a:cs typeface="+mj-cs"/>
              </a:defRPr>
            </a:lvl1pPr>
          </a:lstStyle>
          <a:p>
            <a:pPr algn="ctr"/>
            <a:r>
              <a:rPr lang="en-US" sz="4400" dirty="0">
                <a:solidFill>
                  <a:srgbClr val="255839"/>
                </a:solidFill>
              </a:rPr>
              <a:t>Formação de Formadores</a:t>
            </a:r>
          </a:p>
          <a:p>
            <a:pPr algn="ctr"/>
            <a:endParaRPr lang="el-GR" sz="4400" dirty="0">
              <a:solidFill>
                <a:srgbClr val="255839"/>
              </a:solidFill>
            </a:endParaRPr>
          </a:p>
        </p:txBody>
      </p:sp>
      <p:pic>
        <p:nvPicPr>
          <p:cNvPr id="13" name="Picture 12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E7E71B36-4085-29B1-2962-A1D83842A7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52" y="5754709"/>
            <a:ext cx="2554068" cy="535831"/>
          </a:xfrm>
          <a:prstGeom prst="rect">
            <a:avLst/>
          </a:prstGeom>
        </p:spPr>
      </p:pic>
      <p:sp>
        <p:nvSpPr>
          <p:cNvPr id="3" name="Subtitle 4">
            <a:extLst>
              <a:ext uri="{FF2B5EF4-FFF2-40B4-BE49-F238E27FC236}">
                <a16:creationId xmlns:a16="http://schemas.microsoft.com/office/drawing/2014/main" id="{D14C7FFA-44E3-31F7-06A7-D629C7EFAFD9}"/>
              </a:ext>
            </a:extLst>
          </p:cNvPr>
          <p:cNvSpPr txBox="1">
            <a:spLocks/>
          </p:cNvSpPr>
          <p:nvPr/>
        </p:nvSpPr>
        <p:spPr>
          <a:xfrm>
            <a:off x="2536370" y="3919154"/>
            <a:ext cx="6932483" cy="734028"/>
          </a:xfrm>
          <a:prstGeom prst="rect">
            <a:avLst/>
          </a:prstGeom>
        </p:spPr>
        <p:txBody>
          <a:bodyPr/>
          <a:lstStyle>
            <a:lvl1pPr marL="0" indent="0" algn="just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rgbClr val="92D050"/>
                </a:solidFill>
              </a:rPr>
              <a:t>Módulo 4: Estratégias de Orientação de Carreira para Profissionais de Sustentabilidade</a:t>
            </a:r>
            <a:endParaRPr lang="el-GR" sz="24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677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624EAA9-126D-0EFC-E637-38541F7D4964}"/>
              </a:ext>
            </a:extLst>
          </p:cNvPr>
          <p:cNvSpPr/>
          <p:nvPr/>
        </p:nvSpPr>
        <p:spPr>
          <a:xfrm>
            <a:off x="6776720" y="1554480"/>
            <a:ext cx="4937760" cy="495808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45765" y="1022669"/>
            <a:ext cx="8596668" cy="1320800"/>
          </a:xfrm>
        </p:spPr>
        <p:txBody>
          <a:bodyPr/>
          <a:lstStyle/>
          <a:p>
            <a:r>
              <a:rPr lang="hr-HR" dirty="0">
                <a:solidFill>
                  <a:srgbClr val="255839"/>
                </a:solidFill>
              </a:rPr>
              <a:t>Roteiro da Sessão</a:t>
            </a:r>
            <a:endParaRPr lang="el-GR" dirty="0">
              <a:solidFill>
                <a:srgbClr val="255839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645765" y="2066412"/>
            <a:ext cx="5792984" cy="415658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 sessão de hoje, com 3 horas de duração, inclui:</a:t>
            </a:r>
          </a:p>
          <a:p>
            <a:r>
              <a:rPr lang="en-US" dirty="0"/>
              <a:t>Introdução ao módulo e resultados de aprendizagem </a:t>
            </a:r>
          </a:p>
          <a:p>
            <a:r>
              <a:rPr lang="en-US" dirty="0"/>
              <a:t>Conceitos-chave e exemplos </a:t>
            </a:r>
          </a:p>
          <a:p>
            <a:r>
              <a:rPr lang="en-US" dirty="0"/>
              <a:t>Atividade prática </a:t>
            </a:r>
          </a:p>
          <a:p>
            <a:r>
              <a:rPr lang="en-US" dirty="0"/>
              <a:t>Aplicação à prática de formação </a:t>
            </a:r>
          </a:p>
          <a:p>
            <a:r>
              <a:rPr lang="en-US" dirty="0"/>
              <a:t>Reflexão e tarefa de aprendizagem autodirigida</a:t>
            </a:r>
          </a:p>
        </p:txBody>
      </p:sp>
      <p:pic>
        <p:nvPicPr>
          <p:cNvPr id="2" name="Picture Placeholder 4">
            <a:extLst>
              <a:ext uri="{FF2B5EF4-FFF2-40B4-BE49-F238E27FC236}">
                <a16:creationId xmlns:a16="http://schemas.microsoft.com/office/drawing/2014/main" id="{EBAC9A2E-9643-03B4-0291-AACEFE6750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" r="2052"/>
          <a:stretch/>
        </p:blipFill>
        <p:spPr>
          <a:xfrm>
            <a:off x="7142788" y="1844040"/>
            <a:ext cx="4199289" cy="4378960"/>
          </a:xfrm>
          <a:custGeom>
            <a:avLst/>
            <a:gdLst>
              <a:gd name="T0" fmla="*/ 99324 w 3191634"/>
              <a:gd name="T1" fmla="*/ 0 h 1727676"/>
              <a:gd name="T2" fmla="*/ 3092310 w 3191634"/>
              <a:gd name="T3" fmla="*/ 0 h 1727676"/>
              <a:gd name="T4" fmla="*/ 3191634 w 3191634"/>
              <a:gd name="T5" fmla="*/ 99324 h 1727676"/>
              <a:gd name="T6" fmla="*/ 3191634 w 3191634"/>
              <a:gd name="T7" fmla="*/ 1628352 h 1727676"/>
              <a:gd name="T8" fmla="*/ 3092310 w 3191634"/>
              <a:gd name="T9" fmla="*/ 1727676 h 1727676"/>
              <a:gd name="T10" fmla="*/ 99324 w 3191634"/>
              <a:gd name="T11" fmla="*/ 1727676 h 1727676"/>
              <a:gd name="T12" fmla="*/ 0 w 3191634"/>
              <a:gd name="T13" fmla="*/ 1628352 h 1727676"/>
              <a:gd name="T14" fmla="*/ 0 w 3191634"/>
              <a:gd name="T15" fmla="*/ 99324 h 1727676"/>
              <a:gd name="T16" fmla="*/ 99324 w 3191634"/>
              <a:gd name="T17" fmla="*/ 0 h 172767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191634" h="1727676">
                <a:moveTo>
                  <a:pt x="99324" y="0"/>
                </a:moveTo>
                <a:lnTo>
                  <a:pt x="3092310" y="0"/>
                </a:lnTo>
                <a:cubicBezTo>
                  <a:pt x="3147165" y="0"/>
                  <a:pt x="3191634" y="44469"/>
                  <a:pt x="3191634" y="99324"/>
                </a:cubicBezTo>
                <a:lnTo>
                  <a:pt x="3191634" y="1628352"/>
                </a:lnTo>
                <a:cubicBezTo>
                  <a:pt x="3191634" y="1683207"/>
                  <a:pt x="3147165" y="1727676"/>
                  <a:pt x="3092310" y="1727676"/>
                </a:cubicBezTo>
                <a:lnTo>
                  <a:pt x="99324" y="1727676"/>
                </a:lnTo>
                <a:cubicBezTo>
                  <a:pt x="44469" y="1727676"/>
                  <a:pt x="0" y="1683207"/>
                  <a:pt x="0" y="1628352"/>
                </a:cubicBezTo>
                <a:lnTo>
                  <a:pt x="0" y="99324"/>
                </a:lnTo>
                <a:cubicBezTo>
                  <a:pt x="0" y="44469"/>
                  <a:pt x="44469" y="0"/>
                  <a:pt x="99324" y="0"/>
                </a:cubicBezTo>
                <a:close/>
              </a:path>
            </a:pathLst>
          </a:cu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1038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6D3EC-F969-99CE-4A88-097A485AB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D9E68A5-D97B-F6DF-BB46-C3DD41F7ED98}"/>
              </a:ext>
            </a:extLst>
          </p:cNvPr>
          <p:cNvSpPr/>
          <p:nvPr/>
        </p:nvSpPr>
        <p:spPr>
          <a:xfrm>
            <a:off x="6776720" y="1554480"/>
            <a:ext cx="4937760" cy="495808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241B546-9A8A-74D6-1B4E-DFB5AE058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765" y="1022669"/>
            <a:ext cx="8596668" cy="1320800"/>
          </a:xfrm>
        </p:spPr>
        <p:txBody>
          <a:bodyPr/>
          <a:lstStyle/>
          <a:p>
            <a:r>
              <a:rPr lang="hr-HR" dirty="0">
                <a:solidFill>
                  <a:srgbClr val="255839"/>
                </a:solidFill>
              </a:rPr>
              <a:t>Visão Geral do Módulo</a:t>
            </a:r>
            <a:endParaRPr lang="el-GR" dirty="0">
              <a:solidFill>
                <a:srgbClr val="255839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F4960F0-6AF5-32AF-80C2-7AED39A824F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45765" y="2066412"/>
            <a:ext cx="5792984" cy="4156588"/>
          </a:xfrm>
        </p:spPr>
        <p:txBody>
          <a:bodyPr vert="horz" lIns="0" tIns="0" rIns="0" bIns="0" rtlCol="0" anchor="t"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Este módulo centra-se em:</a:t>
            </a:r>
          </a:p>
          <a:p>
            <a:r>
              <a:rPr lang="en-US" b="1"/>
              <a:t>Tópico 1: Empregos Verdes e Percursos de Carreira em Sustentabilidade</a:t>
            </a:r>
          </a:p>
          <a:p>
            <a:r>
              <a:rPr lang="en-US" b="1"/>
              <a:t>Tópico 2: Estratégias de orientação de carreira para profissões ligadas à sustentabilidade e percursos de carreira verde</a:t>
            </a:r>
          </a:p>
          <a:p>
            <a:r>
              <a:rPr lang="en-US" b="1"/>
              <a:t>Tópico 3: Abordagens de mentoria, apoio à progressão dos formandos e atividades de mapeamento de competências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Ao concluírem este módulo, os formadores estarão melhor preparados para:Facilitar atividades de orientação e mentoria dos formandos que apoiem a progressão para profissões orientadas para a sustentabilidade e empregos verdes.</a:t>
            </a:r>
            <a:br>
              <a:rPr lang="en-US" dirty="0"/>
            </a:br>
            <a:endParaRPr lang="en-US" dirty="0"/>
          </a:p>
        </p:txBody>
      </p:sp>
      <p:pic>
        <p:nvPicPr>
          <p:cNvPr id="2" name="Picture Placeholder 4">
            <a:extLst>
              <a:ext uri="{FF2B5EF4-FFF2-40B4-BE49-F238E27FC236}">
                <a16:creationId xmlns:a16="http://schemas.microsoft.com/office/drawing/2014/main" id="{FABF261C-60C4-8843-2C88-3C7EDB47C3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" r="2052"/>
          <a:stretch/>
        </p:blipFill>
        <p:spPr>
          <a:xfrm>
            <a:off x="7142788" y="1844040"/>
            <a:ext cx="4199289" cy="4378960"/>
          </a:xfrm>
          <a:custGeom>
            <a:avLst/>
            <a:gdLst>
              <a:gd name="T0" fmla="*/ 99324 w 3191634"/>
              <a:gd name="T1" fmla="*/ 0 h 1727676"/>
              <a:gd name="T2" fmla="*/ 3092310 w 3191634"/>
              <a:gd name="T3" fmla="*/ 0 h 1727676"/>
              <a:gd name="T4" fmla="*/ 3191634 w 3191634"/>
              <a:gd name="T5" fmla="*/ 99324 h 1727676"/>
              <a:gd name="T6" fmla="*/ 3191634 w 3191634"/>
              <a:gd name="T7" fmla="*/ 1628352 h 1727676"/>
              <a:gd name="T8" fmla="*/ 3092310 w 3191634"/>
              <a:gd name="T9" fmla="*/ 1727676 h 1727676"/>
              <a:gd name="T10" fmla="*/ 99324 w 3191634"/>
              <a:gd name="T11" fmla="*/ 1727676 h 1727676"/>
              <a:gd name="T12" fmla="*/ 0 w 3191634"/>
              <a:gd name="T13" fmla="*/ 1628352 h 1727676"/>
              <a:gd name="T14" fmla="*/ 0 w 3191634"/>
              <a:gd name="T15" fmla="*/ 99324 h 1727676"/>
              <a:gd name="T16" fmla="*/ 99324 w 3191634"/>
              <a:gd name="T17" fmla="*/ 0 h 172767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191634" h="1727676">
                <a:moveTo>
                  <a:pt x="99324" y="0"/>
                </a:moveTo>
                <a:lnTo>
                  <a:pt x="3092310" y="0"/>
                </a:lnTo>
                <a:cubicBezTo>
                  <a:pt x="3147165" y="0"/>
                  <a:pt x="3191634" y="44469"/>
                  <a:pt x="3191634" y="99324"/>
                </a:cubicBezTo>
                <a:lnTo>
                  <a:pt x="3191634" y="1628352"/>
                </a:lnTo>
                <a:cubicBezTo>
                  <a:pt x="3191634" y="1683207"/>
                  <a:pt x="3147165" y="1727676"/>
                  <a:pt x="3092310" y="1727676"/>
                </a:cubicBezTo>
                <a:lnTo>
                  <a:pt x="99324" y="1727676"/>
                </a:lnTo>
                <a:cubicBezTo>
                  <a:pt x="44469" y="1727676"/>
                  <a:pt x="0" y="1683207"/>
                  <a:pt x="0" y="1628352"/>
                </a:cubicBezTo>
                <a:lnTo>
                  <a:pt x="0" y="99324"/>
                </a:lnTo>
                <a:cubicBezTo>
                  <a:pt x="0" y="44469"/>
                  <a:pt x="44469" y="0"/>
                  <a:pt x="99324" y="0"/>
                </a:cubicBezTo>
                <a:close/>
              </a:path>
            </a:pathLst>
          </a:cu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52658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93ECD-1F18-D1A6-35D4-6DAA8DDB3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8F6E89B-0807-6CC8-A06B-994F26458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369" y="788988"/>
            <a:ext cx="8596668" cy="660400"/>
          </a:xfrm>
        </p:spPr>
        <p:txBody>
          <a:bodyPr/>
          <a:lstStyle/>
          <a:p>
            <a:r>
              <a:rPr lang="hr-HR" dirty="0">
                <a:solidFill>
                  <a:srgbClr val="255839"/>
                </a:solidFill>
              </a:rPr>
              <a:t>Resultados de Aprendizagem</a:t>
            </a:r>
            <a:endParaRPr lang="el-GR" dirty="0">
              <a:solidFill>
                <a:srgbClr val="255839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2650833-0E98-8E4D-71C7-92C67758819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99369" y="1621046"/>
            <a:ext cx="9313591" cy="3615907"/>
          </a:xfrm>
        </p:spPr>
        <p:txBody>
          <a:bodyPr/>
          <a:lstStyle/>
          <a:p>
            <a:pPr marL="0" indent="0">
              <a:buNone/>
            </a:pPr>
            <a:r>
              <a:rPr lang="en-US" noProof="0" dirty="0"/>
              <a:t>Este módulo aborda os seguintes Resultados de Aprendizagem:</a:t>
            </a:r>
          </a:p>
          <a:p>
            <a:r>
              <a:rPr lang="en-US" noProof="0" dirty="0"/>
              <a:t>RA1 – K6 – Reconhecer estratégias de orientação de carreira e perspetivas do mercado de trabalho para profissões ligadas à sustentabilidade</a:t>
            </a:r>
          </a:p>
          <a:p>
            <a:r>
              <a:rPr lang="en-US" noProof="0" dirty="0"/>
              <a:t>RA2 – S5 – Integrar estratégias de orientação de carreira e mentoria que apoiem a progressão dos formandos para empregos verdes</a:t>
            </a:r>
          </a:p>
          <a:p>
            <a:r>
              <a:rPr lang="en-US" noProof="0" dirty="0"/>
              <a:t>RA3 – AR3 – Mentorizar novos formadores e contribuir para as redes nacionais e transnacionais de formadores ESE</a:t>
            </a:r>
          </a:p>
          <a:p>
            <a:r>
              <a:rPr lang="en-US" dirty="0"/>
              <a:t>RA4 – AR5 – Promover a acessibilidade e a inclusão na aprendizagem digital e facilitar a prática reflexiva entre os formandos</a:t>
            </a:r>
          </a:p>
          <a:p>
            <a:pPr marL="0" indent="0">
              <a:buNone/>
            </a:pPr>
            <a:endParaRPr lang="en-US" noProof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20290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9CC42-B29F-8105-98DD-B624A375B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EEF6B67-7E01-60BE-EA7C-0FF4DA9E5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369" y="801020"/>
            <a:ext cx="8596668" cy="6604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255839"/>
                </a:solidFill>
              </a:rPr>
              <a:t>Reflexão Inicial / Aquecimento</a:t>
            </a:r>
            <a:endParaRPr lang="el-GR" dirty="0">
              <a:solidFill>
                <a:srgbClr val="255839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E4FD453-550F-6097-9A2E-90C9A7F87CD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99369" y="1593768"/>
            <a:ext cx="9313591" cy="426561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Pergunta de discussão:</a:t>
            </a:r>
          </a:p>
          <a:p>
            <a:r>
              <a:rPr lang="en-US" dirty="0"/>
              <a:t>Que experiência já tens em apoiar formandos com atividades de orientação de carreira, mentoria ou empregabilidade ligadas à sustentabilidade ou a empregos verdes?</a:t>
            </a:r>
          </a:p>
          <a:p>
            <a:pPr marL="0" indent="0">
              <a:buNone/>
            </a:pPr>
            <a:r>
              <a:rPr lang="en-US" dirty="0"/>
              <a:t>Sugestões opcionais:</a:t>
            </a:r>
          </a:p>
          <a:p>
            <a:r>
              <a:rPr lang="en-US" dirty="0"/>
              <a:t>Que desafios enfrentam os formandos quando exploram percursos de carreira ligados à sustentabilidade?</a:t>
            </a:r>
          </a:p>
          <a:p>
            <a:r>
              <a:rPr lang="en-US" dirty="0"/>
              <a:t>Como poderiam as atividades de orientação de carreira ajudar os formandos a compreender melhor as competências verdes e as oportunidades do mercado de trabalho?</a:t>
            </a:r>
          </a:p>
          <a:p>
            <a:r>
              <a:rPr lang="en-US" dirty="0"/>
              <a:t>Que setores ou profissões de sustentabilidade são mais relevantes para os teus formandos ou contexto local?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45824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670BC-FFB1-C372-2CBC-C58D404F4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628E9BE-EDBD-08C3-1F50-3709349CD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368" y="788988"/>
            <a:ext cx="8636347" cy="919496"/>
          </a:xfrm>
        </p:spPr>
        <p:txBody>
          <a:bodyPr>
            <a:normAutofit fontScale="90000"/>
          </a:bodyPr>
          <a:lstStyle/>
          <a:p>
            <a:pPr marL="742950" indent="-742950">
              <a:buAutoNum type="arabicPeriod"/>
            </a:pPr>
            <a:r>
              <a:rPr lang="en-US">
                <a:solidFill>
                  <a:srgbClr val="255839"/>
                </a:solidFill>
              </a:rPr>
              <a:t>Empregos Verdes e Percursos de Carreira em Sustentabilidade</a:t>
            </a:r>
            <a:endParaRPr lang="el-GR" dirty="0">
              <a:solidFill>
                <a:srgbClr val="255839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DCB34E0-9DDD-3B8C-0B6D-CA58F859D43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99368" y="2141623"/>
            <a:ext cx="9313591" cy="4107864"/>
          </a:xfrm>
        </p:spPr>
        <p:txBody>
          <a:bodyPr/>
          <a:lstStyle/>
          <a:p>
            <a:r>
              <a:rPr lang="en-US" dirty="0"/>
              <a:t>As profissões ligadas à sustentabilidade estão a crescer em setores como as energias renováveis, a agroalimentação, a economia circular e o turismo sustentável. Os formandos precisam cada vez mais de apoio para compreender as oportunidades de carreira associadas à transição verde e as competências exigidas nestes setores.</a:t>
            </a:r>
            <a:endParaRPr lang="en-US" noProof="0" dirty="0"/>
          </a:p>
          <a:p>
            <a:r>
              <a:rPr lang="en-US" dirty="0"/>
              <a:t>Um formando interessado em turismo sustentável identifica competências-chave como comunicação, consciência ambiental, competências digitais e envolvimento com o cliente. O formador apoia o formando na ligação destas competências às oportunidades do mercado de trabalho local.</a:t>
            </a:r>
          </a:p>
          <a:p>
            <a:r>
              <a:rPr lang="en-US" dirty="0"/>
              <a:t>Os formadores VET podem utilizar atividades de orientação dos formandos, exercícios de mapeamento de competências e materiais ESE do WP3 para ajudar os formandos a explorar profissões de sustentabilidade e percursos de progressão.</a:t>
            </a:r>
            <a:endParaRPr lang="en-GB" noProof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70472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5BAA5-A7E7-9DBC-E4F1-825211F77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9AAFFAD-5EAF-8827-A2ED-39443BA77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369" y="788988"/>
            <a:ext cx="8596668" cy="660400"/>
          </a:xfrm>
        </p:spPr>
        <p:txBody>
          <a:bodyPr>
            <a:normAutofit fontScale="90000"/>
          </a:bodyPr>
          <a:lstStyle/>
          <a:p>
            <a:r>
              <a:rPr lang="en-US">
                <a:solidFill>
                  <a:srgbClr val="255839"/>
                </a:solidFill>
              </a:rPr>
              <a:t>2. Estratégias de Orientação de Carreira e Mentoria</a:t>
            </a:r>
            <a:endParaRPr lang="el-GR">
              <a:solidFill>
                <a:srgbClr val="255839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F10C62B-0025-B1EE-E7FF-726ED76949C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99369" y="2011279"/>
            <a:ext cx="9313591" cy="4620126"/>
          </a:xfrm>
        </p:spPr>
        <p:txBody>
          <a:bodyPr/>
          <a:lstStyle/>
          <a:p>
            <a:r>
              <a:rPr lang="en-US" dirty="0"/>
              <a:t>A orientação de carreira ajuda os formandos a compreender como as competências de sustentabilidade podem ser ligadas a oportunidades reais do mercado de trabalho e a percursos profissionais. Os formadores desempenham um papel importante no apoio à motivação, progressão e empregabilidade dos formandos através de atividades de mentoria e orientação reflexiva.</a:t>
            </a:r>
          </a:p>
          <a:p>
            <a:r>
              <a:rPr lang="en-US" dirty="0"/>
              <a:t>Um formador apoia um formando interessado em energias renováveis, discutindo oportunidades de carreira, competências necessárias, possíveis percursos de formação e competências transferíveis ligadas a setores de sustentabilidade.</a:t>
            </a:r>
          </a:p>
          <a:p>
            <a:r>
              <a:rPr lang="en-US" dirty="0"/>
              <a:t>Este tópico liga-se à UC8 – Gestão da Mudança e Transdisciplinaridade, onde os formandos exploram a colaboração, a comunicação, a liderança e os processos de transformação sustentável. Os formadores podem utilizar atividades de mentoria e orientação dos formandos para os ajudar a refletir sobre como as transições para a sustentabilidade criam novas funções profissionais e exigem competências adaptáveis, transferíveis e colaborativas.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185407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22AAF-F6C7-72E5-F1BC-7D9C06EDA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D55A45F-CEF6-998B-DB3F-FDF6035A6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369" y="788988"/>
            <a:ext cx="9206268" cy="660400"/>
          </a:xfrm>
        </p:spPr>
        <p:txBody>
          <a:bodyPr>
            <a:normAutofit fontScale="90000"/>
          </a:bodyPr>
          <a:lstStyle/>
          <a:p>
            <a:r>
              <a:rPr lang="en-US">
                <a:solidFill>
                  <a:srgbClr val="255839"/>
                </a:solidFill>
              </a:rPr>
              <a:t>3. Mapeamento de Competências e Progressão dos Formandos</a:t>
            </a:r>
            <a:endParaRPr lang="el-GR">
              <a:solidFill>
                <a:srgbClr val="255839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5BEDE2F-5615-B030-D7B8-A6E9F72B772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99369" y="2085725"/>
            <a:ext cx="9313591" cy="4566401"/>
          </a:xfrm>
        </p:spPr>
        <p:txBody>
          <a:bodyPr/>
          <a:lstStyle/>
          <a:p>
            <a:r>
              <a:rPr lang="en-US" dirty="0"/>
              <a:t>O mapeamento de competências ajuda os formandos a reconhecer os seus pontos fortes, interesses e competências transferíveis ligadas a profissões de sustentabilidade. Os formadores podem apoiar os formandos na ligação das competências existentes às oportunidades de carreira verde e aos percursos de progressão futura.</a:t>
            </a:r>
          </a:p>
          <a:p>
            <a:r>
              <a:rPr lang="en-US" dirty="0"/>
              <a:t>Um formando interessado em energias renováveis identifica a comunicação, a resolução de problemas, o trabalho em equipa e as competências digitais como competências relevantes para funções ligadas à sustentabilidade. O formador apoia o formando na ligação destas competências a possíveis percursos de formação e oportunidades do mercado de trabalho.</a:t>
            </a:r>
          </a:p>
          <a:p>
            <a:r>
              <a:rPr lang="en-US" dirty="0"/>
              <a:t>Como poderias ajudar os teus formandos a reconhecer competências transferíveis ligadas a profissões de sustentabilidade e empregos verdes?</a:t>
            </a:r>
            <a:endParaRPr lang="en-US" noProof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2836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7BDC4F-BD1C-6774-8B44-BD59DF5A35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458AA47-80AB-C12A-4F8D-CCD0B4ADC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369" y="788988"/>
            <a:ext cx="8596668" cy="6604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255839"/>
                </a:solidFill>
              </a:rPr>
              <a:t>Utilização de Materiais ESE Neste Módulo</a:t>
            </a:r>
            <a:endParaRPr lang="el-GR" sz="3200" dirty="0">
              <a:solidFill>
                <a:srgbClr val="255839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4FB7228-261D-1457-DA3B-7B346D4AD4A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99369" y="1449388"/>
            <a:ext cx="10700431" cy="507172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Neste módulo, são utilizados os seguintes materiais ESE:</a:t>
            </a:r>
          </a:p>
          <a:p>
            <a:r>
              <a:rPr lang="en-US" dirty="0"/>
              <a:t>Planos de aula do WP3, fichas de trabalho dos formandos e atividades de mapeamento de competências relacionadas com profissões de sustentabilidade e empregos verdes</a:t>
            </a:r>
          </a:p>
          <a:p>
            <a:r>
              <a:rPr lang="en-US" dirty="0"/>
              <a:t>Apresentações, estudos de caso e atividades de reflexão da UC8 – Gestão da Mudança e Transdisciplinaridade relacionadas com estratégias de transformação sustentável, comunicação e colaboração </a:t>
            </a:r>
          </a:p>
          <a:p>
            <a:r>
              <a:rPr lang="en-US" dirty="0"/>
              <a:t>Modelos de orientação dos formandos, cenários de mentoria, atividades SDL e materiais do Portefólio do Formador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Os formadores utilizarão estes materiais para:</a:t>
            </a:r>
          </a:p>
          <a:p>
            <a:r>
              <a:rPr lang="en-US" dirty="0"/>
              <a:t>apoiar os formandos na identificação de percursos de carreira ligados à sustentabilidade; </a:t>
            </a:r>
          </a:p>
          <a:p>
            <a:r>
              <a:rPr lang="en-US" dirty="0"/>
              <a:t>facilitar atividades de mapeamento de competências e progressão dos formandos; </a:t>
            </a:r>
          </a:p>
          <a:p>
            <a:r>
              <a:rPr lang="en-US" dirty="0"/>
              <a:t>ligar a aprendizagem sobre sustentabilidade às oportunidades do mercado de trabalho; </a:t>
            </a:r>
          </a:p>
          <a:p>
            <a:r>
              <a:rPr lang="en-US" dirty="0"/>
              <a:t>orientar discussões de mentoria e exercícios reflexivos de planeamento de carreira; </a:t>
            </a:r>
          </a:p>
          <a:p>
            <a:r>
              <a:rPr lang="en-US" dirty="0"/>
              <a:t>adaptar as atividades de orientação dos formandos aos seus próprios contextos VET e de aprendizagem de adultos.</a:t>
            </a:r>
          </a:p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0038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DB5CC-9945-E7E6-1E0A-A1C51D891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AF2AE3D-5BAE-8FB2-83A7-C33E6FDDB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369" y="788988"/>
            <a:ext cx="8596668" cy="6604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255839"/>
                </a:solidFill>
              </a:rPr>
              <a:t>Discussão de Ponto de Situação</a:t>
            </a:r>
            <a:endParaRPr lang="el-GR" dirty="0">
              <a:solidFill>
                <a:srgbClr val="255839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8C100C2-44AE-4F69-CF74-D964DF96001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99369" y="1569705"/>
            <a:ext cx="9313591" cy="380841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Discussão breve:</a:t>
            </a:r>
          </a:p>
          <a:p>
            <a:r>
              <a:rPr lang="en-US" dirty="0"/>
              <a:t>Qual é a ideia mais importante desta secção sobre orientação de carreira e progressão dos formandos na educação para a sustentabilidade?</a:t>
            </a:r>
          </a:p>
          <a:p>
            <a:r>
              <a:rPr lang="en-US" dirty="0"/>
              <a:t>Como poderiam o mapeamento de competências ou as atividades de mentoria ser explicados aos formandos VET de forma prática?</a:t>
            </a:r>
          </a:p>
          <a:p>
            <a:r>
              <a:rPr lang="en-US" dirty="0"/>
              <a:t>Que material ESE ou atividade da UC8 poderia ajudar os formandos a compreender melhor as profissões de sustentabilidade e os percursos de carreira verde?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66875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4BDD4DE-BAEA-C01E-E4B5-B9D7CE80E0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9370" y="1427731"/>
            <a:ext cx="6371016" cy="544629"/>
          </a:xfrm>
        </p:spPr>
        <p:txBody>
          <a:bodyPr/>
          <a:lstStyle/>
          <a:p>
            <a:r>
              <a:rPr lang="it-IT" b="1" dirty="0"/>
              <a:t>Laboratório de Perfil de Carreira Verde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CE7DC-EFA2-F869-CD13-0164B66C2F8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99370" y="2027897"/>
            <a:ext cx="6371016" cy="442912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Os participantes irão:</a:t>
            </a:r>
          </a:p>
          <a:p>
            <a:r>
              <a:rPr lang="en-US" dirty="0"/>
              <a:t>Selecionar uma profissão ligada à sustentabilidade ou um percurso de emprego verde relacionado com setores como as energias renováveis, a agroalimentação, a economia circular ou o turismo sustentável</a:t>
            </a:r>
          </a:p>
          <a:p>
            <a:r>
              <a:rPr lang="en-US" dirty="0"/>
              <a:t>Identificar competências-chave, competências transferíveis e oportunidades de progressão dos formandos ligadas à profissão selecionada</a:t>
            </a:r>
          </a:p>
          <a:p>
            <a:r>
              <a:rPr lang="en-US" dirty="0"/>
              <a:t>Preparar um breve cenário de orientação dos formandos ou mentoria, utilizando materiais ESE existentes e atividades de mapeamento de competências</a:t>
            </a:r>
          </a:p>
          <a:p>
            <a:pPr marL="0" indent="0">
              <a:buNone/>
            </a:pPr>
            <a:r>
              <a:rPr lang="en-US" dirty="0"/>
              <a:t>Formato de trabalho: Pequenos gruposTempo: 45 minutosMaterial necessário: fichas de trabalho ESE, modelo de mapeamento de competências, ficha de atividade de orientação dos formandos e exemplos de sustentabilidade da UC8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36C243B-0B5A-BE5D-B392-AA41F9ADA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39788"/>
          </a:xfrm>
        </p:spPr>
        <p:txBody>
          <a:bodyPr/>
          <a:lstStyle/>
          <a:p>
            <a:r>
              <a:rPr lang="hr-HR" dirty="0">
                <a:solidFill>
                  <a:srgbClr val="255839"/>
                </a:solidFill>
              </a:rPr>
              <a:t>Atividade Prática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89C1AE2-DE56-915F-72DC-B7634EFA2A46}"/>
              </a:ext>
            </a:extLst>
          </p:cNvPr>
          <p:cNvSpPr/>
          <p:nvPr/>
        </p:nvSpPr>
        <p:spPr>
          <a:xfrm>
            <a:off x="6776720" y="1554480"/>
            <a:ext cx="4937760" cy="495808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6" name="Picture Placeholder 4">
            <a:extLst>
              <a:ext uri="{FF2B5EF4-FFF2-40B4-BE49-F238E27FC236}">
                <a16:creationId xmlns:a16="http://schemas.microsoft.com/office/drawing/2014/main" id="{4CDCD515-3D9A-F631-24A3-7A4B8309BA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" r="2052"/>
          <a:stretch/>
        </p:blipFill>
        <p:spPr>
          <a:xfrm>
            <a:off x="7142788" y="1844040"/>
            <a:ext cx="4199289" cy="4378960"/>
          </a:xfrm>
          <a:custGeom>
            <a:avLst/>
            <a:gdLst>
              <a:gd name="T0" fmla="*/ 99324 w 3191634"/>
              <a:gd name="T1" fmla="*/ 0 h 1727676"/>
              <a:gd name="T2" fmla="*/ 3092310 w 3191634"/>
              <a:gd name="T3" fmla="*/ 0 h 1727676"/>
              <a:gd name="T4" fmla="*/ 3191634 w 3191634"/>
              <a:gd name="T5" fmla="*/ 99324 h 1727676"/>
              <a:gd name="T6" fmla="*/ 3191634 w 3191634"/>
              <a:gd name="T7" fmla="*/ 1628352 h 1727676"/>
              <a:gd name="T8" fmla="*/ 3092310 w 3191634"/>
              <a:gd name="T9" fmla="*/ 1727676 h 1727676"/>
              <a:gd name="T10" fmla="*/ 99324 w 3191634"/>
              <a:gd name="T11" fmla="*/ 1727676 h 1727676"/>
              <a:gd name="T12" fmla="*/ 0 w 3191634"/>
              <a:gd name="T13" fmla="*/ 1628352 h 1727676"/>
              <a:gd name="T14" fmla="*/ 0 w 3191634"/>
              <a:gd name="T15" fmla="*/ 99324 h 1727676"/>
              <a:gd name="T16" fmla="*/ 99324 w 3191634"/>
              <a:gd name="T17" fmla="*/ 0 h 172767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191634" h="1727676">
                <a:moveTo>
                  <a:pt x="99324" y="0"/>
                </a:moveTo>
                <a:lnTo>
                  <a:pt x="3092310" y="0"/>
                </a:lnTo>
                <a:cubicBezTo>
                  <a:pt x="3147165" y="0"/>
                  <a:pt x="3191634" y="44469"/>
                  <a:pt x="3191634" y="99324"/>
                </a:cubicBezTo>
                <a:lnTo>
                  <a:pt x="3191634" y="1628352"/>
                </a:lnTo>
                <a:cubicBezTo>
                  <a:pt x="3191634" y="1683207"/>
                  <a:pt x="3147165" y="1727676"/>
                  <a:pt x="3092310" y="1727676"/>
                </a:cubicBezTo>
                <a:lnTo>
                  <a:pt x="99324" y="1727676"/>
                </a:lnTo>
                <a:cubicBezTo>
                  <a:pt x="44469" y="1727676"/>
                  <a:pt x="0" y="1683207"/>
                  <a:pt x="0" y="1628352"/>
                </a:cubicBezTo>
                <a:lnTo>
                  <a:pt x="0" y="99324"/>
                </a:lnTo>
                <a:cubicBezTo>
                  <a:pt x="0" y="44469"/>
                  <a:pt x="44469" y="0"/>
                  <a:pt x="99324" y="0"/>
                </a:cubicBezTo>
                <a:close/>
              </a:path>
            </a:pathLst>
          </a:cu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3394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A46E01-DBFB-0090-33FD-29A3084E8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21477A9-5D28-6AC1-8818-6299F08E2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369" y="788988"/>
            <a:ext cx="8596668" cy="6604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255839"/>
                </a:solidFill>
              </a:rPr>
              <a:t>Resultado da Atividade Prática</a:t>
            </a:r>
            <a:endParaRPr lang="el-GR" dirty="0">
              <a:solidFill>
                <a:srgbClr val="255839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AF6C9C1-2DAB-0134-0538-E083D494835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99369" y="1449388"/>
            <a:ext cx="9313591" cy="515722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No final da atividade, os participantes deverão produzir:</a:t>
            </a:r>
          </a:p>
          <a:p>
            <a:r>
              <a:rPr lang="en-US" dirty="0"/>
              <a:t>Uma profissão ligada à sustentabilidade ou percurso de carreira verde selecionados, relacionados com um setor de sustentabilidade local ou europeu</a:t>
            </a:r>
          </a:p>
          <a:p>
            <a:r>
              <a:rPr lang="en-US" dirty="0"/>
              <a:t>Um breve cenário de orientação dos formandos ou mentoria, incluindo mapeamento de competências, perguntas de apoio aos formandos e oportunidades de progressão</a:t>
            </a:r>
          </a:p>
          <a:p>
            <a:r>
              <a:rPr lang="en-US" dirty="0"/>
              <a:t> Uma breve reflexão sobre como a atividade poderia ser adaptada a diferentes grupos de formandos, contextos VET ou realidades do mercado de trabalho local</a:t>
            </a:r>
          </a:p>
          <a:p>
            <a:pPr marL="0" indent="0">
              <a:buNone/>
            </a:pPr>
            <a:r>
              <a:rPr lang="en-US" dirty="0"/>
              <a:t>Este resultado pode contribuir para o Portefólio do Formador.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Exemplos:</a:t>
            </a:r>
          </a:p>
          <a:p>
            <a:r>
              <a:rPr lang="en-US" dirty="0"/>
              <a:t>rascunho de atividade de ensino </a:t>
            </a:r>
          </a:p>
          <a:p>
            <a:r>
              <a:rPr lang="en-US" dirty="0"/>
              <a:t>ficha de trabalho adaptada </a:t>
            </a:r>
          </a:p>
          <a:p>
            <a:r>
              <a:rPr lang="en-US" dirty="0"/>
              <a:t>atividade de orientação dos formandos </a:t>
            </a:r>
          </a:p>
          <a:p>
            <a:r>
              <a:rPr lang="en-US" dirty="0"/>
              <a:t>nota de reflexão </a:t>
            </a:r>
          </a:p>
          <a:p>
            <a:r>
              <a:rPr lang="en-US" dirty="0"/>
              <a:t>exemplo de competências verdes </a:t>
            </a:r>
          </a:p>
          <a:p>
            <a:r>
              <a:rPr lang="en-US" dirty="0"/>
              <a:t>plano de facilitação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885129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1A543-99AC-AC3A-A6E2-77CAA2310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26297ED-359C-86DE-5412-217C779B677E}"/>
              </a:ext>
            </a:extLst>
          </p:cNvPr>
          <p:cNvSpPr/>
          <p:nvPr/>
        </p:nvSpPr>
        <p:spPr>
          <a:xfrm>
            <a:off x="6776720" y="1554480"/>
            <a:ext cx="4937760" cy="495808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8C678C0-AE1B-4A4C-646B-7B1DDAAE1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765" y="1022669"/>
            <a:ext cx="8596668" cy="1320800"/>
          </a:xfrm>
        </p:spPr>
        <p:txBody>
          <a:bodyPr/>
          <a:lstStyle/>
          <a:p>
            <a:r>
              <a:rPr lang="hr-HR" dirty="0">
                <a:solidFill>
                  <a:srgbClr val="255839"/>
                </a:solidFill>
              </a:rPr>
              <a:t>Partilha em Grupo / Debriefing</a:t>
            </a:r>
            <a:endParaRPr lang="el-GR" dirty="0">
              <a:solidFill>
                <a:srgbClr val="255839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08171FF-390A-C491-90C0-25EBE6E78A5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45765" y="2066412"/>
            <a:ext cx="5792984" cy="415658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Convidar os participantes a partilhar:</a:t>
            </a:r>
          </a:p>
          <a:p>
            <a:r>
              <a:rPr lang="en-US" dirty="0"/>
              <a:t>Que profissão de sustentabilidade ou percurso de carreira verde selecionaste?</a:t>
            </a:r>
          </a:p>
          <a:p>
            <a:r>
              <a:rPr lang="en-US" dirty="0"/>
              <a:t>Que estratégias de orientação dos formandos ou mentoria funcionaram bem durante a atividade?</a:t>
            </a:r>
          </a:p>
          <a:p>
            <a:r>
              <a:rPr lang="en-US" dirty="0"/>
              <a:t>Que desafios enfrentaste ao ligar competências às oportunidades do mercado de trabalho?</a:t>
            </a:r>
          </a:p>
          <a:p>
            <a:r>
              <a:rPr lang="en-US" dirty="0"/>
              <a:t>Como poderia esta atividade ser adaptada ou melhorada para diferentes grupos de formandos ou contextos VET?</a:t>
            </a:r>
          </a:p>
          <a:p>
            <a:endParaRPr lang="en-US" dirty="0"/>
          </a:p>
        </p:txBody>
      </p:sp>
      <p:pic>
        <p:nvPicPr>
          <p:cNvPr id="2" name="Picture Placeholder 4">
            <a:extLst>
              <a:ext uri="{FF2B5EF4-FFF2-40B4-BE49-F238E27FC236}">
                <a16:creationId xmlns:a16="http://schemas.microsoft.com/office/drawing/2014/main" id="{DBAC9CC7-932A-108A-BFBA-93671EA028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" r="2052"/>
          <a:stretch/>
        </p:blipFill>
        <p:spPr>
          <a:xfrm>
            <a:off x="7142788" y="1844040"/>
            <a:ext cx="4199289" cy="4378960"/>
          </a:xfrm>
          <a:custGeom>
            <a:avLst/>
            <a:gdLst>
              <a:gd name="T0" fmla="*/ 99324 w 3191634"/>
              <a:gd name="T1" fmla="*/ 0 h 1727676"/>
              <a:gd name="T2" fmla="*/ 3092310 w 3191634"/>
              <a:gd name="T3" fmla="*/ 0 h 1727676"/>
              <a:gd name="T4" fmla="*/ 3191634 w 3191634"/>
              <a:gd name="T5" fmla="*/ 99324 h 1727676"/>
              <a:gd name="T6" fmla="*/ 3191634 w 3191634"/>
              <a:gd name="T7" fmla="*/ 1628352 h 1727676"/>
              <a:gd name="T8" fmla="*/ 3092310 w 3191634"/>
              <a:gd name="T9" fmla="*/ 1727676 h 1727676"/>
              <a:gd name="T10" fmla="*/ 99324 w 3191634"/>
              <a:gd name="T11" fmla="*/ 1727676 h 1727676"/>
              <a:gd name="T12" fmla="*/ 0 w 3191634"/>
              <a:gd name="T13" fmla="*/ 1628352 h 1727676"/>
              <a:gd name="T14" fmla="*/ 0 w 3191634"/>
              <a:gd name="T15" fmla="*/ 99324 h 1727676"/>
              <a:gd name="T16" fmla="*/ 99324 w 3191634"/>
              <a:gd name="T17" fmla="*/ 0 h 172767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191634" h="1727676">
                <a:moveTo>
                  <a:pt x="99324" y="0"/>
                </a:moveTo>
                <a:lnTo>
                  <a:pt x="3092310" y="0"/>
                </a:lnTo>
                <a:cubicBezTo>
                  <a:pt x="3147165" y="0"/>
                  <a:pt x="3191634" y="44469"/>
                  <a:pt x="3191634" y="99324"/>
                </a:cubicBezTo>
                <a:lnTo>
                  <a:pt x="3191634" y="1628352"/>
                </a:lnTo>
                <a:cubicBezTo>
                  <a:pt x="3191634" y="1683207"/>
                  <a:pt x="3147165" y="1727676"/>
                  <a:pt x="3092310" y="1727676"/>
                </a:cubicBezTo>
                <a:lnTo>
                  <a:pt x="99324" y="1727676"/>
                </a:lnTo>
                <a:cubicBezTo>
                  <a:pt x="44469" y="1727676"/>
                  <a:pt x="0" y="1683207"/>
                  <a:pt x="0" y="1628352"/>
                </a:cubicBezTo>
                <a:lnTo>
                  <a:pt x="0" y="99324"/>
                </a:lnTo>
                <a:cubicBezTo>
                  <a:pt x="0" y="44469"/>
                  <a:pt x="44469" y="0"/>
                  <a:pt x="99324" y="0"/>
                </a:cubicBezTo>
                <a:close/>
              </a:path>
            </a:pathLst>
          </a:cu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058949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F2B2D-56EE-8801-5BDD-8841324C6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94D896B-8C62-3CE6-CF24-91C8F54BA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369" y="788988"/>
            <a:ext cx="8596668" cy="6604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255839"/>
                </a:solidFill>
              </a:rPr>
              <a:t>Aplicação à Prática de Formação</a:t>
            </a:r>
            <a:endParaRPr lang="el-GR" dirty="0">
              <a:solidFill>
                <a:srgbClr val="255839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B648CE0-C19E-A23A-3BE8-D1381BEDD2B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99369" y="1449388"/>
            <a:ext cx="9313591" cy="515722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Como pode isto ser utilizado no teu próprio ensino?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Os participantes devem considerar:</a:t>
            </a:r>
          </a:p>
          <a:p>
            <a:r>
              <a:rPr lang="en-US" dirty="0"/>
              <a:t>grupo de formandos: jovens formandos, formandos adultos, pessoas em situação de desemprego ou formandos com menos oportunidades</a:t>
            </a:r>
          </a:p>
          <a:p>
            <a:r>
              <a:rPr lang="en-US" dirty="0"/>
              <a:t>formato de realização: sessões de mentoria presenciais, mistas ou atividades individuais de orientação dos formandos</a:t>
            </a:r>
          </a:p>
          <a:p>
            <a:r>
              <a:rPr lang="en-US" dirty="0"/>
              <a:t>contexto local: setores de sustentabilidade locais, necessidades do mercado de trabalho, PME e oportunidades de carreira verde regionais</a:t>
            </a:r>
          </a:p>
          <a:p>
            <a:r>
              <a:rPr lang="en-US" dirty="0"/>
              <a:t>adaptações possíveis: simplificar atividades de mapeamento de competências, adaptar perguntas de mentoria ou utilizar exemplos locais de sustentabilidade</a:t>
            </a:r>
          </a:p>
          <a:p>
            <a:r>
              <a:rPr lang="en-US" dirty="0"/>
              <a:t>necessidades de acessibilidade: instruções claras, linguagem inclusiva, participação flexível e apoio a formandos com diferentes contextos digitais ou educacionais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109851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DC1C16-B833-0863-6468-76D699C60B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32E2E53-2274-4E5D-8757-9C7138DF1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369" y="788988"/>
            <a:ext cx="8596668" cy="6604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255839"/>
                </a:solidFill>
              </a:rPr>
              <a:t>Adaptar a Atividade</a:t>
            </a:r>
            <a:endParaRPr lang="el-GR" dirty="0">
              <a:solidFill>
                <a:srgbClr val="255839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FB40BE6-C87C-4ECE-BC6D-3AE5B2AF401E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99369" y="1449388"/>
            <a:ext cx="9313591" cy="515722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Ao adaptar esta atividade, manter:</a:t>
            </a:r>
          </a:p>
          <a:p>
            <a:r>
              <a:rPr lang="en-US" dirty="0"/>
              <a:t>os Resultados de Aprendizagem do Módulo 4 relacionados com a orientação de carreira, a mentoria e a progressão dos formandos</a:t>
            </a:r>
          </a:p>
          <a:p>
            <a:r>
              <a:rPr lang="en-US" dirty="0"/>
              <a:t>o quadro de qualidade do SUSTAIN-EU e a abordagem prática de apoio aos formandos</a:t>
            </a:r>
          </a:p>
          <a:p>
            <a:r>
              <a:rPr lang="en-US" dirty="0"/>
              <a:t>a ligação entre competências de sustentabilidade, empregos verdes e relevância para o mercado de trabalho</a:t>
            </a:r>
          </a:p>
          <a:p>
            <a:r>
              <a:rPr lang="en-US" dirty="0"/>
              <a:t>a utilização dos materiais ESE e da UC8 existentes relacionados com a transformação sustentável, a colaboração e a gestão da mudança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Podes adaptar:</a:t>
            </a:r>
          </a:p>
          <a:p>
            <a:r>
              <a:rPr lang="en-US" dirty="0"/>
              <a:t>exemplos de sustentabilidade e percursos de carreira verde</a:t>
            </a:r>
          </a:p>
          <a:p>
            <a:r>
              <a:rPr lang="en-US" dirty="0"/>
              <a:t>linguagem e perguntas de orientação dos formandos</a:t>
            </a:r>
          </a:p>
          <a:p>
            <a:r>
              <a:rPr lang="en-US" dirty="0"/>
              <a:t>nível dos formandos e contexto educacional</a:t>
            </a:r>
          </a:p>
          <a:p>
            <a:r>
              <a:rPr lang="en-US" dirty="0"/>
              <a:t>contexto nacional, regional ou setorial, incluindo PME locais e setores de sustentabilidade em Basilicata ou outros territórios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999127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73E60-A5D3-FD46-EBED-4E622129E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2D6E2CF-1F0F-EE57-0AE4-251E83D7C0A0}"/>
              </a:ext>
            </a:extLst>
          </p:cNvPr>
          <p:cNvSpPr/>
          <p:nvPr/>
        </p:nvSpPr>
        <p:spPr>
          <a:xfrm>
            <a:off x="6776720" y="1554480"/>
            <a:ext cx="4937760" cy="495808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C2A5D72-DDD2-4507-D76A-D056FED57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520" y="800297"/>
            <a:ext cx="8596668" cy="1043743"/>
          </a:xfrm>
        </p:spPr>
        <p:txBody>
          <a:bodyPr/>
          <a:lstStyle/>
          <a:p>
            <a:r>
              <a:rPr lang="hr-HR" dirty="0">
                <a:solidFill>
                  <a:srgbClr val="255839"/>
                </a:solidFill>
              </a:rPr>
              <a:t>Ligação ao Portefólio do Formador</a:t>
            </a:r>
            <a:endParaRPr lang="el-GR" dirty="0">
              <a:solidFill>
                <a:srgbClr val="255839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F764720-6AE9-98FE-5417-0DB8CCA8476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45765" y="1720516"/>
            <a:ext cx="5792984" cy="468028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Este módulo contribui para o Portefólio do Formador através de:</a:t>
            </a:r>
          </a:p>
          <a:p>
            <a:r>
              <a:rPr lang="en-US" dirty="0"/>
              <a:t>Um Cenário de Orientação de Carreira ou Atividade de Mentoria ligado a profissões de sustentabilidade, empregos verdes e percursos de progressão dos formandos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Exemplos:</a:t>
            </a:r>
          </a:p>
          <a:p>
            <a:r>
              <a:rPr lang="en-US" dirty="0"/>
              <a:t>atividade de orientação dos formandos</a:t>
            </a:r>
          </a:p>
          <a:p>
            <a:r>
              <a:rPr lang="en-US" dirty="0"/>
              <a:t>cenário de mentoria</a:t>
            </a:r>
          </a:p>
          <a:p>
            <a:r>
              <a:rPr lang="en-US" dirty="0"/>
              <a:t>ficha de mapeamento de competências </a:t>
            </a:r>
          </a:p>
          <a:p>
            <a:r>
              <a:rPr lang="en-US" dirty="0"/>
              <a:t>perguntas de apoio aos formandos</a:t>
            </a:r>
          </a:p>
          <a:p>
            <a:r>
              <a:rPr lang="en-US" dirty="0"/>
              <a:t>reflexão sobre a empregabilidade e as competências de sustentabilidade</a:t>
            </a:r>
          </a:p>
          <a:p>
            <a:r>
              <a:rPr lang="en-US" dirty="0"/>
              <a:t>ideia de implementação adaptada ao contexto local ou institucional do formador</a:t>
            </a:r>
          </a:p>
        </p:txBody>
      </p:sp>
      <p:pic>
        <p:nvPicPr>
          <p:cNvPr id="2" name="Picture Placeholder 4">
            <a:extLst>
              <a:ext uri="{FF2B5EF4-FFF2-40B4-BE49-F238E27FC236}">
                <a16:creationId xmlns:a16="http://schemas.microsoft.com/office/drawing/2014/main" id="{1693099E-7390-4B42-0994-97A3C4731D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" r="2052"/>
          <a:stretch/>
        </p:blipFill>
        <p:spPr>
          <a:xfrm>
            <a:off x="7142788" y="1844040"/>
            <a:ext cx="4199289" cy="4378960"/>
          </a:xfrm>
          <a:custGeom>
            <a:avLst/>
            <a:gdLst>
              <a:gd name="T0" fmla="*/ 99324 w 3191634"/>
              <a:gd name="T1" fmla="*/ 0 h 1727676"/>
              <a:gd name="T2" fmla="*/ 3092310 w 3191634"/>
              <a:gd name="T3" fmla="*/ 0 h 1727676"/>
              <a:gd name="T4" fmla="*/ 3191634 w 3191634"/>
              <a:gd name="T5" fmla="*/ 99324 h 1727676"/>
              <a:gd name="T6" fmla="*/ 3191634 w 3191634"/>
              <a:gd name="T7" fmla="*/ 1628352 h 1727676"/>
              <a:gd name="T8" fmla="*/ 3092310 w 3191634"/>
              <a:gd name="T9" fmla="*/ 1727676 h 1727676"/>
              <a:gd name="T10" fmla="*/ 99324 w 3191634"/>
              <a:gd name="T11" fmla="*/ 1727676 h 1727676"/>
              <a:gd name="T12" fmla="*/ 0 w 3191634"/>
              <a:gd name="T13" fmla="*/ 1628352 h 1727676"/>
              <a:gd name="T14" fmla="*/ 0 w 3191634"/>
              <a:gd name="T15" fmla="*/ 99324 h 1727676"/>
              <a:gd name="T16" fmla="*/ 99324 w 3191634"/>
              <a:gd name="T17" fmla="*/ 0 h 172767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191634" h="1727676">
                <a:moveTo>
                  <a:pt x="99324" y="0"/>
                </a:moveTo>
                <a:lnTo>
                  <a:pt x="3092310" y="0"/>
                </a:lnTo>
                <a:cubicBezTo>
                  <a:pt x="3147165" y="0"/>
                  <a:pt x="3191634" y="44469"/>
                  <a:pt x="3191634" y="99324"/>
                </a:cubicBezTo>
                <a:lnTo>
                  <a:pt x="3191634" y="1628352"/>
                </a:lnTo>
                <a:cubicBezTo>
                  <a:pt x="3191634" y="1683207"/>
                  <a:pt x="3147165" y="1727676"/>
                  <a:pt x="3092310" y="1727676"/>
                </a:cubicBezTo>
                <a:lnTo>
                  <a:pt x="99324" y="1727676"/>
                </a:lnTo>
                <a:cubicBezTo>
                  <a:pt x="44469" y="1727676"/>
                  <a:pt x="0" y="1683207"/>
                  <a:pt x="0" y="1628352"/>
                </a:cubicBezTo>
                <a:lnTo>
                  <a:pt x="0" y="99324"/>
                </a:lnTo>
                <a:cubicBezTo>
                  <a:pt x="0" y="44469"/>
                  <a:pt x="44469" y="0"/>
                  <a:pt x="99324" y="0"/>
                </a:cubicBezTo>
                <a:close/>
              </a:path>
            </a:pathLst>
          </a:cu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608045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646F6-5312-DC8D-708F-111A15161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5609740-1153-285C-28D3-CAA1121E6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369" y="788988"/>
            <a:ext cx="8596668" cy="6604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255839"/>
                </a:solidFill>
              </a:rPr>
              <a:t>Perguntas de Reflexão</a:t>
            </a:r>
            <a:endParaRPr lang="el-GR" dirty="0">
              <a:solidFill>
                <a:srgbClr val="255839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E578BE5-6F58-BF97-EAE1-11944E67136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99369" y="1681204"/>
            <a:ext cx="9313591" cy="3495591"/>
          </a:xfrm>
        </p:spPr>
        <p:txBody>
          <a:bodyPr/>
          <a:lstStyle/>
          <a:p>
            <a:r>
              <a:rPr lang="en-US" dirty="0"/>
              <a:t>O que aprendi sobre orientação de carreira, mentoria e progressão dos formandos na educação para a sustentabilidade?</a:t>
            </a:r>
          </a:p>
          <a:p>
            <a:r>
              <a:rPr lang="en-US" dirty="0"/>
              <a:t>Como posso utilizar o mapeamento de competências ou atividades de orientação dos formandos na minha própria prática de ensino?</a:t>
            </a:r>
          </a:p>
          <a:p>
            <a:r>
              <a:rPr lang="en-US" dirty="0"/>
              <a:t>Que tipo de apoio necessitariam os formandos ao explorar empregos verdes e profissões ligadas à sustentabilidade?</a:t>
            </a:r>
          </a:p>
          <a:p>
            <a:r>
              <a:rPr lang="en-US" dirty="0"/>
              <a:t>O que adaptaria para o meu próprio grupo de formandos, contexto do mercado de trabalho local ou setor de sustentabilidade?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040756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E5827-7F40-E831-7BAB-0CA571E4D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63BAFB6-8B72-9CD4-19EF-9F47F8034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369" y="788988"/>
            <a:ext cx="8596668" cy="6604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255839"/>
                </a:solidFill>
              </a:rPr>
              <a:t>Feedback entre Pares</a:t>
            </a:r>
            <a:endParaRPr lang="el-GR" dirty="0">
              <a:solidFill>
                <a:srgbClr val="255839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30CBD84-B284-C4B2-189C-A11C020499C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99369" y="1467018"/>
            <a:ext cx="9313591" cy="244884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Sugestões de feedback entre pares:</a:t>
            </a:r>
          </a:p>
          <a:p>
            <a:r>
              <a:rPr lang="en-US" dirty="0"/>
              <a:t>Um ponto forte da atividade de orientação dos formandos ou mentoria</a:t>
            </a:r>
          </a:p>
          <a:p>
            <a:r>
              <a:rPr lang="en-US" dirty="0"/>
              <a:t>Uma sugestão para melhorar a ligação entre as competências de sustentabilidade e as oportunidades do mercado de trabalho</a:t>
            </a:r>
          </a:p>
          <a:p>
            <a:r>
              <a:rPr lang="en-US" dirty="0"/>
              <a:t>Uma pergunta para reflexão adicional sobre a progressão dos formandos, empregos verdes ou apoio à empregabilidade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0179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9FBE00-DFE4-C41F-5B3B-3356BDB12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9E9659B-BE75-D446-3938-8DBFBFD226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9370" y="1449388"/>
            <a:ext cx="6371016" cy="500784"/>
          </a:xfrm>
        </p:spPr>
        <p:txBody>
          <a:bodyPr>
            <a:normAutofit fontScale="92500"/>
          </a:bodyPr>
          <a:lstStyle/>
          <a:p>
            <a:r>
              <a:rPr lang="it-IT" dirty="0" err="1"/>
              <a:t>Desenvolver um Cenário de Orientação de Carreira em Sustentabilidade</a:t>
            </a:r>
            <a:endParaRPr lang="hr-H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147C4A-6D28-F71B-560D-804E20692A1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99370" y="2177491"/>
            <a:ext cx="6371016" cy="442912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Duração: 1 hora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Os participantes devem:</a:t>
            </a:r>
          </a:p>
          <a:p>
            <a:r>
              <a:rPr lang="en-US" dirty="0"/>
              <a:t>Selecionar uma profissão ligada à sustentabilidade ou percurso de carreira verde relacionado com o seu contexto local ou institucional</a:t>
            </a:r>
          </a:p>
          <a:p>
            <a:r>
              <a:rPr lang="en-US" dirty="0"/>
              <a:t>Utilizar os materiais ESE do WP3 existentes e exemplos de sustentabilidade da UC8 para preparar um breve cenário de orientação dos formandos ou mentoria </a:t>
            </a:r>
          </a:p>
          <a:p>
            <a:r>
              <a:rPr lang="en-US" dirty="0"/>
              <a:t>Identificar perguntas de apoio aos formandos, competências necessárias, oportunidades de progressão e possíveis adaptações para diferentes grupos de formandos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Resultado esperado: Um Cenário de Orientação de Carreira ou Atividade de Mentoria para inclusão no Portefólio do Formador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1D14536-165D-AB66-369E-2483E810B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39788"/>
          </a:xfrm>
        </p:spPr>
        <p:txBody>
          <a:bodyPr/>
          <a:lstStyle/>
          <a:p>
            <a:r>
              <a:rPr lang="hr-HR" dirty="0">
                <a:solidFill>
                  <a:srgbClr val="255839"/>
                </a:solidFill>
              </a:rPr>
              <a:t>Tarefa de Aprendizagem Autodirigida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EF289BB-EA75-0582-C736-47687EEF1E4B}"/>
              </a:ext>
            </a:extLst>
          </p:cNvPr>
          <p:cNvSpPr/>
          <p:nvPr/>
        </p:nvSpPr>
        <p:spPr>
          <a:xfrm>
            <a:off x="6776720" y="1554480"/>
            <a:ext cx="4937760" cy="495808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6" name="Picture Placeholder 4">
            <a:extLst>
              <a:ext uri="{FF2B5EF4-FFF2-40B4-BE49-F238E27FC236}">
                <a16:creationId xmlns:a16="http://schemas.microsoft.com/office/drawing/2014/main" id="{FE4A23BC-CA76-92A6-2637-B289B7E0BF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" r="2052"/>
          <a:stretch/>
        </p:blipFill>
        <p:spPr>
          <a:xfrm>
            <a:off x="7142788" y="1844040"/>
            <a:ext cx="4199289" cy="4378960"/>
          </a:xfrm>
          <a:custGeom>
            <a:avLst/>
            <a:gdLst>
              <a:gd name="T0" fmla="*/ 99324 w 3191634"/>
              <a:gd name="T1" fmla="*/ 0 h 1727676"/>
              <a:gd name="T2" fmla="*/ 3092310 w 3191634"/>
              <a:gd name="T3" fmla="*/ 0 h 1727676"/>
              <a:gd name="T4" fmla="*/ 3191634 w 3191634"/>
              <a:gd name="T5" fmla="*/ 99324 h 1727676"/>
              <a:gd name="T6" fmla="*/ 3191634 w 3191634"/>
              <a:gd name="T7" fmla="*/ 1628352 h 1727676"/>
              <a:gd name="T8" fmla="*/ 3092310 w 3191634"/>
              <a:gd name="T9" fmla="*/ 1727676 h 1727676"/>
              <a:gd name="T10" fmla="*/ 99324 w 3191634"/>
              <a:gd name="T11" fmla="*/ 1727676 h 1727676"/>
              <a:gd name="T12" fmla="*/ 0 w 3191634"/>
              <a:gd name="T13" fmla="*/ 1628352 h 1727676"/>
              <a:gd name="T14" fmla="*/ 0 w 3191634"/>
              <a:gd name="T15" fmla="*/ 99324 h 1727676"/>
              <a:gd name="T16" fmla="*/ 99324 w 3191634"/>
              <a:gd name="T17" fmla="*/ 0 h 172767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191634" h="1727676">
                <a:moveTo>
                  <a:pt x="99324" y="0"/>
                </a:moveTo>
                <a:lnTo>
                  <a:pt x="3092310" y="0"/>
                </a:lnTo>
                <a:cubicBezTo>
                  <a:pt x="3147165" y="0"/>
                  <a:pt x="3191634" y="44469"/>
                  <a:pt x="3191634" y="99324"/>
                </a:cubicBezTo>
                <a:lnTo>
                  <a:pt x="3191634" y="1628352"/>
                </a:lnTo>
                <a:cubicBezTo>
                  <a:pt x="3191634" y="1683207"/>
                  <a:pt x="3147165" y="1727676"/>
                  <a:pt x="3092310" y="1727676"/>
                </a:cubicBezTo>
                <a:lnTo>
                  <a:pt x="99324" y="1727676"/>
                </a:lnTo>
                <a:cubicBezTo>
                  <a:pt x="44469" y="1727676"/>
                  <a:pt x="0" y="1683207"/>
                  <a:pt x="0" y="1628352"/>
                </a:cubicBezTo>
                <a:lnTo>
                  <a:pt x="0" y="99324"/>
                </a:lnTo>
                <a:cubicBezTo>
                  <a:pt x="0" y="44469"/>
                  <a:pt x="44469" y="0"/>
                  <a:pt x="99324" y="0"/>
                </a:cubicBezTo>
                <a:close/>
              </a:path>
            </a:pathLst>
          </a:cu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245776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49258A-F7A0-4869-E600-9F1F411A6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3761EE7-392C-E5CF-3BD1-2718E2CBBA1B}"/>
              </a:ext>
            </a:extLst>
          </p:cNvPr>
          <p:cNvSpPr/>
          <p:nvPr/>
        </p:nvSpPr>
        <p:spPr>
          <a:xfrm>
            <a:off x="6776720" y="1554480"/>
            <a:ext cx="4937760" cy="495808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E1715DC-1827-4904-B062-2C63C36CD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333" y="781369"/>
            <a:ext cx="8596668" cy="1320800"/>
          </a:xfrm>
        </p:spPr>
        <p:txBody>
          <a:bodyPr/>
          <a:lstStyle/>
          <a:p>
            <a:r>
              <a:rPr lang="hr-HR" dirty="0">
                <a:solidFill>
                  <a:srgbClr val="255839"/>
                </a:solidFill>
              </a:rPr>
              <a:t>Síntese e Próximos Passos</a:t>
            </a:r>
            <a:endParaRPr lang="el-GR" dirty="0">
              <a:solidFill>
                <a:srgbClr val="255839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411DCB7-809D-EF42-7B39-7CF333D051B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77520" y="1441769"/>
            <a:ext cx="5792984" cy="4829491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Neste módulo, abordámos:</a:t>
            </a:r>
          </a:p>
          <a:p>
            <a:r>
              <a:rPr lang="en-US" dirty="0"/>
              <a:t>profissões ligadas à sustentabilidade, empregos verdes e percursos de progressão dos formandos</a:t>
            </a:r>
          </a:p>
          <a:p>
            <a:r>
              <a:rPr lang="en-US" dirty="0"/>
              <a:t>estratégias de orientação de carreira e mentoria e atividades de mapeamento de competências</a:t>
            </a:r>
          </a:p>
          <a:p>
            <a:r>
              <a:rPr lang="en-US" dirty="0"/>
              <a:t>utilização prática dos materiais ESE e da UC8 para ligar a aprendizagem sobre sustentabilidade às oportunidades do mercado de trabalho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Próximos passos:</a:t>
            </a:r>
          </a:p>
          <a:p>
            <a:r>
              <a:rPr lang="en-US" dirty="0"/>
              <a:t>concluir a tarefa SDL</a:t>
            </a:r>
          </a:p>
          <a:p>
            <a:r>
              <a:rPr lang="en-US" dirty="0"/>
              <a:t>adicionar o Cenário de Orientação de Carreira ou Atividade de Mentoria ao Portefólio do Formador</a:t>
            </a:r>
          </a:p>
          <a:p>
            <a:r>
              <a:rPr lang="en-US" dirty="0"/>
              <a:t>adaptar as atividades de orientação dos formandos ao teu próprio contexto VET ou de aprendizagem de adultos</a:t>
            </a:r>
          </a:p>
          <a:p>
            <a:r>
              <a:rPr lang="en-US" dirty="0"/>
              <a:t>preparar para o próximo módulo da Formação de Formadores</a:t>
            </a:r>
          </a:p>
          <a:p>
            <a:endParaRPr lang="en-US" dirty="0"/>
          </a:p>
        </p:txBody>
      </p:sp>
      <p:pic>
        <p:nvPicPr>
          <p:cNvPr id="2" name="Picture Placeholder 4">
            <a:extLst>
              <a:ext uri="{FF2B5EF4-FFF2-40B4-BE49-F238E27FC236}">
                <a16:creationId xmlns:a16="http://schemas.microsoft.com/office/drawing/2014/main" id="{D7C422AB-07D1-5056-7244-58B396B163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" r="2052"/>
          <a:stretch/>
        </p:blipFill>
        <p:spPr>
          <a:xfrm>
            <a:off x="7142788" y="1844040"/>
            <a:ext cx="4199289" cy="4378960"/>
          </a:xfrm>
          <a:custGeom>
            <a:avLst/>
            <a:gdLst>
              <a:gd name="T0" fmla="*/ 99324 w 3191634"/>
              <a:gd name="T1" fmla="*/ 0 h 1727676"/>
              <a:gd name="T2" fmla="*/ 3092310 w 3191634"/>
              <a:gd name="T3" fmla="*/ 0 h 1727676"/>
              <a:gd name="T4" fmla="*/ 3191634 w 3191634"/>
              <a:gd name="T5" fmla="*/ 99324 h 1727676"/>
              <a:gd name="T6" fmla="*/ 3191634 w 3191634"/>
              <a:gd name="T7" fmla="*/ 1628352 h 1727676"/>
              <a:gd name="T8" fmla="*/ 3092310 w 3191634"/>
              <a:gd name="T9" fmla="*/ 1727676 h 1727676"/>
              <a:gd name="T10" fmla="*/ 99324 w 3191634"/>
              <a:gd name="T11" fmla="*/ 1727676 h 1727676"/>
              <a:gd name="T12" fmla="*/ 0 w 3191634"/>
              <a:gd name="T13" fmla="*/ 1628352 h 1727676"/>
              <a:gd name="T14" fmla="*/ 0 w 3191634"/>
              <a:gd name="T15" fmla="*/ 99324 h 1727676"/>
              <a:gd name="T16" fmla="*/ 99324 w 3191634"/>
              <a:gd name="T17" fmla="*/ 0 h 172767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191634" h="1727676">
                <a:moveTo>
                  <a:pt x="99324" y="0"/>
                </a:moveTo>
                <a:lnTo>
                  <a:pt x="3092310" y="0"/>
                </a:lnTo>
                <a:cubicBezTo>
                  <a:pt x="3147165" y="0"/>
                  <a:pt x="3191634" y="44469"/>
                  <a:pt x="3191634" y="99324"/>
                </a:cubicBezTo>
                <a:lnTo>
                  <a:pt x="3191634" y="1628352"/>
                </a:lnTo>
                <a:cubicBezTo>
                  <a:pt x="3191634" y="1683207"/>
                  <a:pt x="3147165" y="1727676"/>
                  <a:pt x="3092310" y="1727676"/>
                </a:cubicBezTo>
                <a:lnTo>
                  <a:pt x="99324" y="1727676"/>
                </a:lnTo>
                <a:cubicBezTo>
                  <a:pt x="44469" y="1727676"/>
                  <a:pt x="0" y="1683207"/>
                  <a:pt x="0" y="1628352"/>
                </a:cubicBezTo>
                <a:lnTo>
                  <a:pt x="0" y="99324"/>
                </a:lnTo>
                <a:cubicBezTo>
                  <a:pt x="0" y="44469"/>
                  <a:pt x="44469" y="0"/>
                  <a:pt x="99324" y="0"/>
                </a:cubicBezTo>
                <a:close/>
              </a:path>
            </a:pathLst>
          </a:cu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277445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8">
            <a:extLst>
              <a:ext uri="{FF2B5EF4-FFF2-40B4-BE49-F238E27FC236}">
                <a16:creationId xmlns:a16="http://schemas.microsoft.com/office/drawing/2014/main" id="{C9EDD999-BF8E-F61C-3A42-D9775D0585FE}"/>
              </a:ext>
            </a:extLst>
          </p:cNvPr>
          <p:cNvSpPr txBox="1"/>
          <p:nvPr/>
        </p:nvSpPr>
        <p:spPr>
          <a:xfrm>
            <a:off x="6096000" y="5843277"/>
            <a:ext cx="5333999" cy="61069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600"/>
              </a:spcAft>
            </a:pPr>
            <a:r>
              <a:rPr lang="en-US" sz="900" dirty="0">
                <a:solidFill>
                  <a:srgbClr val="383842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Financiado pela União Europeia. As opiniões e pontos de vista expressos vinculam apenas o(s) autor(es), não refletindo necessariamente as opiniões da União Europeia ou da Agência de Execução Europeia da Educação e da Cultura (EACEA). Nem a União Europeia nem a EACEA poderão ser consideradas responsáveis por eles. Número do Projeto: 2024-1-PT01-KA220-VET-000252771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8D988B-F133-1F7F-CE56-051629D4E4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500" y="5634772"/>
            <a:ext cx="614055" cy="229388"/>
          </a:xfrm>
          <a:prstGeom prst="rect">
            <a:avLst/>
          </a:prstGeom>
        </p:spPr>
      </p:pic>
      <p:pic>
        <p:nvPicPr>
          <p:cNvPr id="7" name="Picture 6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823C101C-890E-C9A2-BDD9-6A617B23E0E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5095" y="5938636"/>
            <a:ext cx="2717175" cy="570050"/>
          </a:xfrm>
          <a:prstGeom prst="rect">
            <a:avLst/>
          </a:prstGeom>
        </p:spPr>
      </p:pic>
      <p:pic>
        <p:nvPicPr>
          <p:cNvPr id="3" name="Picture 2" descr="A blue and red logo&#10;&#10;AI-generated content may be incorrect.">
            <a:extLst>
              <a:ext uri="{FF2B5EF4-FFF2-40B4-BE49-F238E27FC236}">
                <a16:creationId xmlns:a16="http://schemas.microsoft.com/office/drawing/2014/main" id="{538B7EB2-4411-5DEA-4573-004E893FC2B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691" y="3636691"/>
            <a:ext cx="1196231" cy="507092"/>
          </a:xfrm>
          <a:prstGeom prst="rect">
            <a:avLst/>
          </a:prstGeom>
        </p:spPr>
      </p:pic>
      <p:pic>
        <p:nvPicPr>
          <p:cNvPr id="8" name="Picture 7" descr="A blue and black logo&#10;&#10;AI-generated content may be incorrect.">
            <a:extLst>
              <a:ext uri="{FF2B5EF4-FFF2-40B4-BE49-F238E27FC236}">
                <a16:creationId xmlns:a16="http://schemas.microsoft.com/office/drawing/2014/main" id="{49168D81-7235-BB13-AFBE-799AEEF6FC4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557" y="4516070"/>
            <a:ext cx="1263458" cy="507092"/>
          </a:xfrm>
          <a:prstGeom prst="rect">
            <a:avLst/>
          </a:prstGeom>
        </p:spPr>
      </p:pic>
      <p:pic>
        <p:nvPicPr>
          <p:cNvPr id="11" name="Picture 10" descr="A close-up of a map&#10;&#10;AI-generated content may be incorrect.">
            <a:extLst>
              <a:ext uri="{FF2B5EF4-FFF2-40B4-BE49-F238E27FC236}">
                <a16:creationId xmlns:a16="http://schemas.microsoft.com/office/drawing/2014/main" id="{9154AB86-1E79-83E5-4784-F9865194EE1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101" y="3393200"/>
            <a:ext cx="1075499" cy="805838"/>
          </a:xfrm>
          <a:prstGeom prst="rect">
            <a:avLst/>
          </a:prstGeom>
        </p:spPr>
      </p:pic>
      <p:pic>
        <p:nvPicPr>
          <p:cNvPr id="13" name="Picture 12" descr="A red rectangular sign with a white background&#10;&#10;AI-generated content may be incorrect.">
            <a:extLst>
              <a:ext uri="{FF2B5EF4-FFF2-40B4-BE49-F238E27FC236}">
                <a16:creationId xmlns:a16="http://schemas.microsoft.com/office/drawing/2014/main" id="{74AD0903-D037-AB60-B775-338714F1B74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163" y="3393200"/>
            <a:ext cx="846957" cy="805838"/>
          </a:xfrm>
          <a:prstGeom prst="rect">
            <a:avLst/>
          </a:prstGeom>
        </p:spPr>
      </p:pic>
      <p:pic>
        <p:nvPicPr>
          <p:cNvPr id="15" name="Picture 14" descr="A logo with colored circles&#10;&#10;AI-generated content may be incorrect.">
            <a:extLst>
              <a:ext uri="{FF2B5EF4-FFF2-40B4-BE49-F238E27FC236}">
                <a16:creationId xmlns:a16="http://schemas.microsoft.com/office/drawing/2014/main" id="{7075F283-EAE7-DEF5-E7EA-8D11781BC28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174" y="4516087"/>
            <a:ext cx="1302096" cy="492999"/>
          </a:xfrm>
          <a:prstGeom prst="rect">
            <a:avLst/>
          </a:prstGeom>
        </p:spPr>
      </p:pic>
      <p:pic>
        <p:nvPicPr>
          <p:cNvPr id="17" name="Picture 16" descr="A blue text on a white background&#10;&#10;AI-generated content may be incorrect.">
            <a:extLst>
              <a:ext uri="{FF2B5EF4-FFF2-40B4-BE49-F238E27FC236}">
                <a16:creationId xmlns:a16="http://schemas.microsoft.com/office/drawing/2014/main" id="{67E4E6D6-AC30-F729-D7E4-2A395BF7174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179" y="3577041"/>
            <a:ext cx="1415399" cy="5754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0C043F8-0814-1BD4-BB9F-438D52D3780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555" y="2065379"/>
            <a:ext cx="3072174" cy="6979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83FD574-1BA1-ED95-64F3-120B51DE3E9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300" y="106070"/>
            <a:ext cx="5847471" cy="165882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66DA20B-B02C-12D9-2454-22662AD45968}"/>
              </a:ext>
            </a:extLst>
          </p:cNvPr>
          <p:cNvGrpSpPr/>
          <p:nvPr/>
        </p:nvGrpSpPr>
        <p:grpSpPr>
          <a:xfrm>
            <a:off x="639092" y="3746526"/>
            <a:ext cx="1631316" cy="2329179"/>
            <a:chOff x="0" y="0"/>
            <a:chExt cx="1631376" cy="232934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CF82FA3-5E5B-0485-9E77-39312F26FDF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9494" y="0"/>
              <a:ext cx="1537201" cy="720000"/>
              <a:chOff x="0" y="0"/>
              <a:chExt cx="817861" cy="383204"/>
            </a:xfrm>
          </p:grpSpPr>
          <p:pic>
            <p:nvPicPr>
              <p:cNvPr id="22" name="Picture 21" descr="More Than a 'Like': The Story of the Facebook Logo | Looka">
                <a:extLst>
                  <a:ext uri="{FF2B5EF4-FFF2-40B4-BE49-F238E27FC236}">
                    <a16:creationId xmlns:a16="http://schemas.microsoft.com/office/drawing/2014/main" id="{D1988C10-6BAB-3F89-8DC3-3D616D6606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389890" cy="37211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65D3BFDB-2FCE-17A9-8CE5-FB067FF2F3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2101" y="23794"/>
                <a:ext cx="365760" cy="359410"/>
              </a:xfrm>
              <a:prstGeom prst="rect">
                <a:avLst/>
              </a:prstGeom>
            </p:spPr>
          </p:pic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0C90422-0447-BEBA-0F18-980F8825BFA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6576" y="793700"/>
              <a:ext cx="1594800" cy="720000"/>
              <a:chOff x="0" y="0"/>
              <a:chExt cx="825108" cy="373007"/>
            </a:xfrm>
          </p:grpSpPr>
          <p:pic>
            <p:nvPicPr>
              <p:cNvPr id="19" name="Picture 18" descr="O imagine care conține Grafică, Color, cerc, design grafic&#10;&#10;Conținutul generat de inteligența artificială poate fi incorect.">
                <a:extLst>
                  <a:ext uri="{FF2B5EF4-FFF2-40B4-BE49-F238E27FC236}">
                    <a16:creationId xmlns:a16="http://schemas.microsoft.com/office/drawing/2014/main" id="{0522DE8A-FB5C-44EE-47E6-B888475B3E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394970" cy="37211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DC1A7A13-5362-CB8C-FA43-88775FF976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5698" y="13597"/>
                <a:ext cx="359410" cy="359410"/>
              </a:xfrm>
              <a:prstGeom prst="rect">
                <a:avLst/>
              </a:prstGeom>
            </p:spPr>
          </p:pic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6EC0976-2C4D-558D-4F04-9B15C39613D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1609344"/>
              <a:ext cx="1598400" cy="720000"/>
              <a:chOff x="0" y="0"/>
              <a:chExt cx="827200" cy="372110"/>
            </a:xfrm>
          </p:grpSpPr>
          <p:pic>
            <p:nvPicPr>
              <p:cNvPr id="16" name="Picture 15" descr="Linkedin logo vector, Linkedin symbol, Linkedin icon free ...">
                <a:extLst>
                  <a:ext uri="{FF2B5EF4-FFF2-40B4-BE49-F238E27FC236}">
                    <a16:creationId xmlns:a16="http://schemas.microsoft.com/office/drawing/2014/main" id="{2961F795-5C52-E304-A5A1-A002D816CC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394970" cy="37211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04E239E2-2AD7-6DFE-18AE-E03EAA2F95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8900" y="10198"/>
                <a:ext cx="368300" cy="359410"/>
              </a:xfrm>
              <a:prstGeom prst="rect">
                <a:avLst/>
              </a:prstGeom>
            </p:spPr>
          </p:pic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08172910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2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CARDET Course template">
  <a:themeElements>
    <a:clrScheme name="ProW">
      <a:dk1>
        <a:srgbClr val="FFFFFF"/>
      </a:dk1>
      <a:lt1>
        <a:srgbClr val="FFFFFF"/>
      </a:lt1>
      <a:dk2>
        <a:srgbClr val="32323B"/>
      </a:dk2>
      <a:lt2>
        <a:srgbClr val="4175BA"/>
      </a:lt2>
      <a:accent1>
        <a:srgbClr val="F47521"/>
      </a:accent1>
      <a:accent2>
        <a:srgbClr val="5FCAEA"/>
      </a:accent2>
      <a:accent3>
        <a:srgbClr val="FFCD05"/>
      </a:accent3>
      <a:accent4>
        <a:srgbClr val="D64577"/>
      </a:accent4>
      <a:accent5>
        <a:srgbClr val="4175BA"/>
      </a:accent5>
      <a:accent6>
        <a:srgbClr val="F47521"/>
      </a:accent6>
      <a:hlink>
        <a:srgbClr val="5FCAEA"/>
      </a:hlink>
      <a:folHlink>
        <a:srgbClr val="4175BA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e859902-f1fd-4f3a-8fb9-c0cffbef4f8c" xsi:nil="true"/>
    <lcf76f155ced4ddcb4097134ff3c332f xmlns="aa394546-8d08-47b8-b65b-6cfd0f54d94c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2F7BBD19C4F74885900C14105EFAAA" ma:contentTypeVersion="13" ma:contentTypeDescription="Create a new document." ma:contentTypeScope="" ma:versionID="2b86ba73e8e38013f5b57b999714f49a">
  <xsd:schema xmlns:xsd="http://www.w3.org/2001/XMLSchema" xmlns:xs="http://www.w3.org/2001/XMLSchema" xmlns:p="http://schemas.microsoft.com/office/2006/metadata/properties" xmlns:ns2="aa394546-8d08-47b8-b65b-6cfd0f54d94c" xmlns:ns3="ae859902-f1fd-4f3a-8fb9-c0cffbef4f8c" targetNamespace="http://schemas.microsoft.com/office/2006/metadata/properties" ma:root="true" ma:fieldsID="67b32dd7d972f0c54d41d900e32dc86e" ns2:_="" ns3:_="">
    <xsd:import namespace="aa394546-8d08-47b8-b65b-6cfd0f54d94c"/>
    <xsd:import namespace="ae859902-f1fd-4f3a-8fb9-c0cffbef4f8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394546-8d08-47b8-b65b-6cfd0f54d9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3acfc87d-b216-43e9-8131-bd18837555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859902-f1fd-4f3a-8fb9-c0cffbef4f8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42f00b76-1017-4ede-a1d2-904542c725e2}" ma:internalName="TaxCatchAll" ma:showField="CatchAllData" ma:web="ae859902-f1fd-4f3a-8fb9-c0cffbef4f8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9DEA3FC-96CC-43BA-806E-2CF52D696D57}">
  <ds:schemaRefs>
    <ds:schemaRef ds:uri="http://schemas.microsoft.com/office/2006/metadata/properties"/>
    <ds:schemaRef ds:uri="http://schemas.microsoft.com/office/infopath/2007/PartnerControls"/>
    <ds:schemaRef ds:uri="ae859902-f1fd-4f3a-8fb9-c0cffbef4f8c"/>
    <ds:schemaRef ds:uri="aa394546-8d08-47b8-b65b-6cfd0f54d94c"/>
  </ds:schemaRefs>
</ds:datastoreItem>
</file>

<file path=customXml/itemProps2.xml><?xml version="1.0" encoding="utf-8"?>
<ds:datastoreItem xmlns:ds="http://schemas.openxmlformats.org/officeDocument/2006/customXml" ds:itemID="{42FF5946-A95D-4A0D-B4A9-C77936E42673}"/>
</file>

<file path=customXml/itemProps3.xml><?xml version="1.0" encoding="utf-8"?>
<ds:datastoreItem xmlns:ds="http://schemas.openxmlformats.org/officeDocument/2006/customXml" ds:itemID="{737D992C-8333-415C-9E55-2886E01CDB8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5602</TotalTime>
  <Words>2310</Words>
  <Application>Microsoft Office PowerPoint</Application>
  <PresentationFormat>Widescreen</PresentationFormat>
  <Paragraphs>169</Paragraphs>
  <Slides>21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Open Sans</vt:lpstr>
      <vt:lpstr>Trebuchet MS</vt:lpstr>
      <vt:lpstr>Wingdings 3</vt:lpstr>
      <vt:lpstr>CARDET Course template</vt:lpstr>
      <vt:lpstr>Facet</vt:lpstr>
      <vt:lpstr>PowerPoint Presentation</vt:lpstr>
      <vt:lpstr>Roteiro da Sessão</vt:lpstr>
      <vt:lpstr>Visão Geral do Módulo</vt:lpstr>
      <vt:lpstr>Resultados de Aprendizagem</vt:lpstr>
      <vt:lpstr>Reflexão Inicial / Aquecimento</vt:lpstr>
      <vt:lpstr>Empregos Verdes e Percursos de Carreira em Sustentabilidade</vt:lpstr>
      <vt:lpstr>2. Estratégias de Orientação de Carreira e Mentoria</vt:lpstr>
      <vt:lpstr>3. Mapeamento de Competências e Progressão dos Formandos</vt:lpstr>
      <vt:lpstr>Utilização de Materiais ESE Neste Módulo</vt:lpstr>
      <vt:lpstr>Discussão de Ponto de Situação</vt:lpstr>
      <vt:lpstr>Atividade Prática</vt:lpstr>
      <vt:lpstr>Resultado da Atividade Prática</vt:lpstr>
      <vt:lpstr>Partilha em Grupo / Debriefing</vt:lpstr>
      <vt:lpstr>Aplicação à Prática de Formação</vt:lpstr>
      <vt:lpstr>Adaptar a Atividade</vt:lpstr>
      <vt:lpstr>Ligação ao Portefólio do Formador</vt:lpstr>
      <vt:lpstr>Perguntas de Reflexão</vt:lpstr>
      <vt:lpstr>Feedback entre Pares</vt:lpstr>
      <vt:lpstr>Tarefa de Aprendizagem Autodirigida</vt:lpstr>
      <vt:lpstr>Síntese e Próximos Passos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2Fast4u</dc:creator>
  <cp:lastModifiedBy>Silvia F. Soares</cp:lastModifiedBy>
  <cp:revision>232</cp:revision>
  <cp:lastPrinted>2018-07-25T11:23:29Z</cp:lastPrinted>
  <dcterms:created xsi:type="dcterms:W3CDTF">2014-07-11T09:12:14Z</dcterms:created>
  <dcterms:modified xsi:type="dcterms:W3CDTF">2026-08-17T15:39:22Z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0x010100C12F7BBD19C4F74885900C14105EFAAA</vt:lpwstr>
  </property>
  <property fmtid="{D5CDD505-2E9C-101B-9397-08002B2CF9AE}" pid="3" name="MediaServiceImageTags">
    <vt:lpwstr/>
  </property>
  <property fmtid="{D5CDD505-2E9C-101B-9397-08002B2CF9AE}" pid="4" name="ArticulateGUID">
    <vt:lpwstr>57BE464A-A17A-4421-8AA5-B25CC9D46071</vt:lpwstr>
  </property>
  <property fmtid="{D5CDD505-2E9C-101B-9397-08002B2CF9AE}" pid="5" name="ArticulatePath">
    <vt:lpwstr>https://isqpt-my.sharepoint.com/personal/sfsoares_isq_pt/Documents/SS_Work/2026 DIDI/SUSTAIN EU/WP4 CPD_TOT_Translations/M4/Module4_ToT_CPD_PT</vt:lpwstr>
  </property>
  <property fmtid="{D5CDD505-2E9C-101B-9397-08002B2CF9AE}" pid="6" name="MSIP_Label_4a8276b4-0059-4be2-a028-30b7516da34c_Enabled">
    <vt:lpwstr>true</vt:lpwstr>
  </property>
  <property fmtid="{D5CDD505-2E9C-101B-9397-08002B2CF9AE}" pid="7" name="MSIP_Label_4a8276b4-0059-4be2-a028-30b7516da34c_SetDate">
    <vt:lpwstr>2026-08-17T15:37:21Z</vt:lpwstr>
  </property>
  <property fmtid="{D5CDD505-2E9C-101B-9397-08002B2CF9AE}" pid="8" name="MSIP_Label_4a8276b4-0059-4be2-a028-30b7516da34c_Method">
    <vt:lpwstr>Privileged</vt:lpwstr>
  </property>
  <property fmtid="{D5CDD505-2E9C-101B-9397-08002B2CF9AE}" pid="9" name="MSIP_Label_4a8276b4-0059-4be2-a028-30b7516da34c_Name">
    <vt:lpwstr>Público</vt:lpwstr>
  </property>
  <property fmtid="{D5CDD505-2E9C-101B-9397-08002B2CF9AE}" pid="10" name="MSIP_Label_4a8276b4-0059-4be2-a028-30b7516da34c_SiteId">
    <vt:lpwstr>04c314e4-a5d0-4fc5-a82e-69a2c49d1461</vt:lpwstr>
  </property>
  <property fmtid="{D5CDD505-2E9C-101B-9397-08002B2CF9AE}" pid="11" name="MSIP_Label_4a8276b4-0059-4be2-a028-30b7516da34c_ActionId">
    <vt:lpwstr>f6779cf5-49f3-4495-a370-9f0c4b5a9fce</vt:lpwstr>
  </property>
  <property fmtid="{D5CDD505-2E9C-101B-9397-08002B2CF9AE}" pid="12" name="MSIP_Label_4a8276b4-0059-4be2-a028-30b7516da34c_ContentBits">
    <vt:lpwstr>0</vt:lpwstr>
  </property>
  <property fmtid="{D5CDD505-2E9C-101B-9397-08002B2CF9AE}" pid="13" name="MSIP_Label_4a8276b4-0059-4be2-a028-30b7516da34c_Tag">
    <vt:lpwstr>10, 0, 1, 1</vt:lpwstr>
  </property>
</Properties>
</file>