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comments/modernComment_152_3E5602E3.xml" ContentType="application/vnd.ms-powerpoint.comments+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comments/modernComment_168_71CFA40B.xml" ContentType="application/vnd.ms-powerpoint.comments+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6.xml" ContentType="application/vnd.openxmlformats-officedocument.presentationml.notesSlide+xml"/>
  <Override PartName="/ppt/comments/modernComment_162_55098640.xml" ContentType="application/vnd.ms-powerpoint.comments+xml"/>
  <Override PartName="/ppt/tags/tag24.xml" ContentType="application/vnd.openxmlformats-officedocument.presentationml.tags+xml"/>
  <Override PartName="/ppt/notesSlides/notesSlide17.xml" ContentType="application/vnd.openxmlformats-officedocument.presentationml.notesSlide+xml"/>
  <Override PartName="/ppt/comments/modernComment_158_6B229DE.xml" ContentType="application/vnd.ms-powerpoint.comments+xml"/>
  <Override PartName="/ppt/tags/tag25.xml" ContentType="application/vnd.openxmlformats-officedocument.presentationml.tags+xml"/>
  <Override PartName="/ppt/tags/tag26.xml" ContentType="application/vnd.openxmlformats-officedocument.presentationml.tags+xml"/>
  <Override PartName="/ppt/notesSlides/notesSlide18.xml" ContentType="application/vnd.openxmlformats-officedocument.presentationml.notesSlide+xml"/>
  <Override PartName="/ppt/comments/modernComment_16E_31C6E94D.xml" ContentType="application/vnd.ms-powerpoint.comments+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notesSlides/notesSlide20.xml" ContentType="application/vnd.openxmlformats-officedocument.presentationml.notesSlide+xml"/>
  <Override PartName="/ppt/tags/tag29.xml" ContentType="application/vnd.openxmlformats-officedocument.presentationml.tags+xml"/>
  <Override PartName="/ppt/notesSlides/notesSlide21.xml" ContentType="application/vnd.openxmlformats-officedocument.presentationml.notesSlide+xml"/>
  <Override PartName="/ppt/tags/tag30.xml" ContentType="application/vnd.openxmlformats-officedocument.presentationml.tags+xml"/>
  <Override PartName="/ppt/notesSlides/notesSlide22.xml" ContentType="application/vnd.openxmlformats-officedocument.presentationml.notesSlide+xml"/>
  <Override PartName="/ppt/tags/tag31.xml" ContentType="application/vnd.openxmlformats-officedocument.presentationml.tags+xml"/>
  <Override PartName="/ppt/notesSlides/notesSlide23.xml" ContentType="application/vnd.openxmlformats-officedocument.presentationml.notesSlide+xml"/>
  <Override PartName="/ppt/tags/tag32.xml" ContentType="application/vnd.openxmlformats-officedocument.presentationml.tags+xml"/>
  <Override PartName="/ppt/notesSlides/notesSlide24.xml" ContentType="application/vnd.openxmlformats-officedocument.presentationml.notesSlide+xml"/>
  <Override PartName="/ppt/tags/tag33.xml" ContentType="application/vnd.openxmlformats-officedocument.presentationml.tags+xml"/>
  <Override PartName="/ppt/notesSlides/notesSlide25.xml" ContentType="application/vnd.openxmlformats-officedocument.presentationml.notesSlide+xml"/>
  <Override PartName="/ppt/comments/modernComment_15B_7EA27B41.xml" ContentType="application/vnd.ms-powerpoint.comments+xml"/>
  <Override PartName="/ppt/tags/tag34.xml" ContentType="application/vnd.openxmlformats-officedocument.presentationml.tags+xml"/>
  <Override PartName="/ppt/notesSlides/notesSlide26.xml" ContentType="application/vnd.openxmlformats-officedocument.presentationml.notesSlide+xml"/>
  <Override PartName="/ppt/tags/tag35.xml" ContentType="application/vnd.openxmlformats-officedocument.presentationml.tags+xml"/>
  <Override PartName="/ppt/notesSlides/notesSlide27.xml" ContentType="application/vnd.openxmlformats-officedocument.presentationml.notesSlide+xml"/>
  <Override PartName="/ppt/comments/modernComment_174_B70DADEE.xml" ContentType="application/vnd.ms-powerpoint.comments+xml"/>
  <Override PartName="/ppt/tags/tag36.xml" ContentType="application/vnd.openxmlformats-officedocument.presentationml.tags+xml"/>
  <Override PartName="/ppt/notesSlides/notesSlide28.xml" ContentType="application/vnd.openxmlformats-officedocument.presentationml.notesSlide+xml"/>
  <Override PartName="/ppt/comments/modernComment_15F_84C8AF29.xml" ContentType="application/vnd.ms-powerpoint.comments+xml"/>
  <Override PartName="/ppt/tags/tag37.xml" ContentType="application/vnd.openxmlformats-officedocument.presentationml.tags+xml"/>
  <Override PartName="/ppt/tags/tag38.xml" ContentType="application/vnd.openxmlformats-officedocument.presentationml.tags+xml"/>
  <Override PartName="/ppt/notesSlides/notesSlide2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43"/>
  </p:notesMasterIdLst>
  <p:handoutMasterIdLst>
    <p:handoutMasterId r:id="rId44"/>
  </p:handoutMasterIdLst>
  <p:sldIdLst>
    <p:sldId id="276" r:id="rId6"/>
    <p:sldId id="263" r:id="rId7"/>
    <p:sldId id="353" r:id="rId8"/>
    <p:sldId id="337" r:id="rId9"/>
    <p:sldId id="338" r:id="rId10"/>
    <p:sldId id="362" r:id="rId11"/>
    <p:sldId id="339" r:id="rId12"/>
    <p:sldId id="360" r:id="rId13"/>
    <p:sldId id="361" r:id="rId14"/>
    <p:sldId id="340" r:id="rId15"/>
    <p:sldId id="363" r:id="rId16"/>
    <p:sldId id="364" r:id="rId17"/>
    <p:sldId id="341" r:id="rId18"/>
    <p:sldId id="373" r:id="rId19"/>
    <p:sldId id="374" r:id="rId20"/>
    <p:sldId id="375" r:id="rId21"/>
    <p:sldId id="376" r:id="rId22"/>
    <p:sldId id="377" r:id="rId23"/>
    <p:sldId id="378" r:id="rId24"/>
    <p:sldId id="379" r:id="rId25"/>
    <p:sldId id="380" r:id="rId26"/>
    <p:sldId id="354" r:id="rId27"/>
    <p:sldId id="344" r:id="rId28"/>
    <p:sldId id="345" r:id="rId29"/>
    <p:sldId id="366" r:id="rId30"/>
    <p:sldId id="346" r:id="rId31"/>
    <p:sldId id="368" r:id="rId32"/>
    <p:sldId id="369" r:id="rId33"/>
    <p:sldId id="367" r:id="rId34"/>
    <p:sldId id="357" r:id="rId35"/>
    <p:sldId id="358" r:id="rId36"/>
    <p:sldId id="347" r:id="rId37"/>
    <p:sldId id="371" r:id="rId38"/>
    <p:sldId id="372" r:id="rId39"/>
    <p:sldId id="351" r:id="rId40"/>
    <p:sldId id="381" r:id="rId41"/>
    <p:sldId id="270" r:id="rId42"/>
  </p:sldIdLst>
  <p:sldSz cx="12192000" cy="6858000"/>
  <p:notesSz cx="6858000" cy="9144000"/>
  <p:custDataLst>
    <p:tags r:id="rId4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D55E08-6267-7DAA-516D-5E873AB02356}" name="FIPL11" initials="F" userId="S::FIPL11@ruralhub.onmicrosoft.com::ff9763fe-7668-41d3-9f6c-316f9ea18fec" providerId="AD"/>
  <p188:author id="{F1223353-FD7E-A5BA-7FF9-8EAFFCF3D62A}" name="FIPL16" initials="F" userId="S::fipl16@ruralhub.onmicrosoft.com::a17d6b4a-cf87-4492-99da-ea7bfad5c6b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71429" autoAdjust="0"/>
  </p:normalViewPr>
  <p:slideViewPr>
    <p:cSldViewPr snapToGrid="0">
      <p:cViewPr varScale="1">
        <p:scale>
          <a:sx n="75" d="100"/>
          <a:sy n="75" d="100"/>
        </p:scale>
        <p:origin x="1902"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F. Soares" userId="b612f564-9dd7-466b-92ad-9671c06ebc73" providerId="ADAL" clId="{E8C7CD77-9A9B-44BF-8E45-A7FF8B4744C8}"/>
    <pc:docChg chg="undo custSel mod modSld">
      <pc:chgData name="Silvia F. Soares" userId="b612f564-9dd7-466b-92ad-9671c06ebc73" providerId="ADAL" clId="{E8C7CD77-9A9B-44BF-8E45-A7FF8B4744C8}" dt="2026-08-17T15:36:06.829" v="12" actId="20577"/>
      <pc:docMkLst>
        <pc:docMk/>
      </pc:docMkLst>
      <pc:sldChg chg="modSp mod">
        <pc:chgData name="Silvia F. Soares" userId="b612f564-9dd7-466b-92ad-9671c06ebc73" providerId="ADAL" clId="{E8C7CD77-9A9B-44BF-8E45-A7FF8B4744C8}" dt="2026-08-17T15:35:14.778" v="1" actId="14100"/>
        <pc:sldMkLst>
          <pc:docMk/>
          <pc:sldMk cId="112339422" sldId="344"/>
        </pc:sldMkLst>
        <pc:spChg chg="mod">
          <ac:chgData name="Silvia F. Soares" userId="b612f564-9dd7-466b-92ad-9671c06ebc73" providerId="ADAL" clId="{E8C7CD77-9A9B-44BF-8E45-A7FF8B4744C8}" dt="2026-08-17T15:35:14.778" v="1" actId="14100"/>
          <ac:spMkLst>
            <pc:docMk/>
            <pc:sldMk cId="112339422" sldId="344"/>
            <ac:spMk id="4" creationId="{736C243B-0B5A-BE5D-B392-AA41F9ADA348}"/>
          </ac:spMkLst>
        </pc:spChg>
      </pc:sldChg>
      <pc:sldChg chg="modSp mod">
        <pc:chgData name="Silvia F. Soares" userId="b612f564-9dd7-466b-92ad-9671c06ebc73" providerId="ADAL" clId="{E8C7CD77-9A9B-44BF-8E45-A7FF8B4744C8}" dt="2026-08-17T15:35:33.049" v="2" actId="14100"/>
        <pc:sldMkLst>
          <pc:docMk/>
          <pc:sldMk cId="835119437" sldId="366"/>
        </pc:sldMkLst>
        <pc:spChg chg="mod">
          <ac:chgData name="Silvia F. Soares" userId="b612f564-9dd7-466b-92ad-9671c06ebc73" providerId="ADAL" clId="{E8C7CD77-9A9B-44BF-8E45-A7FF8B4744C8}" dt="2026-08-17T15:35:33.049" v="2" actId="14100"/>
          <ac:spMkLst>
            <pc:docMk/>
            <pc:sldMk cId="835119437" sldId="366"/>
            <ac:spMk id="18" creationId="{EE80383C-E702-D65E-9EA7-23CF214D8A45}"/>
          </ac:spMkLst>
        </pc:spChg>
      </pc:sldChg>
      <pc:sldChg chg="modSp mod">
        <pc:chgData name="Silvia F. Soares" userId="b612f564-9dd7-466b-92ad-9671c06ebc73" providerId="ADAL" clId="{E8C7CD77-9A9B-44BF-8E45-A7FF8B4744C8}" dt="2026-08-17T15:35:49.160" v="5" actId="1076"/>
        <pc:sldMkLst>
          <pc:docMk/>
          <pc:sldMk cId="2964438623" sldId="369"/>
        </pc:sldMkLst>
        <pc:spChg chg="mod">
          <ac:chgData name="Silvia F. Soares" userId="b612f564-9dd7-466b-92ad-9671c06ebc73" providerId="ADAL" clId="{E8C7CD77-9A9B-44BF-8E45-A7FF8B4744C8}" dt="2026-08-17T15:35:49.160" v="5" actId="1076"/>
          <ac:spMkLst>
            <pc:docMk/>
            <pc:sldMk cId="2964438623" sldId="369"/>
            <ac:spMk id="7" creationId="{1C4D8EA1-A993-20A7-B784-9122519A3A7C}"/>
          </ac:spMkLst>
        </pc:spChg>
        <pc:picChg chg="mod">
          <ac:chgData name="Silvia F. Soares" userId="b612f564-9dd7-466b-92ad-9671c06ebc73" providerId="ADAL" clId="{E8C7CD77-9A9B-44BF-8E45-A7FF8B4744C8}" dt="2026-08-17T15:35:46.237" v="4" actId="1076"/>
          <ac:picMkLst>
            <pc:docMk/>
            <pc:sldMk cId="2964438623" sldId="369"/>
            <ac:picMk id="6" creationId="{8C9C9B52-19B4-5A2D-A1F3-DAAA0CCC509F}"/>
          </ac:picMkLst>
        </pc:picChg>
      </pc:sldChg>
      <pc:sldChg chg="modSp mod">
        <pc:chgData name="Silvia F. Soares" userId="b612f564-9dd7-466b-92ad-9671c06ebc73" providerId="ADAL" clId="{E8C7CD77-9A9B-44BF-8E45-A7FF8B4744C8}" dt="2026-08-17T15:36:06.829" v="12" actId="20577"/>
        <pc:sldMkLst>
          <pc:docMk/>
          <pc:sldMk cId="1951287450" sldId="381"/>
        </pc:sldMkLst>
        <pc:spChg chg="mod">
          <ac:chgData name="Silvia F. Soares" userId="b612f564-9dd7-466b-92ad-9671c06ebc73" providerId="ADAL" clId="{E8C7CD77-9A9B-44BF-8E45-A7FF8B4744C8}" dt="2026-08-17T15:36:06.829" v="12" actId="20577"/>
          <ac:spMkLst>
            <pc:docMk/>
            <pc:sldMk cId="1951287450" sldId="381"/>
            <ac:spMk id="5" creationId="{71873C7C-B5B4-FC57-6F4E-F0A087367234}"/>
          </ac:spMkLst>
        </pc:spChg>
      </pc:sldChg>
    </pc:docChg>
  </pc:docChgLst>
</pc:chgInfo>
</file>

<file path=ppt/comments/modernComment_15B_7EA27B41.xml><?xml version="1.0" encoding="utf-8"?>
<p188:cmLst xmlns:a="http://schemas.openxmlformats.org/drawingml/2006/main" xmlns:r="http://schemas.openxmlformats.org/officeDocument/2006/relationships" xmlns:p188="http://schemas.microsoft.com/office/powerpoint/2018/8/main">
  <p188:cm id="{6FB7A43F-9C29-48B0-8A52-9909FA86DFA4}" authorId="{F1223353-FD7E-A5BA-7FF9-8EAFFCF3D62A}" created="2026-05-20T13:56:52.295">
    <pc:sldMkLst xmlns:pc="http://schemas.microsoft.com/office/powerpoint/2013/main/command">
      <pc:docMk/>
      <pc:sldMk cId="2124577601" sldId="347"/>
    </pc:sldMkLst>
    <p188:txBody>
      <a:bodyPr/>
      <a:lstStyle/>
      <a:p>
        <a:r>
          <a:rPr lang="en-IE"/>
          <a:t>Can they contact if struggle with SDL?</a:t>
        </a:r>
      </a:p>
    </p188:txBody>
  </p188:cm>
</p188:cmLst>
</file>

<file path=ppt/comments/modernComment_15F_84C8AF29.xml><?xml version="1.0" encoding="utf-8"?>
<p188:cmLst xmlns:a="http://schemas.openxmlformats.org/drawingml/2006/main" xmlns:r="http://schemas.openxmlformats.org/officeDocument/2006/relationships" xmlns:p188="http://schemas.microsoft.com/office/powerpoint/2018/8/main">
  <p188:cm id="{32E86CE0-EC33-4932-9370-BDF19353E5FD}" authorId="{F9D55E08-6267-7DAA-516D-5E873AB02356}" created="2026-05-15T16:20:36.276">
    <ac:txMkLst xmlns:ac="http://schemas.microsoft.com/office/drawing/2013/main/command">
      <pc:docMk xmlns:pc="http://schemas.microsoft.com/office/powerpoint/2013/main/command"/>
      <pc:sldMk xmlns:pc="http://schemas.microsoft.com/office/powerpoint/2013/main/command" cId="2227744553" sldId="351"/>
      <ac:spMk id="7" creationId="{2411DCB7-809D-EF42-7B39-7CF333D051B8}"/>
      <ac:txMk cp="28">
        <ac:context len="653" hash="3306732688"/>
      </ac:txMk>
    </ac:txMkLst>
    <p188:pos x="2289940" y="532409"/>
    <p188:txBody>
      <a:bodyPr/>
      <a:lstStyle/>
      <a:p>
        <a:r>
          <a:rPr lang="en-IE"/>
          <a:t>1) The development, structure, and pedagogical approach of the European Sustainability Expert (ESE) course
2) How to navigate and utilise the SUSTAIN-EU E-Learning Platform and its digital tools
3) Practical strategies for supporting learners in online and self-directed learning environments
4) Approaches to planning and facilitating learner-centred online learning activities</a:t>
        </a:r>
      </a:p>
    </p188:txBody>
  </p188:cm>
</p188:cmLst>
</file>

<file path=ppt/comments/modernComment_16E_31C6E94D.xml><?xml version="1.0" encoding="utf-8"?>
<p188:cmLst xmlns:a="http://schemas.openxmlformats.org/drawingml/2006/main" xmlns:r="http://schemas.openxmlformats.org/officeDocument/2006/relationships" xmlns:p188="http://schemas.microsoft.com/office/powerpoint/2018/8/main">
  <p188:cm id="{A8479324-3363-495A-923D-8B795805CBCF}" authorId="{F1223353-FD7E-A5BA-7FF9-8EAFFCF3D62A}" created="2026-05-20T16:40:16.940">
    <ac:txMkLst xmlns:ac="http://schemas.microsoft.com/office/drawing/2013/main/command">
      <pc:docMk xmlns:pc="http://schemas.microsoft.com/office/powerpoint/2013/main/command"/>
      <pc:sldMk xmlns:pc="http://schemas.microsoft.com/office/powerpoint/2013/main/command" cId="835119437" sldId="366"/>
      <ac:spMk id="3" creationId="{320FB541-ADD6-C36E-D081-54196A2BC92C}"/>
      <ac:txMk cp="103" len="15">
        <ac:context len="287" hash="2508108639"/>
      </ac:txMk>
    </ac:txMkLst>
    <p188:pos x="3722639" y="892583"/>
    <p188:txBody>
      <a:bodyPr/>
      <a:lstStyle/>
      <a:p>
        <a:r>
          <a:rPr lang="en-IE"/>
          <a:t>Add link to the platform when we have it.</a:t>
        </a:r>
      </a:p>
    </p188:txBody>
  </p188:cm>
  <p188:cm id="{4A3A543C-B6C6-4643-8120-3C8A42E9C6EC}" authorId="{F1223353-FD7E-A5BA-7FF9-8EAFFCF3D62A}" created="2026-05-20T16:41:26.551">
    <ac:txMkLst xmlns:ac="http://schemas.microsoft.com/office/drawing/2013/main/command">
      <pc:docMk xmlns:pc="http://schemas.microsoft.com/office/powerpoint/2013/main/command"/>
      <pc:sldMk xmlns:pc="http://schemas.microsoft.com/office/powerpoint/2013/main/command" cId="835119437" sldId="366"/>
      <ac:spMk id="18" creationId="{EE80383C-E702-D65E-9EA7-23CF214D8A45}"/>
      <ac:txMk cp="310" len="61">
        <ac:context len="377" hash="925755909"/>
      </ac:txMk>
    </ac:txMkLst>
    <p188:pos x="3591145" y="2204294"/>
    <p188:txBody>
      <a:bodyPr/>
      <a:lstStyle/>
      <a:p>
        <a:r>
          <a:rPr lang="en-IE"/>
          <a:t>Canva link to edit for translation: https://canva.link/2hnxr7ebix77owe</a:t>
        </a:r>
      </a:p>
    </p188:txBody>
  </p188:cm>
</p188:cmLst>
</file>

<file path=ppt/comments/modernComment_152_3E5602E3.xml><?xml version="1.0" encoding="utf-8"?>
<p188:cmLst xmlns:a="http://schemas.openxmlformats.org/drawingml/2006/main" xmlns:r="http://schemas.openxmlformats.org/officeDocument/2006/relationships" xmlns:p188="http://schemas.microsoft.com/office/powerpoint/2018/8/main">
  <p188:cm id="{4BE797B2-7676-4308-9879-36CB4FC89F55}" authorId="{F9D55E08-6267-7DAA-516D-5E873AB02356}" created="2026-05-15T16:21:07.424">
    <ac:txMkLst xmlns:ac="http://schemas.microsoft.com/office/drawing/2013/main/command">
      <pc:docMk xmlns:pc="http://schemas.microsoft.com/office/powerpoint/2013/main/command"/>
      <pc:sldMk xmlns:pc="http://schemas.microsoft.com/office/powerpoint/2013/main/command" cId="1045824227" sldId="338"/>
      <ac:spMk id="7" creationId="{EE4FD453-550F-6097-9A2E-90C9A7F87CD4}"/>
      <ac:txMk cp="0" len="395">
        <ac:context len="396" hash="803002448"/>
      </ac:txMk>
    </ac:txMkLst>
    <p188:pos x="9382305" y="283159"/>
    <p188:txBody>
      <a:bodyPr/>
      <a:lstStyle/>
      <a:p>
        <a:r>
          <a:rPr lang="en-IE"/>
          <a:t>Expanded</a:t>
        </a:r>
      </a:p>
    </p188:txBody>
  </p188:cm>
</p188:cmLst>
</file>

<file path=ppt/comments/modernComment_158_6B229DE.xml><?xml version="1.0" encoding="utf-8"?>
<p188:cmLst xmlns:a="http://schemas.openxmlformats.org/drawingml/2006/main" xmlns:r="http://schemas.openxmlformats.org/officeDocument/2006/relationships" xmlns:p188="http://schemas.microsoft.com/office/powerpoint/2018/8/main">
  <p188:cm id="{492405F1-F4FB-433B-920F-DBF021622583}" authorId="{F1223353-FD7E-A5BA-7FF9-8EAFFCF3D62A}" created="2026-05-20T13:35:14.165">
    <ac:deMkLst xmlns:ac="http://schemas.microsoft.com/office/drawing/2013/main/command">
      <pc:docMk xmlns:pc="http://schemas.microsoft.com/office/powerpoint/2013/main/command"/>
      <pc:sldMk xmlns:pc="http://schemas.microsoft.com/office/powerpoint/2013/main/command" cId="112339422" sldId="344"/>
      <ac:spMk id="3" creationId="{08ECE7DC-EFA2-F869-CD13-0164B66C2F86}"/>
    </ac:deMkLst>
    <p188:txBody>
      <a:bodyPr/>
      <a:lstStyle/>
      <a:p>
        <a:r>
          <a:rPr lang="en-IE"/>
          <a:t>Canva link for translation https://canva.link/2hnxr7ebix77owe</a:t>
        </a:r>
      </a:p>
    </p188:txBody>
  </p188:cm>
</p188:cmLst>
</file>

<file path=ppt/comments/modernComment_162_55098640.xml><?xml version="1.0" encoding="utf-8"?>
<p188:cmLst xmlns:a="http://schemas.openxmlformats.org/drawingml/2006/main" xmlns:r="http://schemas.openxmlformats.org/officeDocument/2006/relationships" xmlns:p188="http://schemas.microsoft.com/office/powerpoint/2018/8/main">
  <p188:cm id="{E379345D-26AB-45B0-9DF0-D8E9843CC5DE}" authorId="{F9D55E08-6267-7DAA-516D-5E873AB02356}" status="resolved" created="2026-05-15T16:01:59.476" complete="100000">
    <ac:txMkLst xmlns:ac="http://schemas.microsoft.com/office/drawing/2013/main/command">
      <pc:docMk xmlns:pc="http://schemas.microsoft.com/office/powerpoint/2013/main/command"/>
      <pc:sldMk xmlns:pc="http://schemas.microsoft.com/office/powerpoint/2013/main/command" cId="1426687552" sldId="354"/>
      <ac:spMk id="7" creationId="{18C100C2-44AE-4F69-CF74-D964DF96001C}"/>
      <ac:txMk cp="369" len="121">
        <ac:context len="491" hash="3945698148"/>
      </ac:txMk>
    </ac:txMkLst>
    <p188:pos x="9045420" y="2978233"/>
    <p188:txBody>
      <a:bodyPr/>
      <a:lstStyle/>
      <a:p>
        <a:r>
          <a:rPr lang="en-IE"/>
          <a:t>Linking to SDL.</a:t>
        </a:r>
      </a:p>
    </p188:txBody>
  </p188:cm>
  <p188:cm id="{352D10F1-7A32-441A-962E-2A4DFBA1BCF3}" authorId="{F9D55E08-6267-7DAA-516D-5E873AB02356}" status="resolved" created="2026-05-15T16:21:21.478" complete="100000">
    <ac:txMkLst xmlns:ac="http://schemas.microsoft.com/office/drawing/2013/main/command">
      <pc:docMk xmlns:pc="http://schemas.microsoft.com/office/powerpoint/2013/main/command"/>
      <pc:sldMk xmlns:pc="http://schemas.microsoft.com/office/powerpoint/2013/main/command" cId="1426687552" sldId="354"/>
      <ac:spMk id="7" creationId="{18C100C2-44AE-4F69-CF74-D964DF96001C}"/>
      <ac:txMk cp="0" len="490">
        <ac:context len="491" hash="3945698148"/>
      </ac:txMk>
    </ac:txMkLst>
    <p188:pos x="9045420" y="283159"/>
    <p188:txBody>
      <a:bodyPr/>
      <a:lstStyle/>
      <a:p>
        <a:r>
          <a:rPr lang="en-IE"/>
          <a:t>Expanded</a:t>
        </a:r>
      </a:p>
    </p188:txBody>
  </p188:cm>
</p188:cmLst>
</file>

<file path=ppt/comments/modernComment_168_71CFA40B.xml><?xml version="1.0" encoding="utf-8"?>
<p188:cmLst xmlns:a="http://schemas.openxmlformats.org/drawingml/2006/main" xmlns:r="http://schemas.openxmlformats.org/officeDocument/2006/relationships" xmlns:p188="http://schemas.microsoft.com/office/powerpoint/2018/8/main">
  <p188:cm id="{673EE336-FA07-41C6-83FB-56CD37DB03A7}" authorId="{F9D55E08-6267-7DAA-516D-5E873AB02356}" status="resolved" created="2026-05-15T15:53:50.184" complete="100000">
    <ac:txMkLst xmlns:ac="http://schemas.microsoft.com/office/drawing/2013/main/command">
      <pc:docMk xmlns:pc="http://schemas.microsoft.com/office/powerpoint/2013/main/command"/>
      <pc:sldMk xmlns:pc="http://schemas.microsoft.com/office/powerpoint/2013/main/command" cId="1909433355" sldId="360"/>
      <ac:spMk id="7" creationId="{F4521CBA-20CA-AF2A-ED4F-04E9DA8C23C8}"/>
      <ac:txMk cp="37" len="384">
        <ac:context len="1640" hash="721221950"/>
      </ac:txMk>
    </ac:txMkLst>
    <p188:pos x="9346210" y="806757"/>
    <p188:txBody>
      <a:bodyPr/>
      <a:lstStyle/>
      <a:p>
        <a:r>
          <a:rPr lang="en-IE"/>
          <a:t>References?</a:t>
        </a:r>
      </a:p>
    </p188:txBody>
  </p188:cm>
  <p188:cm id="{F341D4E8-C185-4D82-9704-FB02368DCAB9}" authorId="{F9D55E08-6267-7DAA-516D-5E873AB02356}" status="resolved" created="2026-05-15T15:54:10.776" complete="100000">
    <ac:txMkLst xmlns:ac="http://schemas.microsoft.com/office/drawing/2013/main/command">
      <pc:docMk xmlns:pc="http://schemas.microsoft.com/office/powerpoint/2013/main/command"/>
      <pc:sldMk xmlns:pc="http://schemas.microsoft.com/office/powerpoint/2013/main/command" cId="1909433355" sldId="360"/>
      <ac:spMk id="7" creationId="{F4521CBA-20CA-AF2A-ED4F-04E9DA8C23C8}"/>
      <ac:txMk cp="787" len="308">
        <ac:context len="1640" hash="721221950"/>
      </ac:txMk>
    </ac:txMkLst>
    <p188:pos x="9141673" y="3369483"/>
    <p188:txBody>
      <a:bodyPr/>
      <a:lstStyle/>
      <a:p>
        <a:r>
          <a:rPr lang="en-IE"/>
          <a:t>References?</a:t>
        </a:r>
      </a:p>
    </p188:txBody>
  </p188:cm>
</p188:cmLst>
</file>

<file path=ppt/comments/modernComment_174_B70DADEE.xml><?xml version="1.0" encoding="utf-8"?>
<p188:cmLst xmlns:a="http://schemas.openxmlformats.org/drawingml/2006/main" xmlns:r="http://schemas.openxmlformats.org/officeDocument/2006/relationships" xmlns:p188="http://schemas.microsoft.com/office/powerpoint/2018/8/main">
  <p188:cm id="{802B027E-3A7D-467D-9D0E-50BFBFA72B73}" authorId="{F1223353-FD7E-A5BA-7FF9-8EAFFCF3D62A}" created="2026-05-15T11:42:57.658">
    <ac:txMkLst xmlns:ac="http://schemas.microsoft.com/office/drawing/2013/main/command">
      <pc:docMk xmlns:pc="http://schemas.microsoft.com/office/powerpoint/2013/main/command"/>
      <pc:sldMk xmlns:pc="http://schemas.microsoft.com/office/powerpoint/2013/main/command" cId="3071127022" sldId="372"/>
      <ac:spMk id="8" creationId="{ED91112C-31DA-80D2-A4F1-7872E44485ED}"/>
      <ac:txMk cp="350">
        <ac:context len="355" hash="729665927"/>
      </ac:txMk>
    </ac:txMkLst>
    <p188:pos x="2038534" y="1257466"/>
    <p188:txBody>
      <a:bodyPr/>
      <a:lstStyle/>
      <a:p>
        <a:r>
          <a:rPr lang="en-IE"/>
          <a:t>Canva link for translation: https://canva.link/tw9xv83s5t0kxpe</a:t>
        </a:r>
      </a:p>
    </p188:txBody>
  </p188:cm>
  <p188:cm id="{AEC128FA-6FAE-4A3C-BBB3-504F955E077F}" authorId="{F1223353-FD7E-A5BA-7FF9-8EAFFCF3D62A}" created="2026-05-20T09:49:55.556">
    <ac:txMkLst xmlns:ac="http://schemas.microsoft.com/office/drawing/2013/main/command">
      <pc:docMk xmlns:pc="http://schemas.microsoft.com/office/powerpoint/2013/main/command"/>
      <pc:sldMk xmlns:pc="http://schemas.microsoft.com/office/powerpoint/2013/main/command" cId="3071127022" sldId="372"/>
      <ac:spMk id="3" creationId="{F6A9DFB4-A912-6BD6-4F18-0EC4DF2D9CBC}"/>
      <ac:txMk cp="203" len="34">
        <ac:context len="311" hash="951263482"/>
      </ac:txMk>
    </ac:txMkLst>
    <p188:pos x="2077575" y="1203930"/>
    <p188:txBody>
      <a:bodyPr/>
      <a:lstStyle/>
      <a:p>
        <a:r>
          <a:rPr lang="en-IE"/>
          <a:t>Canva link for translation./pdf. https://canva.link/tw9xv83s5t0kxpe</a:t>
        </a:r>
      </a:p>
    </p188:txBody>
  </p188:cm>
  <p188:cm id="{401E6A77-D445-493C-B0C5-AF855F2C4B3A}" authorId="{F1223353-FD7E-A5BA-7FF9-8EAFFCF3D62A}" created="2026-05-20T09:50:09.774">
    <ac:txMkLst xmlns:ac="http://schemas.microsoft.com/office/drawing/2013/main/command">
      <pc:docMk xmlns:pc="http://schemas.microsoft.com/office/powerpoint/2013/main/command"/>
      <pc:sldMk xmlns:pc="http://schemas.microsoft.com/office/powerpoint/2013/main/command" cId="3071127022" sldId="372"/>
      <ac:spMk id="8" creationId="{ED91112C-31DA-80D2-A4F1-7872E44485ED}"/>
      <ac:txMk cp="164" len="6">
        <ac:context len="233" hash="1435827852"/>
      </ac:txMk>
    </ac:txMkLst>
    <p188:pos x="2245526" y="1030830"/>
    <p188:txBody>
      <a:bodyPr/>
      <a:lstStyle/>
      <a:p>
        <a:r>
          <a:rPr lang="en-IE"/>
          <a:t>Canva link for translations https://canva.link/tw9xv83s5t0kxpe</a:t>
        </a:r>
      </a:p>
    </p188:txBody>
  </p188:cm>
  <p188:cm id="{ED0F42DC-A020-483F-8121-92757F77235B}" authorId="{F1223353-FD7E-A5BA-7FF9-8EAFFCF3D62A}" created="2026-05-20T09:50:44.947">
    <ac:txMkLst xmlns:ac="http://schemas.microsoft.com/office/drawing/2013/main/command">
      <pc:docMk xmlns:pc="http://schemas.microsoft.com/office/powerpoint/2013/main/command"/>
      <pc:sldMk xmlns:pc="http://schemas.microsoft.com/office/powerpoint/2013/main/command" cId="3071127022" sldId="372"/>
      <ac:spMk id="10" creationId="{67F42B1B-6F55-6EAC-10FF-10B820D8E17C}"/>
      <ac:txMk cp="54" len="28">
        <ac:context len="315" hash="2078046869"/>
      </ac:txMk>
    </ac:txMkLst>
    <p188:pos x="1530219" y="378535"/>
    <p188:txBody>
      <a:bodyPr/>
      <a:lstStyle/>
      <a:p>
        <a:r>
          <a:rPr lang="en-IE"/>
          <a:t>Canva link for translations https://canva.link/tw9xv83s5t0kxpe</a:t>
        </a:r>
      </a:p>
    </p188:txBody>
  </p188:cm>
  <p188:cm id="{625FADDB-AD7C-4277-BA1D-D4121EFF62F3}" authorId="{F1223353-FD7E-A5BA-7FF9-8EAFFCF3D62A}" created="2026-05-20T11:42:34.473">
    <ac:txMkLst xmlns:ac="http://schemas.microsoft.com/office/drawing/2013/main/command">
      <pc:docMk xmlns:pc="http://schemas.microsoft.com/office/powerpoint/2013/main/command"/>
      <pc:sldMk xmlns:pc="http://schemas.microsoft.com/office/powerpoint/2013/main/command" cId="3071127022" sldId="372"/>
      <ac:spMk id="18" creationId="{0C9BDBE0-D688-7682-F128-024EAA9DEE99}"/>
      <ac:txMk cp="260" len="35">
        <ac:context len="414" hash="3072099073"/>
      </ac:txMk>
    </ac:txMkLst>
    <p188:pos x="1981189" y="1330745"/>
    <p188:txBody>
      <a:bodyPr/>
      <a:lstStyle/>
      <a:p>
        <a:r>
          <a:rPr lang="en-IE"/>
          <a:t>Canva link for translations https://canva.link/tw9xv83s5t0kxpe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17/8/2026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17/8/2026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800" b="1" dirty="0"/>
              <a:t>Indicações para o formador:</a:t>
            </a:r>
          </a:p>
          <a:p>
            <a:r>
              <a:rPr lang="en-IE" sz="700" dirty="0"/>
              <a:t>The trainer welcomes the educators to the module “Navigating the Sustain EU  Curriculum and E-Learning Course. He/she explains that, during this session,  educators explore the E-Learning platform and have an overview of the European Sustainability Expert Course developed by the project’s partners.</a:t>
            </a:r>
          </a:p>
          <a:p>
            <a:endParaRPr lang="en-IE" sz="700" dirty="0"/>
          </a:p>
          <a:p>
            <a:r>
              <a:rPr lang="en-IE" sz="700" dirty="0"/>
              <a:t>The trainer introduces him/herself.</a:t>
            </a:r>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3356545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dirty="0"/>
              <a:t>Indicações para o formador:</a:t>
            </a:r>
          </a:p>
          <a:p>
            <a:r>
              <a:rPr lang="en-IE" b="0" dirty="0"/>
              <a:t>O formador explica o roteiro da sessão: conteúdo teórico e conceitos-chave desenvolvidos no curso ESE, 2 atividades em pares (atividade prática e atividade de aplicação à prática) e, em seguida, apresenta a atividade autodirigida.</a:t>
            </a:r>
          </a:p>
          <a:p>
            <a:endParaRPr lang="en-IE" b="1" dirty="0"/>
          </a:p>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dirty="0"/>
              <a:t>Indicações para o formador:</a:t>
            </a:r>
          </a:p>
          <a:p>
            <a:r>
              <a:rPr lang="en-IE" b="0" dirty="0"/>
              <a:t>O formador declara que apresentará claramente os tópicos 1 e 2 na parte teórica. Acrescenta que os tópicos 3 e 4 serão explorados ao longo da atividade prática, da atividade de aplicação à prática e da atividade de aprendizagem autodirigida.</a:t>
            </a:r>
          </a:p>
          <a:p>
            <a:endParaRPr lang="en-IE" b="1" dirty="0"/>
          </a:p>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214441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Indicações para o formador: </a:t>
            </a:r>
          </a:p>
          <a:p>
            <a:r>
              <a:rPr lang="en-IE" dirty="0"/>
              <a:t>Estas questões são opcionais, dependendo do perfil dos formadores e do tempo disponível. Também podes escolher uma das perguntas como quebra-gelo, utilizando uma ferramenta de facilitação: </a:t>
            </a:r>
          </a:p>
          <a:p>
            <a:r>
              <a:rPr lang="en-IE" dirty="0"/>
              <a:t>ex. Os educadores fazem uma das perguntas ao colega do lado e registam mutuamente a resposta num post-it que colam num quadro branco (pode também ser feito num quadro branco digital).</a:t>
            </a:r>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419354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Indicações para o formador: </a:t>
            </a:r>
          </a:p>
          <a:p>
            <a:r>
              <a:rPr lang="en-IE" dirty="0"/>
              <a:t>O formador apresenta uma visão geral do Tópico 1, que se centra no contexto em que o curso foi criado (contextos europeu e de emprego na área da sustentabilidade) e na forma como pretende colmatar o défice de competências verdes no mercado de trabalho europeu.</a:t>
            </a:r>
          </a:p>
          <a:p>
            <a:r>
              <a:rPr lang="en-IE" dirty="0"/>
              <a:t>The trainer then presents the purpose of the course, in other words “how to become a Sustainability Expert”.</a:t>
            </a:r>
          </a:p>
          <a:p>
            <a:r>
              <a:rPr lang="en-IE" dirty="0"/>
              <a:t>Finally, the trainer presents the pedagogical framework of this course from the constructivist approach to the use of interactive and digital tools. </a:t>
            </a:r>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3124735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Indicações para o formador: </a:t>
            </a:r>
          </a:p>
          <a:p>
            <a:r>
              <a:rPr lang="en-IE" dirty="0"/>
              <a:t>O formador pode apresentar este slide ou, para tornar a sessão mais interativa, colocar perguntas aos educadores sobre o que sabem acerca do contexto de sustentabilidade europeu e apresentar o slide de seguida.</a:t>
            </a:r>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055179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2612481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Indicações para o formador: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The trainer can either present this slide or, to make it more interactive, ask the educators what key-words come to their minds when we say the word “sustainability experts”.</a:t>
            </a:r>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2887530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Indicações para o formador: </a:t>
            </a:r>
          </a:p>
          <a:p>
            <a:r>
              <a:rPr lang="en-IE" dirty="0"/>
              <a:t>Pergunta/discussão opcional para os educadores: Que tipo de ferramentas digitais conheces? Já utilizaste plataformas de e-learning? Se sim, como foi a tua experiência?</a:t>
            </a:r>
          </a:p>
        </p:txBody>
      </p:sp>
      <p:sp>
        <p:nvSpPr>
          <p:cNvPr id="4" name="Slide Number Placeholder 3"/>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1153409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Indicações para o formador: </a:t>
            </a:r>
          </a:p>
          <a:p>
            <a:r>
              <a:rPr lang="en-IE" dirty="0"/>
              <a:t>O formador apresenta uma visão geral do Tópico 2, que se centra no design e estrutura do curso ESE. Este tópico apresentará os 9 módulos com mais detalhe.</a:t>
            </a:r>
          </a:p>
        </p:txBody>
      </p:sp>
      <p:sp>
        <p:nvSpPr>
          <p:cNvPr id="4" name="Slide Number Placeholder 3"/>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4204600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Indicações para o formador: </a:t>
            </a:r>
          </a:p>
          <a:p>
            <a:r>
              <a:rPr lang="en-IE" dirty="0"/>
              <a:t>Optional interactive question to the educators: “How you familiar with these key concepts?”</a:t>
            </a:r>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953252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Indicações para o formador: </a:t>
            </a:r>
          </a:p>
          <a:p>
            <a:r>
              <a:rPr lang="en-IE" dirty="0"/>
              <a:t>Optional interactive question to the educators: “Have you ever heard of or experienced these thinking strategies?”</a:t>
            </a:r>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954314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Indicações para o formador: </a:t>
            </a:r>
          </a:p>
          <a:p>
            <a:r>
              <a:rPr lang="en-IE" dirty="0"/>
              <a:t>Optional interactive question to the educators: “Has the company you work in ever implemented Sustainability Plans?”</a:t>
            </a:r>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255611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Indicações para o formador: </a:t>
            </a:r>
          </a:p>
          <a:p>
            <a:r>
              <a:rPr lang="en-IE" dirty="0"/>
              <a:t>Optional interactive question to the educators: “Do you know if the company you work in has a ESG strategy?”</a:t>
            </a:r>
          </a:p>
        </p:txBody>
      </p:sp>
      <p:sp>
        <p:nvSpPr>
          <p:cNvPr id="4" name="Slide Number Placeholder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517007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Indicações para o formador: </a:t>
            </a:r>
          </a:p>
          <a:p>
            <a:r>
              <a:rPr lang="en-IE" dirty="0"/>
              <a:t>Este slide é opcional dependendo do tempo que resta. É bastante interessante pois cria uma ligação com a reflexão para as atividades seguintes.</a:t>
            </a:r>
          </a:p>
          <a:p>
            <a:endParaRPr lang="en-IE" dirty="0"/>
          </a:p>
          <a:p>
            <a:r>
              <a:rPr lang="en-IE" dirty="0"/>
              <a:t>O formador oferece uma pausa de 10 minutos aos educadores.</a:t>
            </a:r>
          </a:p>
        </p:txBody>
      </p:sp>
      <p:sp>
        <p:nvSpPr>
          <p:cNvPr id="4" name="Slide Number Placeholder 3"/>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702398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Indicações para o formador: </a:t>
            </a:r>
          </a:p>
          <a:p>
            <a:r>
              <a:rPr lang="en-IE" dirty="0"/>
              <a:t>O formador prepara o grupo para a atividade prática, que terá uma duração de cerca de 45 minutos. O formador pede aos educadores que trabalhem em pares ou, se preferirem, individualmente. Cada par escolhe um módulo do ESE.</a:t>
            </a:r>
          </a:p>
          <a:p>
            <a:endParaRPr lang="en-IE" dirty="0"/>
          </a:p>
          <a:p>
            <a:r>
              <a:rPr lang="en-IE" dirty="0"/>
              <a:t>O formador pode mostrar um slide com os diferentes módulos do curso ESE para escolher.</a:t>
            </a:r>
          </a:p>
        </p:txBody>
      </p:sp>
      <p:sp>
        <p:nvSpPr>
          <p:cNvPr id="4" name="Slide Number Placeholder 3"/>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963593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IE" b="1" dirty="0"/>
              <a:t>Indicações para o formador: </a:t>
            </a:r>
          </a:p>
          <a:p>
            <a:endParaRPr lang="en-IE" dirty="0"/>
          </a:p>
          <a:p>
            <a:r>
              <a:rPr lang="en-IE" dirty="0"/>
              <a:t>O formador apresenta uma visão geral dos diferentes passos da atividade prática e oferece apoio.</a:t>
            </a:r>
          </a:p>
          <a:p>
            <a:r>
              <a:rPr lang="en-IE" dirty="0"/>
              <a:t>O formador distribui ou dá acesso aos modelos.</a:t>
            </a:r>
          </a:p>
          <a:p>
            <a:endParaRPr lang="en-IE" dirty="0"/>
          </a:p>
          <a:p>
            <a:r>
              <a:rPr lang="en-IE" dirty="0"/>
              <a:t>Este slide poderá ficar visível para que os educadores acompanhem os diferentes passos.</a:t>
            </a:r>
          </a:p>
        </p:txBody>
      </p:sp>
      <p:sp>
        <p:nvSpPr>
          <p:cNvPr id="4" name="Slide Number Placeholder 3"/>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2935092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219-6A5C-83CB-5117-F961F7E7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5AF74-1150-D4D5-AC26-DDEC0F3CCE1C}"/>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9A10F01-E2F8-DF19-DAFD-A42113B73120}"/>
              </a:ext>
            </a:extLst>
          </p:cNvPr>
          <p:cNvSpPr>
            <a:spLocks noGrp="1"/>
          </p:cNvSpPr>
          <p:nvPr>
            <p:ph type="body" idx="1"/>
          </p:nvPr>
        </p:nvSpPr>
        <p:spPr/>
        <p:txBody>
          <a:bodyPr/>
          <a:lstStyle/>
          <a:p>
            <a:r>
              <a:rPr lang="en-IE" b="1" dirty="0"/>
              <a:t>Indicações para o formador: </a:t>
            </a:r>
          </a:p>
          <a:p>
            <a:r>
              <a:rPr lang="en-IE" b="0" dirty="0"/>
              <a:t>Este slide é opcional, se tiveres tempo. É interessante pois cria uma ligação com a atividade de aplicação à prática.</a:t>
            </a:r>
          </a:p>
          <a:p>
            <a:endParaRPr lang="en-IE" b="1" dirty="0"/>
          </a:p>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773E2E45-0531-3805-C807-6EBDD27CC6CB}"/>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128687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Indicações para o formador: </a:t>
            </a:r>
          </a:p>
          <a:p>
            <a:r>
              <a:rPr lang="en-IE" dirty="0"/>
              <a:t>The trainers starts up the application to practice activity, which will last around 40 mins. The educators will work in pairs or, if preferred, on their own. Each pair works on the same ESE Module as for the practical activity.” </a:t>
            </a:r>
          </a:p>
          <a:p>
            <a:endParaRPr lang="en-IE" dirty="0"/>
          </a:p>
          <a:p>
            <a:endParaRPr lang="en-IE" dirty="0"/>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279570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2826920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IE" b="1" dirty="0"/>
              <a:t>Indicações para o formador: </a:t>
            </a:r>
          </a:p>
          <a:p>
            <a:endParaRPr lang="en-IE" dirty="0"/>
          </a:p>
          <a:p>
            <a:r>
              <a:rPr lang="en-IE" dirty="0"/>
              <a:t>O formador apresenta uma visão geral dos diferentes passos da atividade prática e oferece apoio.</a:t>
            </a:r>
          </a:p>
          <a:p>
            <a:r>
              <a:rPr lang="en-IE" dirty="0"/>
              <a:t>O formador distribui ou dá acesso aos modelos.</a:t>
            </a:r>
          </a:p>
          <a:p>
            <a:endParaRPr lang="en-IE" dirty="0"/>
          </a:p>
          <a:p>
            <a:r>
              <a:rPr lang="en-IE" dirty="0"/>
              <a:t>Este slide poderá ficar visível para que os educadores acompanhem os diferentes passos.</a:t>
            </a:r>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546457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Notas do formador: </a:t>
            </a:r>
          </a:p>
          <a:p>
            <a:r>
              <a:rPr lang="en-IE" b="0" dirty="0"/>
              <a:t>“The Lesson Plan you just created contributes to the Trainer portfolio. You can upload it to the Portfolio.”</a:t>
            </a:r>
          </a:p>
          <a:p>
            <a:endParaRPr lang="en-IE" b="1" dirty="0"/>
          </a:p>
          <a:p>
            <a:endParaRPr lang="en-IE" b="1" dirty="0"/>
          </a:p>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Instruções para o formador: </a:t>
            </a:r>
          </a:p>
          <a:p>
            <a:endParaRPr lang="en-IE" dirty="0"/>
          </a:p>
          <a:p>
            <a:r>
              <a:rPr lang="en-IE" dirty="0"/>
              <a:t>Dependendo do grupo e do tempo que resta, podes colocar as quatro questões sugeridas, outras questões ou apenas algumas delas. Os educadores podem responder oralmente ou por escrito.</a:t>
            </a:r>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836508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Indicações para o formador: </a:t>
            </a:r>
          </a:p>
          <a:p>
            <a:r>
              <a:rPr lang="en-IE" dirty="0"/>
              <a:t>O formador apresenta a duração desta atividade e o formato de trabalho (a realizar no tempo próprio).</a:t>
            </a:r>
          </a:p>
          <a:p>
            <a:r>
              <a:rPr lang="en-IE" dirty="0">
                <a:highlight>
                  <a:srgbClr val="FFFF00"/>
                </a:highlight>
              </a:rPr>
              <a:t>Opcional: O formador pode oferecer-se para ser contactado por e-mail caso os educadores tenham dúvidas durante a SDL.</a:t>
            </a:r>
          </a:p>
        </p:txBody>
      </p:sp>
      <p:sp>
        <p:nvSpPr>
          <p:cNvPr id="4" name="Slide Number Placeholder 3"/>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1791805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IE" b="1" dirty="0"/>
              <a:t>Indicações para o formador: </a:t>
            </a:r>
          </a:p>
          <a:p>
            <a:r>
              <a:rPr lang="en-IE" dirty="0"/>
              <a:t>O formador informa os educadores de que, durante esta atividade, irão refletir sobre os desafios que os formandos possam enfrentar durante as sessões de aprendizagem online e que apoio personalizado lhes podem oferecer.</a:t>
            </a:r>
          </a:p>
          <a:p>
            <a:r>
              <a:rPr lang="en-IE" dirty="0"/>
              <a:t>O resultado desta atividade será aplicável ao curso ESE, mas também pode ser utilizado noutros cursos E-Learning que os educadores possam lecionar.</a:t>
            </a:r>
          </a:p>
        </p:txBody>
      </p:sp>
      <p:sp>
        <p:nvSpPr>
          <p:cNvPr id="4" name="Slide Number Placeholder 3"/>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3875140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926A-4AB6-9B0F-23B5-DC12A3254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91039-B6E6-4353-8F44-EF805FB7F01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1086444-6819-5131-9CC3-1D2427057E80}"/>
              </a:ext>
            </a:extLst>
          </p:cNvPr>
          <p:cNvSpPr>
            <a:spLocks noGrp="1"/>
          </p:cNvSpPr>
          <p:nvPr>
            <p:ph type="body" idx="1"/>
          </p:nvPr>
        </p:nvSpPr>
        <p:spPr/>
        <p:txBody>
          <a:bodyPr/>
          <a:lstStyle/>
          <a:p>
            <a:r>
              <a:rPr lang="en-IE" b="1" dirty="0"/>
              <a:t>Indicações para o formador: </a:t>
            </a:r>
          </a:p>
          <a:p>
            <a:endParaRPr lang="en-IE" dirty="0"/>
          </a:p>
          <a:p>
            <a:r>
              <a:rPr lang="en-IE" dirty="0"/>
              <a:t>O formador apresenta os diferentes passos da SDL e pergunta aos educadores se têm alguma dúvida de esclarecimento.</a:t>
            </a:r>
          </a:p>
        </p:txBody>
      </p:sp>
      <p:sp>
        <p:nvSpPr>
          <p:cNvPr id="4" name="Slide Number Placeholder 3">
            <a:extLst>
              <a:ext uri="{FF2B5EF4-FFF2-40B4-BE49-F238E27FC236}">
                <a16:creationId xmlns:a16="http://schemas.microsoft.com/office/drawing/2014/main" id="{9E35F706-A424-0A3E-B21A-3C549FFBF4C5}"/>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348939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Instruções para o formador: </a:t>
            </a:r>
          </a:p>
          <a:p>
            <a:r>
              <a:rPr lang="en-IE" b="0" dirty="0"/>
              <a:t>O formador encerra a sessão de 3 horas, apresentando um breve resumo dos temas explorados e os próximos passos. O formador responde a quaisquer dúvidas que os educadores possam ter.</a:t>
            </a:r>
          </a:p>
          <a:p>
            <a:endParaRPr lang="en-IE" b="1" dirty="0"/>
          </a:p>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8/17/2026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1.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1.xml"/><Relationship Id="rId1" Type="http://schemas.openxmlformats.org/officeDocument/2006/relationships/tags" Target="../tags/tag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2.xml"/><Relationship Id="rId1" Type="http://schemas.openxmlformats.org/officeDocument/2006/relationships/tags" Target="../tags/tag6.xml"/><Relationship Id="rId4" Type="http://schemas.microsoft.com/office/2018/10/relationships/comments" Target="../comments/modernComment_152_3E5602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9.xml"/><Relationship Id="rId4" Type="http://schemas.microsoft.com/office/2018/10/relationships/comments" Target="../comments/modernComment_168_71CFA40B.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2.xml"/><Relationship Id="rId1" Type="http://schemas.openxmlformats.org/officeDocument/2006/relationships/tags" Target="../tags/tag23.xml"/><Relationship Id="rId4" Type="http://schemas.microsoft.com/office/2018/10/relationships/comments" Target="../comments/modernComment_162_5509864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2.xml"/><Relationship Id="rId1" Type="http://schemas.openxmlformats.org/officeDocument/2006/relationships/tags" Target="../tags/tag24.xml"/><Relationship Id="rId4" Type="http://schemas.microsoft.com/office/2018/10/relationships/comments" Target="../comments/modernComment_158_6B229DE.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2.xml"/><Relationship Id="rId1" Type="http://schemas.openxmlformats.org/officeDocument/2006/relationships/tags" Target="../tags/tag26.xml"/><Relationship Id="rId4" Type="http://schemas.microsoft.com/office/2018/10/relationships/comments" Target="../comments/modernComment_16E_31C6E94D.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1.xml"/><Relationship Id="rId1" Type="http://schemas.openxmlformats.org/officeDocument/2006/relationships/tags" Target="../tags/tag27.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2.xml"/><Relationship Id="rId1" Type="http://schemas.openxmlformats.org/officeDocument/2006/relationships/tags" Target="../tags/tag29.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1.xml"/><Relationship Id="rId1" Type="http://schemas.openxmlformats.org/officeDocument/2006/relationships/tags" Target="../tags/tag31.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2.xml"/><Relationship Id="rId1" Type="http://schemas.openxmlformats.org/officeDocument/2006/relationships/tags" Target="../tags/tag33.xml"/><Relationship Id="rId5" Type="http://schemas.openxmlformats.org/officeDocument/2006/relationships/image" Target="../media/image8.png"/><Relationship Id="rId4" Type="http://schemas.microsoft.com/office/2018/10/relationships/comments" Target="../comments/modernComment_15B_7EA27B4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2.xml"/><Relationship Id="rId1" Type="http://schemas.openxmlformats.org/officeDocument/2006/relationships/tags" Target="../tags/tag35.xml"/><Relationship Id="rId4" Type="http://schemas.microsoft.com/office/2018/10/relationships/comments" Target="../comments/modernComment_174_B70DADEE.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1.xml"/><Relationship Id="rId1" Type="http://schemas.openxmlformats.org/officeDocument/2006/relationships/tags" Target="../tags/tag36.xml"/><Relationship Id="rId5" Type="http://schemas.openxmlformats.org/officeDocument/2006/relationships/image" Target="../media/image9.png"/><Relationship Id="rId4" Type="http://schemas.microsoft.com/office/2018/10/relationships/comments" Target="../comments/modernComment_15F_84C8AF29.xml"/></Relationships>
</file>

<file path=ppt/slides/_rels/slide36.xml.rels><?xml version="1.0" encoding="UTF-8" standalone="yes"?>
<Relationships xmlns="http://schemas.openxmlformats.org/package/2006/relationships"><Relationship Id="rId3" Type="http://schemas.openxmlformats.org/officeDocument/2006/relationships/hyperlink" Target="https://www.weforum.org/publications/the-future-of-jobs-report-2023/" TargetMode="External"/><Relationship Id="rId2" Type="http://schemas.openxmlformats.org/officeDocument/2006/relationships/slideLayout" Target="../slideLayouts/slideLayout32.xml"/><Relationship Id="rId1" Type="http://schemas.openxmlformats.org/officeDocument/2006/relationships/tags" Target="../tags/tag37.xml"/><Relationship Id="rId5" Type="http://schemas.openxmlformats.org/officeDocument/2006/relationships/hyperlink" Target="https://doi.org/10.2801/112540" TargetMode="External"/><Relationship Id="rId4" Type="http://schemas.openxmlformats.org/officeDocument/2006/relationships/hyperlink" Target="https://news.linkedin.com/2022/february/our-2022-global-green-skills-report"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g"/><Relationship Id="rId18" Type="http://schemas.openxmlformats.org/officeDocument/2006/relationships/image" Target="../media/image24.png"/><Relationship Id="rId3" Type="http://schemas.openxmlformats.org/officeDocument/2006/relationships/notesSlide" Target="../notesSlides/notesSlide29.xml"/><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slideLayout" Target="../slideLayouts/slideLayout33.xml"/><Relationship Id="rId16" Type="http://schemas.openxmlformats.org/officeDocument/2006/relationships/image" Target="../media/image22.jpeg"/><Relationship Id="rId1" Type="http://schemas.openxmlformats.org/officeDocument/2006/relationships/tags" Target="../tags/tag38.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jpeg"/><Relationship Id="rId19" Type="http://schemas.openxmlformats.org/officeDocument/2006/relationships/image" Target="../media/image2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autor(es),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Elaborado por: SRC</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4"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Formação de Formadores</a:t>
            </a:r>
          </a:p>
          <a:p>
            <a:pPr algn="ct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454281"/>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Módulo 2: Navegar no Currículo e no Curso E-Learning do SUSTAIN-EU</a:t>
            </a:r>
            <a:endParaRPr lang="el-GR" sz="2400" b="1" dirty="0">
              <a:solidFill>
                <a:srgbClr val="92D050"/>
              </a:solidFill>
            </a:endParaRPr>
          </a:p>
        </p:txBody>
      </p:sp>
    </p:spTree>
    <p:custDataLst>
      <p:tags r:id="rId1"/>
    </p:custDataLst>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Roteiro da Sessão</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a:t>A sessão de hoje, com 3 horas de duração, inclui:</a:t>
            </a:r>
          </a:p>
          <a:p>
            <a:r>
              <a:rPr lang="en-US" dirty="0"/>
              <a:t>Introdução ao módulo e resultados de aprendizagem </a:t>
            </a:r>
          </a:p>
          <a:p>
            <a:r>
              <a:rPr lang="en-US" dirty="0"/>
              <a:t>Conceitos-chave</a:t>
            </a:r>
          </a:p>
          <a:p>
            <a:r>
              <a:rPr lang="en-US" dirty="0"/>
              <a:t>Atividade prática </a:t>
            </a:r>
          </a:p>
          <a:p>
            <a:r>
              <a:rPr lang="en-US" dirty="0"/>
              <a:t>Aplicação à prática de formação </a:t>
            </a:r>
          </a:p>
          <a:p>
            <a:r>
              <a:rPr lang="en-US" dirty="0"/>
              <a:t>Reflexão e tarefa de aprendizagem autodirigida</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Visão Geral do Módulo</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normAutofit fontScale="92500" lnSpcReduction="10000"/>
          </a:bodyPr>
          <a:lstStyle/>
          <a:p>
            <a:pPr marL="0" indent="0">
              <a:buNone/>
            </a:pPr>
            <a:r>
              <a:rPr lang="en-US" dirty="0"/>
              <a:t>Este módulo centra-se em:</a:t>
            </a:r>
          </a:p>
          <a:p>
            <a:r>
              <a:rPr lang="en-US" dirty="0"/>
              <a:t>Tópico 1: Desenvolvimento e Fundamentos do Curso Especialista Europeu em Sustentabilidade (ESE)</a:t>
            </a:r>
          </a:p>
          <a:p>
            <a:r>
              <a:rPr lang="en-US" dirty="0"/>
              <a:t>Tópico 2: Design e estrutura do curso ESE</a:t>
            </a:r>
          </a:p>
          <a:p>
            <a:r>
              <a:rPr lang="en-US" dirty="0"/>
              <a:t>Tópico 3: Navegar na plataforma e-learning e outras ferramentas digitais </a:t>
            </a:r>
          </a:p>
          <a:p>
            <a:r>
              <a:rPr lang="en-US" dirty="0"/>
              <a:t>Tópico 4: Apoiar os formandos em atividades online e autodirigidas</a:t>
            </a:r>
          </a:p>
          <a:p>
            <a:r>
              <a:rPr lang="en-US" dirty="0"/>
              <a:t>Ao concluírem este módulo, os formadores estarão melhor preparados para:</a:t>
            </a:r>
          </a:p>
          <a:p>
            <a:pPr algn="ctr">
              <a:buFont typeface="Wingdings" panose="05000000000000000000" pitchFamily="2" charset="2"/>
              <a:buChar char="v"/>
            </a:pPr>
            <a:r>
              <a:rPr lang="en-US" b="1" dirty="0"/>
              <a:t>Navegar na plataforma e-learning</a:t>
            </a:r>
          </a:p>
          <a:p>
            <a:pPr algn="ctr">
              <a:buFont typeface="Wingdings" panose="05000000000000000000" pitchFamily="2" charset="2"/>
              <a:buChar char="v"/>
            </a:pPr>
            <a:r>
              <a:rPr lang="en-US" b="1" dirty="0"/>
              <a:t>Adaptar as suas práticas de ensino para melhor apoiar os seus formandos</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Resultados de Aprendizagem</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en-US" noProof="0" dirty="0"/>
              <a:t>Este módulo aborda os seguintes Resultados de Aprendizagem:</a:t>
            </a:r>
          </a:p>
          <a:p>
            <a:r>
              <a:rPr lang="en-US" dirty="0"/>
              <a:t>K1– Explicar a estrutura, a metodologia e o design pedagógico do Curso Especialista Europeu em Sustentabilidade.</a:t>
            </a:r>
          </a:p>
          <a:p>
            <a:r>
              <a:rPr lang="en-US" noProof="0" dirty="0"/>
              <a:t>K3– Interpretar e aplicar a estrutura curricular do SUSTAIN-EU e as ferramentas da plataforma LMS para a lecionação do curso.</a:t>
            </a:r>
          </a:p>
          <a:p>
            <a:r>
              <a:rPr lang="en-US" noProof="0" dirty="0"/>
              <a:t>K4– Resumir os princípios da pedagogia digital, da facilitação assíncrona e do envolvimento dos formandos.</a:t>
            </a:r>
          </a:p>
          <a:p>
            <a:r>
              <a:rPr lang="en-US" noProof="0" dirty="0"/>
              <a:t>S3– Utilizar ferramentas digitais e o AI Bot Tutor para orientar, apoiar e monitorizar os formandos durante o curso.</a:t>
            </a:r>
          </a:p>
          <a:p>
            <a:r>
              <a:rPr lang="en-US" dirty="0"/>
              <a:t>S6– Desenvolver e implementar planos de facilitação alinhados com os seis módulos do currículo ESE.</a:t>
            </a:r>
            <a:endParaRPr lang="en-US" b="1" dirty="0"/>
          </a:p>
          <a:p>
            <a:pPr marL="0" indent="0">
              <a:buNone/>
            </a:pPr>
            <a:endParaRPr lang="en-GB" noProof="0" dirty="0"/>
          </a:p>
        </p:txBody>
      </p:sp>
    </p:spTree>
    <p:custDataLst>
      <p:tags r:id="rId1"/>
    </p:custDataLst>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Reflexão Inicial / Aquecimento</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US" dirty="0"/>
              <a:t>Pergunta de discussão:</a:t>
            </a:r>
          </a:p>
          <a:p>
            <a:r>
              <a:rPr lang="en-US" dirty="0"/>
              <a:t>Que experiência já tens com plataformas de aprendizagem online ou formação relacionada com a sustentabilidade na tua prática de ensino ou formação?</a:t>
            </a:r>
          </a:p>
          <a:p>
            <a:pPr marL="0" indent="0">
              <a:buNone/>
            </a:pPr>
            <a:r>
              <a:rPr lang="en-US" dirty="0"/>
              <a:t>Sugestões opcionais:</a:t>
            </a:r>
          </a:p>
          <a:p>
            <a:r>
              <a:rPr lang="en-US" dirty="0"/>
              <a:t>Que desafios antecipas que os formandos possam enfrentar ao interagir com ambientes de aprendizagem online? </a:t>
            </a:r>
          </a:p>
          <a:p>
            <a:r>
              <a:rPr lang="en-US" dirty="0"/>
              <a:t>Que abordagens ou recursos tornariam este tema significativo, envolvente e útil para os teus formandos? </a:t>
            </a:r>
          </a:p>
        </p:txBody>
      </p:sp>
    </p:spTree>
    <p:custDataLst>
      <p:tags r:id="rId1"/>
    </p:custDataLst>
    <p:extLst>
      <p:ext uri="{BB962C8B-B14F-4D97-AF65-F5344CB8AC3E}">
        <p14:creationId xmlns:p14="http://schemas.microsoft.com/office/powerpoint/2010/main" val="1045824227"/>
      </p:ext>
    </p:extLst>
  </p:cSld>
  <p:clrMapOvr>
    <a:masterClrMapping/>
  </p:clrMapOvr>
  <p:extLst>
    <p:ext uri="{6950BFC3-D8DA-4A85-94F7-54DA5524770B}">
      <p188:commentRel xmlns:p188="http://schemas.microsoft.com/office/powerpoint/2018/8/main" r:id="rId4"/>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66061-81F3-763C-D9FB-6C64B5C758A5}"/>
              </a:ext>
            </a:extLst>
          </p:cNvPr>
          <p:cNvSpPr>
            <a:spLocks noGrp="1"/>
          </p:cNvSpPr>
          <p:nvPr>
            <p:ph type="ctrTitle"/>
          </p:nvPr>
        </p:nvSpPr>
        <p:spPr>
          <a:xfrm>
            <a:off x="1507067" y="3715977"/>
            <a:ext cx="7766936" cy="1646302"/>
          </a:xfrm>
        </p:spPr>
        <p:txBody>
          <a:bodyPr/>
          <a:lstStyle/>
          <a:p>
            <a:pPr algn="ctr"/>
            <a:r>
              <a:rPr lang="en-US" dirty="0"/>
              <a:t>Tópico 1: Desenvolvimento e Fundamentos do Curso Especialista Europeu em Sustentabilidade (ESE)</a:t>
            </a:r>
            <a:endParaRPr lang="en-IE" dirty="0"/>
          </a:p>
        </p:txBody>
      </p:sp>
    </p:spTree>
    <p:custDataLst>
      <p:tags r:id="rId1"/>
    </p:custDataLst>
    <p:extLst>
      <p:ext uri="{BB962C8B-B14F-4D97-AF65-F5344CB8AC3E}">
        <p14:creationId xmlns:p14="http://schemas.microsoft.com/office/powerpoint/2010/main" val="3815284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27180" y="1203157"/>
            <a:ext cx="9959820" cy="4944980"/>
          </a:xfrm>
        </p:spPr>
        <p:txBody>
          <a:bodyPr>
            <a:normAutofit fontScale="92500" lnSpcReduction="20000"/>
          </a:bodyPr>
          <a:lstStyle/>
          <a:p>
            <a:pPr marL="457200" indent="-457200">
              <a:buAutoNum type="arabicParenR"/>
            </a:pPr>
            <a:r>
              <a:rPr lang="en-US" sz="2000" b="1" u="sng" noProof="0" dirty="0"/>
              <a:t>Por que razão foi criado o curso? </a:t>
            </a:r>
          </a:p>
          <a:p>
            <a:pPr marL="0" indent="0">
              <a:buNone/>
            </a:pPr>
            <a:endParaRPr lang="en-US" sz="2000" b="1" u="sng" noProof="0" dirty="0"/>
          </a:p>
          <a:p>
            <a:r>
              <a:rPr lang="en-US" sz="1900" noProof="0" dirty="0"/>
              <a:t>Contexto europeu</a:t>
            </a:r>
          </a:p>
          <a:p>
            <a:pPr lvl="1">
              <a:buFont typeface="Courier New" panose="02070309020205020404" pitchFamily="49" charset="0"/>
              <a:buChar char="o"/>
            </a:pPr>
            <a:r>
              <a:rPr lang="en-US" sz="1900" noProof="0" dirty="0"/>
              <a:t>O Pacto Ecológico Europeu é uma estratégia e legislação abrangente que visa:</a:t>
            </a:r>
          </a:p>
          <a:p>
            <a:pPr lvl="2">
              <a:buFont typeface="Wingdings" panose="05000000000000000000" pitchFamily="2" charset="2"/>
              <a:buChar char="v"/>
            </a:pPr>
            <a:r>
              <a:rPr lang="en-US" sz="1900" noProof="0" dirty="0"/>
              <a:t>Reduzir as emissões em pelo menos 50% até 2030, em comparação com os níveis de 1990.</a:t>
            </a:r>
          </a:p>
          <a:p>
            <a:pPr lvl="2">
              <a:buFont typeface="Wingdings" panose="05000000000000000000" pitchFamily="2" charset="2"/>
              <a:buChar char="v"/>
            </a:pPr>
            <a:r>
              <a:rPr lang="en-US" sz="1900" noProof="0" dirty="0"/>
              <a:t>Tornar-se o primeiro continente climaticamente neutro até 2050, através da eliminação e compensação das emissões produzidas por vários setores (energia, transportes, agricultura e indústria).</a:t>
            </a:r>
          </a:p>
          <a:p>
            <a:pPr lvl="1">
              <a:buFont typeface="Courier New" panose="02070309020205020404" pitchFamily="49" charset="0"/>
              <a:buChar char="o"/>
            </a:pPr>
            <a:r>
              <a:rPr lang="en-US" sz="1900" noProof="0" dirty="0"/>
              <a:t>Os principais objetivos do Pacto Ecológico são: </a:t>
            </a:r>
          </a:p>
          <a:p>
            <a:pPr lvl="2">
              <a:buFont typeface="Wingdings" panose="05000000000000000000" pitchFamily="2" charset="2"/>
              <a:buChar char="v"/>
            </a:pPr>
            <a:r>
              <a:rPr lang="en-US" sz="1900" noProof="0" dirty="0"/>
              <a:t>Promover uma economia circular </a:t>
            </a:r>
          </a:p>
          <a:p>
            <a:pPr lvl="2">
              <a:buFont typeface="Wingdings" panose="05000000000000000000" pitchFamily="2" charset="2"/>
              <a:buChar char="v"/>
            </a:pPr>
            <a:r>
              <a:rPr lang="en-US" sz="1900" noProof="0" dirty="0"/>
              <a:t>Proteger a biodiversidade</a:t>
            </a:r>
          </a:p>
          <a:p>
            <a:pPr lvl="2">
              <a:buFont typeface="Wingdings" panose="05000000000000000000" pitchFamily="2" charset="2"/>
              <a:buChar char="v"/>
            </a:pPr>
            <a:r>
              <a:rPr lang="en-US" sz="1900" noProof="0" dirty="0"/>
              <a:t>Transição para as energias renováveis</a:t>
            </a:r>
          </a:p>
          <a:p>
            <a:pPr lvl="2">
              <a:buFont typeface="Wingdings" panose="05000000000000000000" pitchFamily="2" charset="2"/>
              <a:buChar char="v"/>
            </a:pPr>
            <a:r>
              <a:rPr lang="en-US" sz="1900" noProof="0" dirty="0"/>
              <a:t>Criar empregos verdes e justiça social</a:t>
            </a:r>
          </a:p>
          <a:p>
            <a:pPr lvl="1">
              <a:buFont typeface="Courier New" panose="02070309020205020404" pitchFamily="49" charset="0"/>
              <a:buChar char="o"/>
            </a:pPr>
            <a:r>
              <a:rPr lang="en-US" sz="1900" noProof="0" dirty="0"/>
              <a:t>Neste âmbito, a UE está a avançar para uma economia eficiente em recursos, circular e climaticamente neutra, e as empresas devem rever as suas estratégias organizacionais, dando maior ênfase às estratégias de sustentabilidade. </a:t>
            </a:r>
          </a:p>
          <a:p>
            <a:endParaRPr lang="en-US" sz="1900"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noProof="0" dirty="0"/>
          </a:p>
          <a:p>
            <a:endParaRPr lang="en-US" dirty="0"/>
          </a:p>
          <a:p>
            <a:endParaRPr lang="en-US" noProof="0" dirty="0"/>
          </a:p>
          <a:p>
            <a:pPr marL="0" indent="0">
              <a:buNone/>
            </a:pPr>
            <a:endParaRPr lang="en-GB" noProof="0" dirty="0"/>
          </a:p>
        </p:txBody>
      </p:sp>
      <p:sp>
        <p:nvSpPr>
          <p:cNvPr id="4" name="Title 4">
            <a:extLst>
              <a:ext uri="{FF2B5EF4-FFF2-40B4-BE49-F238E27FC236}">
                <a16:creationId xmlns:a16="http://schemas.microsoft.com/office/drawing/2014/main" id="{B1306A82-36E4-D0E1-CAFF-EA26E0C20A94}"/>
              </a:ext>
            </a:extLst>
          </p:cNvPr>
          <p:cNvSpPr txBox="1">
            <a:spLocks/>
          </p:cNvSpPr>
          <p:nvPr/>
        </p:nvSpPr>
        <p:spPr>
          <a:xfrm>
            <a:off x="5775158" y="271629"/>
            <a:ext cx="3609474" cy="46229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rgbClr val="255839"/>
                </a:solidFill>
              </a:rPr>
              <a:t>Tópico 1: Desenvolvimento e Fundamentos do Curso Especialista Europeu em Sustentabilidade (ESE)</a:t>
            </a:r>
            <a:endParaRPr lang="el-GR" sz="1600" dirty="0">
              <a:solidFill>
                <a:srgbClr val="255839"/>
              </a:solidFill>
            </a:endParaRPr>
          </a:p>
        </p:txBody>
      </p:sp>
    </p:spTree>
    <p:custDataLst>
      <p:tags r:id="rId1"/>
    </p:custDataLst>
    <p:extLst>
      <p:ext uri="{BB962C8B-B14F-4D97-AF65-F5344CB8AC3E}">
        <p14:creationId xmlns:p14="http://schemas.microsoft.com/office/powerpoint/2010/main" val="1070472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ACBE5-E488-24E2-17EC-1EDB7633EFE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4521CBA-20CA-AF2A-ED4F-04E9DA8C23C8}"/>
              </a:ext>
            </a:extLst>
          </p:cNvPr>
          <p:cNvSpPr>
            <a:spLocks noGrp="1"/>
          </p:cNvSpPr>
          <p:nvPr>
            <p:ph sz="quarter" idx="12"/>
          </p:nvPr>
        </p:nvSpPr>
        <p:spPr>
          <a:xfrm>
            <a:off x="399369" y="1082201"/>
            <a:ext cx="9313591" cy="5234377"/>
          </a:xfrm>
        </p:spPr>
        <p:txBody>
          <a:bodyPr>
            <a:normAutofit fontScale="62500" lnSpcReduction="20000"/>
          </a:bodyPr>
          <a:lstStyle/>
          <a:p>
            <a:pPr marL="0" indent="0">
              <a:buNone/>
            </a:pPr>
            <a:endParaRPr lang="en-US" noProof="0" dirty="0"/>
          </a:p>
          <a:p>
            <a:r>
              <a:rPr lang="en-US" sz="2900" dirty="0"/>
              <a:t>Contexto de emprego na área da sustentabilidade: </a:t>
            </a:r>
          </a:p>
          <a:p>
            <a:pPr lvl="1">
              <a:buFont typeface="Courier New" panose="02070309020205020404" pitchFamily="49" charset="0"/>
              <a:buChar char="o"/>
            </a:pPr>
            <a:r>
              <a:rPr lang="en-IE" sz="1900" dirty="0"/>
              <a:t>Investigação demonstra que se espera que os investimentos na transição verde, a aplicação mais ampla das normas ESG e a adaptação às alterações climáticas tenham impactes positivos fortes na criação de emprego. (World Economic Forum, 2023)</a:t>
            </a:r>
          </a:p>
          <a:p>
            <a:pPr lvl="1">
              <a:buFont typeface="Courier New" panose="02070309020205020404" pitchFamily="49" charset="0"/>
              <a:buChar char="o"/>
            </a:pPr>
            <a:r>
              <a:rPr lang="en-IE" sz="1900" dirty="0"/>
              <a:t>O LinkedIn reporta que o número de empregos verdes, incluindo gestores e responsáveis de sustentabilidade, cresceu mundialmente a uma taxa de 8% ao ano nos últimos cinco anos. (LinkedIn, 2022)</a:t>
            </a:r>
          </a:p>
          <a:p>
            <a:pPr lvl="1">
              <a:buFont typeface="Courier New" panose="02070309020205020404" pitchFamily="49" charset="0"/>
              <a:buChar char="o"/>
            </a:pPr>
            <a:r>
              <a:rPr lang="en-US" sz="1900" dirty="0"/>
              <a:t>De acordo com o The Future of Jobs Report 2023 do World Economic Forum, as empresas esperam que os Especialistas em Sustentabilidade sejam a segunda profissão de crescimento mais rápido a nível mundial, a seguir aos Especialistas em IA e Aprendizagem Automática.</a:t>
            </a:r>
            <a:endParaRPr lang="en-IE" sz="1900" dirty="0"/>
          </a:p>
          <a:p>
            <a:pPr lvl="1">
              <a:buFont typeface="Courier New" panose="02070309020205020404" pitchFamily="49" charset="0"/>
              <a:buChar char="o"/>
            </a:pPr>
            <a:r>
              <a:rPr lang="en-IE" sz="1900" dirty="0"/>
              <a:t>Atrasar a sustentabilidade pode significar oportunidades perdidas de crescimento e progressão na carreira.</a:t>
            </a:r>
          </a:p>
          <a:p>
            <a:endParaRPr lang="en-US" dirty="0"/>
          </a:p>
          <a:p>
            <a:endParaRPr lang="en-US" noProof="0" dirty="0"/>
          </a:p>
          <a:p>
            <a:r>
              <a:rPr lang="en-US" sz="2900" dirty="0"/>
              <a:t>Défice de Competências Verdes nos Mercados de Trabalho Europeus</a:t>
            </a:r>
          </a:p>
          <a:p>
            <a:pPr lvl="1">
              <a:buFont typeface="Courier New" panose="02070309020205020404" pitchFamily="49" charset="0"/>
              <a:buChar char="o"/>
            </a:pPr>
            <a:r>
              <a:rPr lang="en-US" sz="1900" dirty="0"/>
              <a:t>Investigação demonstra a existência do “défice de competências verdes” em toda a Europa, que é a disparidade entre as competências da força de trabalho e as competências exigidas pelo mercado de trabalho. (Cedefop, 2021)</a:t>
            </a:r>
          </a:p>
          <a:p>
            <a:pPr lvl="1">
              <a:buFont typeface="Courier New" panose="02070309020205020404" pitchFamily="49" charset="0"/>
              <a:buChar char="o"/>
            </a:pPr>
            <a:r>
              <a:rPr lang="en-US" sz="1900" dirty="0"/>
              <a:t>O atual défice de competências verdes dificulta a transição da Europa para um mundo mais verde. (Ibid)</a:t>
            </a:r>
          </a:p>
          <a:p>
            <a:pPr lvl="1">
              <a:buFont typeface="Courier New" panose="02070309020205020404" pitchFamily="49" charset="0"/>
              <a:buChar char="o"/>
            </a:pPr>
            <a:r>
              <a:rPr lang="en-US" sz="1900" dirty="0"/>
              <a:t>A adoção destas competências é absolutamente crucial face à crise climática. Nem todos os empregos do futuro precisam de ser 100% verdes, mas devem ir nessa direção tanto quanto possível.</a:t>
            </a:r>
          </a:p>
          <a:p>
            <a:pPr lvl="1">
              <a:buFont typeface="Courier New" panose="02070309020205020404" pitchFamily="49" charset="0"/>
              <a:buChar char="o"/>
            </a:pPr>
            <a:endParaRPr lang="en-US" sz="1700" dirty="0"/>
          </a:p>
          <a:p>
            <a:pPr marL="57150" indent="0">
              <a:buNone/>
            </a:pPr>
            <a:r>
              <a:rPr lang="en-IE" sz="2000" b="1" dirty="0">
                <a:sym typeface="Wingdings" panose="05000000000000000000" pitchFamily="2" charset="2"/>
              </a:rPr>
              <a:t> Em resposta à evolução das tendências económicas e sociais, a par da ambição da UE de se tornar o primeiro continente climaticamente neutro até 2050, a importância do desenvolvimento profissional contínuo, da melhoria e da requalificação de competências em toda a força de trabalho continua a crescer. É neste contexto que o projeto SUSTAIN-EU foi desenvolvido.</a:t>
            </a:r>
            <a:endParaRPr lang="en-US" b="1"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noProof="0" dirty="0"/>
          </a:p>
          <a:p>
            <a:endParaRPr lang="en-US" dirty="0"/>
          </a:p>
          <a:p>
            <a:endParaRPr lang="en-US" noProof="0" dirty="0"/>
          </a:p>
          <a:p>
            <a:pPr marL="0" indent="0">
              <a:buNone/>
            </a:pPr>
            <a:endParaRPr lang="en-GB" noProof="0" dirty="0"/>
          </a:p>
        </p:txBody>
      </p:sp>
      <p:sp>
        <p:nvSpPr>
          <p:cNvPr id="4" name="Title 4">
            <a:extLst>
              <a:ext uri="{FF2B5EF4-FFF2-40B4-BE49-F238E27FC236}">
                <a16:creationId xmlns:a16="http://schemas.microsoft.com/office/drawing/2014/main" id="{50E92705-F3ED-AF03-0856-DA93E42C8D0C}"/>
              </a:ext>
            </a:extLst>
          </p:cNvPr>
          <p:cNvSpPr>
            <a:spLocks noGrp="1"/>
          </p:cNvSpPr>
          <p:nvPr>
            <p:ph type="title"/>
          </p:nvPr>
        </p:nvSpPr>
        <p:spPr>
          <a:xfrm>
            <a:off x="5775158" y="271629"/>
            <a:ext cx="3609474" cy="462297"/>
          </a:xfrm>
        </p:spPr>
        <p:txBody>
          <a:bodyPr>
            <a:noAutofit/>
          </a:bodyPr>
          <a:lstStyle/>
          <a:p>
            <a:pPr algn="ctr"/>
            <a:r>
              <a:rPr lang="en-US" sz="1600" dirty="0">
                <a:solidFill>
                  <a:srgbClr val="255839"/>
                </a:solidFill>
              </a:rPr>
              <a:t>Tópico 1: Desenvolvimento e Fundamentos do Curso Especialista Europeu em Sustentabilidade (ESE)</a:t>
            </a:r>
            <a:endParaRPr lang="el-GR" sz="1600" dirty="0">
              <a:solidFill>
                <a:srgbClr val="255839"/>
              </a:solidFill>
            </a:endParaRPr>
          </a:p>
        </p:txBody>
      </p:sp>
    </p:spTree>
    <p:custDataLst>
      <p:tags r:id="rId1"/>
    </p:custDataLst>
    <p:extLst>
      <p:ext uri="{BB962C8B-B14F-4D97-AF65-F5344CB8AC3E}">
        <p14:creationId xmlns:p14="http://schemas.microsoft.com/office/powerpoint/2010/main" val="1909433355"/>
      </p:ext>
    </p:extLst>
  </p:cSld>
  <p:clrMapOvr>
    <a:masterClrMapping/>
  </p:clrMapOvr>
  <p:extLst>
    <p:ext uri="{6950BFC3-D8DA-4A85-94F7-54DA5524770B}">
      <p188:commentRel xmlns:p188="http://schemas.microsoft.com/office/powerpoint/2018/8/main" r:id="rId4"/>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EE963-DA8E-FCF3-7B01-40DB3E08A92D}"/>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4BB0BBD-B99D-2F7B-80ED-C4236340A6E2}"/>
              </a:ext>
            </a:extLst>
          </p:cNvPr>
          <p:cNvSpPr>
            <a:spLocks noGrp="1"/>
          </p:cNvSpPr>
          <p:nvPr>
            <p:ph sz="quarter" idx="12"/>
          </p:nvPr>
        </p:nvSpPr>
        <p:spPr>
          <a:xfrm>
            <a:off x="351241" y="1142999"/>
            <a:ext cx="9743252" cy="4824663"/>
          </a:xfrm>
        </p:spPr>
        <p:txBody>
          <a:bodyPr>
            <a:normAutofit/>
          </a:bodyPr>
          <a:lstStyle/>
          <a:p>
            <a:pPr marL="0" indent="0">
              <a:buNone/>
            </a:pPr>
            <a:r>
              <a:rPr lang="en-US" sz="2000" b="1" u="sng" dirty="0"/>
              <a:t>2) Tornar-se um Especialista em Sustentabilidade</a:t>
            </a:r>
          </a:p>
          <a:p>
            <a:r>
              <a:rPr lang="en-US" sz="1600" noProof="0" dirty="0"/>
              <a:t>O curso destina-se a: </a:t>
            </a:r>
          </a:p>
          <a:p>
            <a:pPr lvl="1">
              <a:buFont typeface="Courier New" panose="02070309020205020404" pitchFamily="49" charset="0"/>
              <a:buChar char="o"/>
            </a:pPr>
            <a:r>
              <a:rPr lang="en-US" sz="1400" dirty="0"/>
              <a:t>Trabalhadores que pretendem desenvolver competências verdes na sua empresa; </a:t>
            </a:r>
          </a:p>
          <a:p>
            <a:pPr lvl="1">
              <a:buFont typeface="Courier New" panose="02070309020205020404" pitchFamily="49" charset="0"/>
              <a:buChar char="o"/>
            </a:pPr>
            <a:r>
              <a:rPr lang="en-US" sz="1400" dirty="0"/>
              <a:t>Estudantes interessados em complementar a sua formação com competências verdes;</a:t>
            </a:r>
          </a:p>
          <a:p>
            <a:pPr lvl="1">
              <a:buFont typeface="Courier New" panose="02070309020205020404" pitchFamily="49" charset="0"/>
              <a:buChar char="o"/>
            </a:pPr>
            <a:r>
              <a:rPr lang="en-US" sz="1400" dirty="0"/>
              <a:t>Pessoas em situação de desemprego;</a:t>
            </a:r>
          </a:p>
          <a:p>
            <a:pPr lvl="1">
              <a:buFont typeface="Courier New" panose="02070309020205020404" pitchFamily="49" charset="0"/>
              <a:buChar char="o"/>
            </a:pPr>
            <a:r>
              <a:rPr lang="en-US" sz="1400" dirty="0"/>
              <a:t>Qualquer pessoa interessada em desenvolver as suas competências verdes e que deseje qualificar-se como Especialista em Sustentabilidade para aproveitar novas oportunidades de emprego e progressão na carreira no mercado de trabalho europeu.</a:t>
            </a:r>
          </a:p>
          <a:p>
            <a:pPr lvl="1">
              <a:buFont typeface="Courier New" panose="02070309020205020404" pitchFamily="49" charset="0"/>
              <a:buChar char="o"/>
            </a:pPr>
            <a:endParaRPr lang="en-US" sz="1400" dirty="0"/>
          </a:p>
          <a:p>
            <a:r>
              <a:rPr lang="en-US" sz="1600" dirty="0"/>
              <a:t>O que é um Especialista em Sustentabilidade? </a:t>
            </a:r>
          </a:p>
          <a:p>
            <a:pPr lvl="1">
              <a:buFont typeface="Courier New" panose="02070309020205020404" pitchFamily="49" charset="0"/>
              <a:buChar char="o"/>
            </a:pPr>
            <a:r>
              <a:rPr lang="en-IE" sz="1400" dirty="0"/>
              <a:t>Membro de uma equipa que se centra na sustentabilidade para criar e implementar práticas de sustentabilidade dentro da organização e impulsionar mudanças orientadas para a sustentabilidade.</a:t>
            </a:r>
          </a:p>
          <a:p>
            <a:pPr lvl="1">
              <a:buFont typeface="Courier New" panose="02070309020205020404" pitchFamily="49" charset="0"/>
              <a:buChar char="o"/>
            </a:pPr>
            <a:r>
              <a:rPr lang="en-IE" sz="1400" dirty="0"/>
              <a:t>Esta função oferece também responsabilização e estrutura, contribuindo para impulsionar os esforços ambientais das organizações. </a:t>
            </a:r>
          </a:p>
          <a:p>
            <a:pPr lvl="1">
              <a:buFont typeface="Courier New" panose="02070309020205020404" pitchFamily="49" charset="0"/>
              <a:buChar char="o"/>
            </a:pPr>
            <a:r>
              <a:rPr lang="en-IE" sz="1400" dirty="0"/>
              <a:t>O curso ESE capacitará os indivíduos com os conhecimentos especializados e as capacidades necessárias para liderar mudanças transformadoras em empresas e organizações em direção a um futuro mais sustentável e resiliente. </a:t>
            </a:r>
          </a:p>
          <a:p>
            <a:pPr marL="457200" lvl="1" indent="0">
              <a:buNone/>
            </a:pPr>
            <a:endParaRPr lang="en-IE" sz="1400" dirty="0"/>
          </a:p>
          <a:p>
            <a:pPr lvl="1">
              <a:buFont typeface="Courier New" panose="02070309020205020404" pitchFamily="49" charset="0"/>
              <a:buChar char="o"/>
            </a:pPr>
            <a:endParaRPr lang="en-US" sz="1400" dirty="0"/>
          </a:p>
          <a:p>
            <a:pPr lvl="1">
              <a:buFont typeface="Courier New" panose="02070309020205020404" pitchFamily="49" charset="0"/>
              <a:buChar char="o"/>
            </a:pPr>
            <a:endParaRPr lang="en-US" sz="1400" dirty="0"/>
          </a:p>
          <a:p>
            <a:endParaRPr lang="en-US" sz="2000" noProof="0"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noProof="0" dirty="0"/>
          </a:p>
          <a:p>
            <a:endParaRPr lang="en-US" dirty="0"/>
          </a:p>
          <a:p>
            <a:endParaRPr lang="en-US" noProof="0" dirty="0"/>
          </a:p>
          <a:p>
            <a:pPr marL="0" indent="0">
              <a:buNone/>
            </a:pPr>
            <a:endParaRPr lang="en-GB" noProof="0" dirty="0"/>
          </a:p>
        </p:txBody>
      </p:sp>
      <p:sp>
        <p:nvSpPr>
          <p:cNvPr id="6" name="Title 4">
            <a:extLst>
              <a:ext uri="{FF2B5EF4-FFF2-40B4-BE49-F238E27FC236}">
                <a16:creationId xmlns:a16="http://schemas.microsoft.com/office/drawing/2014/main" id="{6ABA80CC-9382-CDF7-4573-5197D8D06DAE}"/>
              </a:ext>
            </a:extLst>
          </p:cNvPr>
          <p:cNvSpPr txBox="1">
            <a:spLocks/>
          </p:cNvSpPr>
          <p:nvPr/>
        </p:nvSpPr>
        <p:spPr>
          <a:xfrm>
            <a:off x="5775158" y="271629"/>
            <a:ext cx="3609474" cy="46229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rgbClr val="255839"/>
                </a:solidFill>
              </a:rPr>
              <a:t>Tópico 1: Desenvolvimento e Fundamentos do Curso Especialista Europeu em Sustentabilidade (ESE)</a:t>
            </a:r>
            <a:endParaRPr lang="el-GR" sz="1600" dirty="0">
              <a:solidFill>
                <a:srgbClr val="255839"/>
              </a:solidFill>
            </a:endParaRPr>
          </a:p>
        </p:txBody>
      </p:sp>
    </p:spTree>
    <p:custDataLst>
      <p:tags r:id="rId1"/>
    </p:custDataLst>
    <p:extLst>
      <p:ext uri="{BB962C8B-B14F-4D97-AF65-F5344CB8AC3E}">
        <p14:creationId xmlns:p14="http://schemas.microsoft.com/office/powerpoint/2010/main" val="2208202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3E6F6D7B-6F78-2952-5DBE-F00CA4FC347D}"/>
              </a:ext>
            </a:extLst>
          </p:cNvPr>
          <p:cNvSpPr txBox="1">
            <a:spLocks/>
          </p:cNvSpPr>
          <p:nvPr/>
        </p:nvSpPr>
        <p:spPr>
          <a:xfrm>
            <a:off x="375306" y="1016668"/>
            <a:ext cx="9743252" cy="4824663"/>
          </a:xfrm>
          <a:prstGeom prst="rect">
            <a:avLst/>
          </a:prstGeom>
        </p:spPr>
        <p:txBody>
          <a:bodyPr vert="horz" lIns="0" tIns="0" rIns="0" bIns="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000" b="1" u="sng" dirty="0"/>
              <a:t>3) Enquadramento pedagógico do curso ESE</a:t>
            </a:r>
          </a:p>
          <a:p>
            <a:r>
              <a:rPr lang="en-US" sz="1600" dirty="0"/>
              <a:t>Abordagem construtivista: aprender fazendo</a:t>
            </a:r>
          </a:p>
          <a:p>
            <a:pPr lvl="1">
              <a:buFont typeface="Courier New" panose="02070309020205020404" pitchFamily="49" charset="0"/>
              <a:buChar char="o"/>
            </a:pPr>
            <a:r>
              <a:rPr lang="en-IE" sz="1400" dirty="0"/>
              <a:t>O conceito de formação baseia-se numa abordagem de aprendizagem construtivista, uma vez que os formandos constroem ativamente o seu conhecimento de forma individual.</a:t>
            </a:r>
          </a:p>
          <a:p>
            <a:pPr lvl="1">
              <a:buFont typeface="Courier New" panose="02070309020205020404" pitchFamily="49" charset="0"/>
              <a:buChar char="o"/>
            </a:pPr>
            <a:r>
              <a:rPr lang="en-IE" sz="1400" dirty="0"/>
              <a:t>Os formandos obtêm temas e informações de interesse, aprofundam-nos, formulam questões e criam as suas próprias respostas. O ambiente de aprendizagem incentiva os formandos a construir os seus próprios percursos de compreensão e a aprofundar os seus conhecimentos e competências. </a:t>
            </a:r>
          </a:p>
          <a:p>
            <a:pPr lvl="1">
              <a:buFont typeface="Courier New" panose="02070309020205020404" pitchFamily="49" charset="0"/>
              <a:buChar char="o"/>
            </a:pPr>
            <a:r>
              <a:rPr lang="en-IE" sz="1400" dirty="0"/>
              <a:t>Centração no formando: o formando está no centro do processo de planeamento, do desenvolvimento dos materiais de aprendizagem e da avaliação.</a:t>
            </a:r>
          </a:p>
          <a:p>
            <a:pPr lvl="1">
              <a:buFont typeface="Courier New" panose="02070309020205020404" pitchFamily="49" charset="0"/>
              <a:buChar char="o"/>
            </a:pPr>
            <a:endParaRPr lang="en-IE" sz="1400" dirty="0"/>
          </a:p>
          <a:p>
            <a:r>
              <a:rPr lang="en-US" sz="1600" dirty="0"/>
              <a:t>Utilização de ferramentas digitais: </a:t>
            </a:r>
          </a:p>
          <a:p>
            <a:pPr lvl="1">
              <a:buFont typeface="Courier New" panose="02070309020205020404" pitchFamily="49" charset="0"/>
              <a:buChar char="o"/>
            </a:pPr>
            <a:r>
              <a:rPr lang="en-US" sz="1400" dirty="0"/>
              <a:t>São utilizados no curso vários métodos, como vídeos de aprendizagem, mapeamento interativo de sistemas ou workshops interativos. Ferramentas digitais como Whiteboard, Mentimeter e Padlet são utilizadas para apoiar processos de aprendizagem colaborativa. </a:t>
            </a:r>
          </a:p>
          <a:p>
            <a:pPr lvl="1">
              <a:buFont typeface="Courier New" panose="02070309020205020404" pitchFamily="49" charset="0"/>
              <a:buChar char="o"/>
            </a:pPr>
            <a:r>
              <a:rPr lang="en-US" sz="1400" dirty="0"/>
              <a:t>A metodologia de aprendizagem utilizada combina abordagens didáticas comprovadas com métodos inovadores e ferramentas digitais para garantir um elevado grau de relevância prática e motivação.</a:t>
            </a:r>
          </a:p>
          <a:p>
            <a:pPr lvl="1">
              <a:buFont typeface="Courier New" panose="02070309020205020404" pitchFamily="49" charset="0"/>
              <a:buChar char="o"/>
            </a:pPr>
            <a:r>
              <a:rPr lang="en-US" sz="1400" dirty="0"/>
              <a:t>O curso foi concebido para ser 100% online, de forma a garantir flexibilidade e acessibilidade aos participantes independentemente das suas circunstâncias. </a:t>
            </a:r>
            <a:endParaRPr lang="en-IE" sz="1400" dirty="0"/>
          </a:p>
          <a:p>
            <a:pPr lvl="1">
              <a:buFont typeface="Courier New" panose="02070309020205020404" pitchFamily="49" charset="0"/>
              <a:buChar char="o"/>
            </a:pPr>
            <a:endParaRPr lang="en-US" sz="1400" dirty="0"/>
          </a:p>
          <a:p>
            <a:pPr lvl="1">
              <a:buFont typeface="Courier New" panose="02070309020205020404" pitchFamily="49" charset="0"/>
              <a:buChar char="o"/>
            </a:pPr>
            <a:endParaRPr lang="en-US" sz="1400" dirty="0"/>
          </a:p>
          <a:p>
            <a:endParaRPr lang="en-US" sz="2000"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dirty="0"/>
          </a:p>
          <a:p>
            <a:endParaRPr lang="en-US" dirty="0"/>
          </a:p>
          <a:p>
            <a:endParaRPr lang="en-US" dirty="0"/>
          </a:p>
          <a:p>
            <a:pPr marL="0" indent="0">
              <a:buFont typeface="Wingdings 3" charset="2"/>
              <a:buNone/>
            </a:pPr>
            <a:endParaRPr lang="en-GB" dirty="0"/>
          </a:p>
        </p:txBody>
      </p:sp>
      <p:sp>
        <p:nvSpPr>
          <p:cNvPr id="10" name="Title 4">
            <a:extLst>
              <a:ext uri="{FF2B5EF4-FFF2-40B4-BE49-F238E27FC236}">
                <a16:creationId xmlns:a16="http://schemas.microsoft.com/office/drawing/2014/main" id="{8212E7F4-8D45-2302-8270-5C7A85D026DE}"/>
              </a:ext>
            </a:extLst>
          </p:cNvPr>
          <p:cNvSpPr txBox="1">
            <a:spLocks/>
          </p:cNvSpPr>
          <p:nvPr/>
        </p:nvSpPr>
        <p:spPr>
          <a:xfrm>
            <a:off x="5775158" y="271629"/>
            <a:ext cx="3609474" cy="46229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rgbClr val="255839"/>
                </a:solidFill>
              </a:rPr>
              <a:t>Tópico 1: Desenvolvimento e Fundamentos do Curso Especialista Europeu em Sustentabilidade (ESE)</a:t>
            </a:r>
            <a:endParaRPr lang="el-GR" sz="1600" dirty="0">
              <a:solidFill>
                <a:srgbClr val="255839"/>
              </a:solidFill>
            </a:endParaRPr>
          </a:p>
        </p:txBody>
      </p:sp>
    </p:spTree>
    <p:custDataLst>
      <p:tags r:id="rId1"/>
    </p:custDataLst>
    <p:extLst>
      <p:ext uri="{BB962C8B-B14F-4D97-AF65-F5344CB8AC3E}">
        <p14:creationId xmlns:p14="http://schemas.microsoft.com/office/powerpoint/2010/main" val="2618540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1AF8D-6C28-D6C4-34BD-097C5C1167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2B9670-012D-A615-6686-5F65D5547132}"/>
              </a:ext>
            </a:extLst>
          </p:cNvPr>
          <p:cNvSpPr>
            <a:spLocks noGrp="1"/>
          </p:cNvSpPr>
          <p:nvPr>
            <p:ph type="ctrTitle"/>
          </p:nvPr>
        </p:nvSpPr>
        <p:spPr>
          <a:xfrm>
            <a:off x="1507067" y="2657200"/>
            <a:ext cx="7766936" cy="1646302"/>
          </a:xfrm>
        </p:spPr>
        <p:txBody>
          <a:bodyPr/>
          <a:lstStyle/>
          <a:p>
            <a:pPr algn="ctr"/>
            <a:r>
              <a:rPr lang="en-US" dirty="0"/>
              <a:t>Tópico 2: Design e Estrutura do Curso Especialista Europeu em Sustentabilidade (ESE)</a:t>
            </a:r>
            <a:endParaRPr lang="en-IE" dirty="0"/>
          </a:p>
        </p:txBody>
      </p:sp>
    </p:spTree>
    <p:custDataLst>
      <p:tags r:id="rId1"/>
    </p:custDataLst>
    <p:extLst>
      <p:ext uri="{BB962C8B-B14F-4D97-AF65-F5344CB8AC3E}">
        <p14:creationId xmlns:p14="http://schemas.microsoft.com/office/powerpoint/2010/main" val="1186908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8D414-E8F8-198F-4AE4-A8182D1B788C}"/>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F67CE163-E155-4F04-4251-337625EC4758}"/>
              </a:ext>
            </a:extLst>
          </p:cNvPr>
          <p:cNvSpPr txBox="1">
            <a:spLocks/>
          </p:cNvSpPr>
          <p:nvPr/>
        </p:nvSpPr>
        <p:spPr>
          <a:xfrm>
            <a:off x="375306" y="1016668"/>
            <a:ext cx="9743252" cy="4824663"/>
          </a:xfrm>
          <a:prstGeom prst="rect">
            <a:avLst/>
          </a:prstGeom>
        </p:spPr>
        <p:txBody>
          <a:bodyPr vert="horz" lIns="0" tIns="0" rIns="0" bIns="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000" b="1" u="sng" dirty="0"/>
              <a:t>1) Visão geral do curso ESE</a:t>
            </a:r>
          </a:p>
          <a:p>
            <a:r>
              <a:rPr lang="en-US" sz="1600" dirty="0"/>
              <a:t>Curso acreditado Nível 5 do Quadro Europeu de Qualificações (QEQ)</a:t>
            </a:r>
          </a:p>
          <a:p>
            <a:r>
              <a:rPr lang="en-US" sz="1600" dirty="0"/>
              <a:t>125 horas de aprendizagem, incluindo:</a:t>
            </a:r>
          </a:p>
          <a:p>
            <a:pPr lvl="1">
              <a:buFont typeface="Courier New" panose="02070309020205020404" pitchFamily="49" charset="0"/>
              <a:buChar char="o"/>
            </a:pPr>
            <a:r>
              <a:rPr lang="en-US" sz="1400" dirty="0"/>
              <a:t>10 horas de contacto de aprendizagem assíncrona, autodirigida, online</a:t>
            </a:r>
          </a:p>
          <a:p>
            <a:pPr lvl="1">
              <a:buFont typeface="Courier New" panose="02070309020205020404" pitchFamily="49" charset="0"/>
              <a:buChar char="o"/>
            </a:pPr>
            <a:r>
              <a:rPr lang="en-US" sz="1400" dirty="0"/>
              <a:t>4 horas de estudo/prática autónoma para leitura independente, prática e reflexão.</a:t>
            </a:r>
          </a:p>
          <a:p>
            <a:pPr marL="457200" lvl="1" indent="0">
              <a:buNone/>
            </a:pPr>
            <a:r>
              <a:rPr lang="en-US" sz="1400" dirty="0"/>
              <a:t> </a:t>
            </a:r>
            <a:endParaRPr lang="en-IE" sz="1400" dirty="0"/>
          </a:p>
          <a:p>
            <a:endParaRPr lang="en-US" sz="1600" dirty="0"/>
          </a:p>
          <a:p>
            <a:pPr marL="0" indent="0">
              <a:buNone/>
            </a:pPr>
            <a:r>
              <a:rPr lang="en-US" sz="2000" b="1" u="sng" dirty="0"/>
              <a:t>2) 9 módulos</a:t>
            </a:r>
          </a:p>
          <a:p>
            <a:r>
              <a:rPr lang="en-US" sz="1600" dirty="0"/>
              <a:t>O curso ESE é composto por nove unidades de competência que abrangem um amplo leque de temas relacionados com a sustentabilidade. Estas unidades fornecem uma visão geral dos conceitos-chave de sustentabilidade, incluindo ciência da sustentabilidade, sustentabilidade organizacional e finanças sustentáveis, abordando também a implementação prática de estratégias de sustentabilidade nas organizações.</a:t>
            </a:r>
          </a:p>
          <a:p>
            <a:r>
              <a:rPr lang="en-US" sz="1600" dirty="0"/>
              <a:t>O programa explora ainda novas formas de pensar em torno de futuros sustentáveis, gestão da mudança e transdisciplinaridade, a par de temas como a contabilização do carbono, o relato de carbono e os enquadramentos legislativos e regulatórios relevantes.</a:t>
            </a:r>
          </a:p>
          <a:p>
            <a:pPr>
              <a:buFont typeface="Courier New" panose="02070309020205020404" pitchFamily="49" charset="0"/>
              <a:buChar char="o"/>
            </a:pPr>
            <a:endParaRPr lang="en-IE" sz="1000" dirty="0"/>
          </a:p>
          <a:p>
            <a:pPr lvl="1">
              <a:buFont typeface="Courier New" panose="02070309020205020404" pitchFamily="49" charset="0"/>
              <a:buChar char="o"/>
            </a:pPr>
            <a:endParaRPr lang="en-US" sz="1400" dirty="0"/>
          </a:p>
          <a:p>
            <a:pPr marL="457200" lvl="1" indent="0">
              <a:buFont typeface="Wingdings 3" charset="2"/>
              <a:buNone/>
            </a:pPr>
            <a:endParaRPr lang="en-IE" sz="1400" dirty="0"/>
          </a:p>
          <a:p>
            <a:pPr lvl="1">
              <a:buFont typeface="Courier New" panose="02070309020205020404" pitchFamily="49" charset="0"/>
              <a:buChar char="o"/>
            </a:pPr>
            <a:endParaRPr lang="en-US" sz="1400" dirty="0"/>
          </a:p>
          <a:p>
            <a:pPr lvl="1">
              <a:buFont typeface="Courier New" panose="02070309020205020404" pitchFamily="49" charset="0"/>
              <a:buChar char="o"/>
            </a:pPr>
            <a:endParaRPr lang="en-US" sz="1400" dirty="0"/>
          </a:p>
          <a:p>
            <a:endParaRPr lang="en-US" sz="2000"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dirty="0"/>
          </a:p>
          <a:p>
            <a:endParaRPr lang="en-US" dirty="0"/>
          </a:p>
          <a:p>
            <a:endParaRPr lang="en-US" dirty="0"/>
          </a:p>
          <a:p>
            <a:pPr marL="0" indent="0">
              <a:buFont typeface="Wingdings 3" charset="2"/>
              <a:buNone/>
            </a:pPr>
            <a:endParaRPr lang="en-GB" dirty="0"/>
          </a:p>
        </p:txBody>
      </p:sp>
      <p:sp>
        <p:nvSpPr>
          <p:cNvPr id="10" name="Title 4">
            <a:extLst>
              <a:ext uri="{FF2B5EF4-FFF2-40B4-BE49-F238E27FC236}">
                <a16:creationId xmlns:a16="http://schemas.microsoft.com/office/drawing/2014/main" id="{55B9412A-DA74-DA6C-C88C-4178E66E6A44}"/>
              </a:ext>
            </a:extLst>
          </p:cNvPr>
          <p:cNvSpPr txBox="1">
            <a:spLocks/>
          </p:cNvSpPr>
          <p:nvPr/>
        </p:nvSpPr>
        <p:spPr>
          <a:xfrm>
            <a:off x="5775158" y="271629"/>
            <a:ext cx="3609474" cy="46229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rgbClr val="255839"/>
                </a:solidFill>
              </a:rPr>
              <a:t>Tópico 2: Design e Estrutura do Curso Especialista Europeu em Sustentabilidade (ESE)</a:t>
            </a:r>
            <a:endParaRPr lang="el-GR" sz="1600" dirty="0">
              <a:solidFill>
                <a:srgbClr val="255839"/>
              </a:solidFill>
            </a:endParaRPr>
          </a:p>
        </p:txBody>
      </p:sp>
    </p:spTree>
    <p:custDataLst>
      <p:tags r:id="rId1"/>
    </p:custDataLst>
    <p:extLst>
      <p:ext uri="{BB962C8B-B14F-4D97-AF65-F5344CB8AC3E}">
        <p14:creationId xmlns:p14="http://schemas.microsoft.com/office/powerpoint/2010/main" val="2035640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8596668" cy="660400"/>
          </a:xfrm>
        </p:spPr>
        <p:txBody>
          <a:bodyPr>
            <a:normAutofit fontScale="90000"/>
          </a:bodyPr>
          <a:lstStyle/>
          <a:p>
            <a:r>
              <a:rPr lang="en-US" sz="3200" dirty="0">
                <a:solidFill>
                  <a:srgbClr val="255839"/>
                </a:solidFill>
              </a:rPr>
              <a:t>UC1: Introdução à Sustentabilidade Organizacional</a:t>
            </a:r>
            <a:endParaRPr lang="el-GR" sz="3200"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462744" y="1449388"/>
            <a:ext cx="9313591" cy="5157229"/>
          </a:xfrm>
        </p:spPr>
        <p:txBody>
          <a:bodyPr/>
          <a:lstStyle/>
          <a:p>
            <a:pPr marL="0" indent="0">
              <a:buNone/>
            </a:pPr>
            <a:endParaRPr lang="en-US" dirty="0"/>
          </a:p>
          <a:p>
            <a:pPr marL="0" indent="0" algn="just">
              <a:buNone/>
            </a:pPr>
            <a:endParaRPr lang="en-US" dirty="0"/>
          </a:p>
          <a:p>
            <a:pPr marL="0" indent="0" algn="just">
              <a:buNone/>
            </a:pPr>
            <a:endParaRPr lang="en-US" dirty="0"/>
          </a:p>
          <a:p>
            <a:pPr marL="0" indent="0" algn="just">
              <a:buNone/>
            </a:pPr>
            <a:r>
              <a:rPr lang="en-US" dirty="0"/>
              <a:t>Esta unidade introduz os conceitos fundamentais de sustentabilidade organizacional, contextualizando o impacte das alterações climáticas e a importância das práticas sustentáveis para as empresas do século XXI.</a:t>
            </a:r>
          </a:p>
          <a:p>
            <a:pPr marL="0" indent="0" algn="just">
              <a:buNone/>
            </a:pPr>
            <a:endParaRPr lang="en-US" dirty="0"/>
          </a:p>
          <a:p>
            <a:pPr marL="0" indent="0" algn="just">
              <a:buNone/>
            </a:pPr>
            <a:r>
              <a:rPr lang="en-US" dirty="0"/>
              <a:t>Os formandos irão explorar e avaliar modelos de negócio sustentáveis, o consumo de recursos, a biodiversidade e o papel das comunidades sustentáveis numa economia verde.</a:t>
            </a:r>
            <a:endParaRPr lang="en-GB" noProof="0" dirty="0"/>
          </a:p>
        </p:txBody>
      </p:sp>
    </p:spTree>
    <p:custDataLst>
      <p:tags r:id="rId1"/>
    </p:custDataLst>
    <p:extLst>
      <p:ext uri="{BB962C8B-B14F-4D97-AF65-F5344CB8AC3E}">
        <p14:creationId xmlns:p14="http://schemas.microsoft.com/office/powerpoint/2010/main" val="2062836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F5D32-6BA5-B764-E2E9-0130DB785CF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923D898-A3C1-24BC-51E0-C49C69098E98}"/>
              </a:ext>
            </a:extLst>
          </p:cNvPr>
          <p:cNvSpPr>
            <a:spLocks noGrp="1"/>
          </p:cNvSpPr>
          <p:nvPr>
            <p:ph type="title"/>
          </p:nvPr>
        </p:nvSpPr>
        <p:spPr>
          <a:xfrm>
            <a:off x="399369" y="788988"/>
            <a:ext cx="8596668" cy="660400"/>
          </a:xfrm>
        </p:spPr>
        <p:txBody>
          <a:bodyPr>
            <a:normAutofit/>
          </a:bodyPr>
          <a:lstStyle/>
          <a:p>
            <a:r>
              <a:rPr lang="en-US" sz="3200" dirty="0">
                <a:solidFill>
                  <a:srgbClr val="255839"/>
                </a:solidFill>
              </a:rPr>
              <a:t>UC2: Ciência da Sustentabilidade</a:t>
            </a:r>
            <a:endParaRPr lang="el-GR" sz="3200" dirty="0">
              <a:solidFill>
                <a:srgbClr val="255839"/>
              </a:solidFill>
            </a:endParaRPr>
          </a:p>
        </p:txBody>
      </p:sp>
      <p:sp>
        <p:nvSpPr>
          <p:cNvPr id="7" name="Content Placeholder 6">
            <a:extLst>
              <a:ext uri="{FF2B5EF4-FFF2-40B4-BE49-F238E27FC236}">
                <a16:creationId xmlns:a16="http://schemas.microsoft.com/office/drawing/2014/main" id="{CCEF39A7-10A6-2FD7-F6A2-5FB292046BCA}"/>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pPr marL="0" indent="0">
              <a:buNone/>
            </a:pPr>
            <a:endParaRPr lang="en-US" dirty="0"/>
          </a:p>
          <a:p>
            <a:pPr marL="0" indent="0">
              <a:buNone/>
            </a:pPr>
            <a:r>
              <a:rPr lang="en-US" dirty="0"/>
              <a:t>Esta unidade apresenta temas relevantes relacionados com a “Ciência da Sustentabilidade”, nomeadamente: </a:t>
            </a:r>
          </a:p>
          <a:p>
            <a:pPr algn="ctr">
              <a:buFont typeface="Wingdings" panose="05000000000000000000" pitchFamily="2" charset="2"/>
              <a:buChar char="v"/>
            </a:pPr>
            <a:r>
              <a:rPr lang="en-US" dirty="0"/>
              <a:t>Educação para o Desenvolvimento Sustentável; </a:t>
            </a:r>
          </a:p>
          <a:p>
            <a:pPr algn="ctr">
              <a:buFont typeface="Wingdings" panose="05000000000000000000" pitchFamily="2" charset="2"/>
              <a:buChar char="v"/>
            </a:pPr>
            <a:r>
              <a:rPr lang="en-US" dirty="0"/>
              <a:t>Objetivos de Desenvolvimento Sustentável (ODS) da ONU; </a:t>
            </a:r>
          </a:p>
          <a:p>
            <a:pPr algn="ctr">
              <a:buFont typeface="Wingdings" panose="05000000000000000000" pitchFamily="2" charset="2"/>
              <a:buChar char="v"/>
            </a:pPr>
            <a:r>
              <a:rPr lang="en-US" dirty="0"/>
              <a:t>Gases com Efeito de Estufa (GEE); </a:t>
            </a:r>
          </a:p>
          <a:p>
            <a:pPr algn="ctr">
              <a:buFont typeface="Wingdings" panose="05000000000000000000" pitchFamily="2" charset="2"/>
              <a:buChar char="v"/>
            </a:pPr>
            <a:r>
              <a:rPr lang="en-US" dirty="0"/>
              <a:t>Alterações Climáticas; </a:t>
            </a:r>
          </a:p>
          <a:p>
            <a:pPr algn="ctr">
              <a:buFont typeface="Wingdings" panose="05000000000000000000" pitchFamily="2" charset="2"/>
              <a:buChar char="v"/>
            </a:pPr>
            <a:r>
              <a:rPr lang="en-US" dirty="0"/>
              <a:t>Desafios de Sustentabilidade. </a:t>
            </a:r>
          </a:p>
          <a:p>
            <a:pPr marL="0" indent="0">
              <a:buNone/>
            </a:pPr>
            <a:endParaRPr lang="en-US" dirty="0"/>
          </a:p>
          <a:p>
            <a:pPr marL="0" indent="0">
              <a:buNone/>
            </a:pPr>
            <a:r>
              <a:rPr lang="en-US" dirty="0"/>
              <a:t>Através de atividades de autoaprendizagem, investigação e descoberta, pensamento crítico e análise, os formandos adquirirão conhecimentos valiosos e desenvolverão competências específicas.</a:t>
            </a:r>
          </a:p>
        </p:txBody>
      </p:sp>
    </p:spTree>
    <p:custDataLst>
      <p:tags r:id="rId1"/>
    </p:custDataLst>
    <p:extLst>
      <p:ext uri="{BB962C8B-B14F-4D97-AF65-F5344CB8AC3E}">
        <p14:creationId xmlns:p14="http://schemas.microsoft.com/office/powerpoint/2010/main" val="1511131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6A0AA-5A38-4ECA-1E93-7D614A54588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F4175F-164F-AFD6-D24C-9DB4954A1C59}"/>
              </a:ext>
            </a:extLst>
          </p:cNvPr>
          <p:cNvSpPr>
            <a:spLocks noGrp="1"/>
          </p:cNvSpPr>
          <p:nvPr>
            <p:ph type="title"/>
          </p:nvPr>
        </p:nvSpPr>
        <p:spPr>
          <a:xfrm>
            <a:off x="399369" y="788988"/>
            <a:ext cx="8596668" cy="660400"/>
          </a:xfrm>
        </p:spPr>
        <p:txBody>
          <a:bodyPr>
            <a:normAutofit/>
          </a:bodyPr>
          <a:lstStyle/>
          <a:p>
            <a:r>
              <a:rPr lang="en-US" sz="3200" dirty="0">
                <a:solidFill>
                  <a:srgbClr val="255839"/>
                </a:solidFill>
              </a:rPr>
              <a:t>UC3: Formas de Pensar</a:t>
            </a:r>
            <a:endParaRPr lang="el-GR" sz="3200" dirty="0">
              <a:solidFill>
                <a:srgbClr val="255839"/>
              </a:solidFill>
            </a:endParaRPr>
          </a:p>
        </p:txBody>
      </p:sp>
      <p:sp>
        <p:nvSpPr>
          <p:cNvPr id="7" name="Content Placeholder 6">
            <a:extLst>
              <a:ext uri="{FF2B5EF4-FFF2-40B4-BE49-F238E27FC236}">
                <a16:creationId xmlns:a16="http://schemas.microsoft.com/office/drawing/2014/main" id="{34A18EB9-2DE8-9EF1-275B-878907C3CAB5}"/>
              </a:ext>
            </a:extLst>
          </p:cNvPr>
          <p:cNvSpPr>
            <a:spLocks noGrp="1"/>
          </p:cNvSpPr>
          <p:nvPr>
            <p:ph sz="quarter" idx="12"/>
          </p:nvPr>
        </p:nvSpPr>
        <p:spPr>
          <a:xfrm>
            <a:off x="399369" y="1449388"/>
            <a:ext cx="9313591" cy="5157229"/>
          </a:xfrm>
        </p:spPr>
        <p:txBody>
          <a:bodyPr/>
          <a:lstStyle/>
          <a:p>
            <a:pPr marL="0" indent="0">
              <a:buNone/>
            </a:pPr>
            <a:endParaRPr lang="en-US" dirty="0"/>
          </a:p>
          <a:p>
            <a:pPr marL="0" indent="0">
              <a:buNone/>
            </a:pPr>
            <a:endParaRPr lang="en-US" dirty="0"/>
          </a:p>
          <a:p>
            <a:pPr marL="0" indent="0">
              <a:buNone/>
            </a:pPr>
            <a:r>
              <a:rPr lang="en-US" dirty="0"/>
              <a:t>Esta unidade centra-se no desenvolvimento de estratégias de pensamento essenciais para enfrentar desafios de sustentabilidade complexos. Os formandos irão explorar:</a:t>
            </a:r>
          </a:p>
          <a:p>
            <a:pPr marL="0" indent="0">
              <a:buNone/>
            </a:pPr>
            <a:endParaRPr lang="en-US" dirty="0"/>
          </a:p>
          <a:p>
            <a:pPr algn="ctr">
              <a:buFont typeface="Wingdings" panose="05000000000000000000" pitchFamily="2" charset="2"/>
              <a:buChar char="v"/>
            </a:pPr>
            <a:r>
              <a:rPr lang="en-US" dirty="0"/>
              <a:t>Design Thinking;</a:t>
            </a:r>
          </a:p>
          <a:p>
            <a:pPr algn="ctr">
              <a:buFont typeface="Wingdings" panose="05000000000000000000" pitchFamily="2" charset="2"/>
              <a:buChar char="v"/>
            </a:pPr>
            <a:r>
              <a:rPr lang="en-US" dirty="0"/>
              <a:t>Pensamento Sistémico,</a:t>
            </a:r>
          </a:p>
          <a:p>
            <a:pPr algn="ctr">
              <a:buFont typeface="Wingdings" panose="05000000000000000000" pitchFamily="2" charset="2"/>
              <a:buChar char="v"/>
            </a:pPr>
            <a:r>
              <a:rPr lang="en-US" dirty="0"/>
              <a:t>Circularidade;</a:t>
            </a:r>
          </a:p>
          <a:p>
            <a:pPr algn="ctr">
              <a:buFont typeface="Wingdings" panose="05000000000000000000" pitchFamily="2" charset="2"/>
              <a:buChar char="v"/>
            </a:pPr>
            <a:r>
              <a:rPr lang="en-US" dirty="0"/>
              <a:t>Literacia de Futuros </a:t>
            </a:r>
          </a:p>
          <a:p>
            <a:pPr marL="0" indent="0">
              <a:buNone/>
            </a:pPr>
            <a:endParaRPr lang="en-US" dirty="0"/>
          </a:p>
          <a:p>
            <a:pPr marL="0" indent="0">
              <a:buNone/>
            </a:pPr>
            <a:r>
              <a:rPr lang="en-US" dirty="0"/>
              <a:t>como ferramentas para criar soluções inovadoras e regenerativas.</a:t>
            </a:r>
            <a:endParaRPr lang="en-GB" noProof="0" dirty="0"/>
          </a:p>
        </p:txBody>
      </p:sp>
    </p:spTree>
    <p:custDataLst>
      <p:tags r:id="rId1"/>
    </p:custDataLst>
    <p:extLst>
      <p:ext uri="{BB962C8B-B14F-4D97-AF65-F5344CB8AC3E}">
        <p14:creationId xmlns:p14="http://schemas.microsoft.com/office/powerpoint/2010/main" val="818164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53802-C779-3270-EF13-872BF9AED16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E472E8F-E958-4331-B391-1E70BF8D172B}"/>
              </a:ext>
            </a:extLst>
          </p:cNvPr>
          <p:cNvSpPr>
            <a:spLocks noGrp="1"/>
          </p:cNvSpPr>
          <p:nvPr>
            <p:ph type="title"/>
          </p:nvPr>
        </p:nvSpPr>
        <p:spPr>
          <a:xfrm>
            <a:off x="399369" y="788988"/>
            <a:ext cx="8596668" cy="660400"/>
          </a:xfrm>
        </p:spPr>
        <p:txBody>
          <a:bodyPr>
            <a:normAutofit/>
          </a:bodyPr>
          <a:lstStyle/>
          <a:p>
            <a:r>
              <a:rPr lang="en-US" sz="3200" dirty="0">
                <a:solidFill>
                  <a:srgbClr val="255839"/>
                </a:solidFill>
              </a:rPr>
              <a:t>UC4: Recolha e Gestão de Dados </a:t>
            </a:r>
            <a:endParaRPr lang="el-GR" sz="3200" dirty="0">
              <a:solidFill>
                <a:srgbClr val="255839"/>
              </a:solidFill>
            </a:endParaRPr>
          </a:p>
        </p:txBody>
      </p:sp>
      <p:sp>
        <p:nvSpPr>
          <p:cNvPr id="7" name="Content Placeholder 6">
            <a:extLst>
              <a:ext uri="{FF2B5EF4-FFF2-40B4-BE49-F238E27FC236}">
                <a16:creationId xmlns:a16="http://schemas.microsoft.com/office/drawing/2014/main" id="{3BE9EF25-C8BA-EA84-4D1E-8C99BF7E68F5}"/>
              </a:ext>
            </a:extLst>
          </p:cNvPr>
          <p:cNvSpPr>
            <a:spLocks noGrp="1"/>
          </p:cNvSpPr>
          <p:nvPr>
            <p:ph sz="quarter" idx="12"/>
          </p:nvPr>
        </p:nvSpPr>
        <p:spPr>
          <a:xfrm>
            <a:off x="399369" y="1449388"/>
            <a:ext cx="9313591" cy="5157229"/>
          </a:xfrm>
        </p:spPr>
        <p:txBody>
          <a:bodyPr/>
          <a:lstStyle/>
          <a:p>
            <a:pPr marL="0" indent="0">
              <a:buNone/>
            </a:pPr>
            <a:endParaRPr lang="en-US" dirty="0"/>
          </a:p>
          <a:p>
            <a:pPr marL="0" indent="0">
              <a:buNone/>
            </a:pPr>
            <a:endParaRPr lang="en-US" dirty="0"/>
          </a:p>
          <a:p>
            <a:pPr marL="0" indent="0">
              <a:buNone/>
            </a:pPr>
            <a:r>
              <a:rPr lang="en-US" dirty="0"/>
              <a:t>Esta unidade introduz métodos e ferramentas para recolher, processar e gerir dados relevantes para a sustentabilidade. </a:t>
            </a:r>
          </a:p>
          <a:p>
            <a:pPr marL="0" indent="0">
              <a:buNone/>
            </a:pPr>
            <a:endParaRPr lang="en-US" dirty="0"/>
          </a:p>
          <a:p>
            <a:pPr marL="0" indent="0">
              <a:buNone/>
            </a:pPr>
            <a:r>
              <a:rPr lang="en-US" dirty="0"/>
              <a:t>Os formandos irão:</a:t>
            </a:r>
          </a:p>
          <a:p>
            <a:pPr algn="ctr">
              <a:buFont typeface="Wingdings" panose="05000000000000000000" pitchFamily="2" charset="2"/>
              <a:buChar char="v"/>
            </a:pPr>
            <a:r>
              <a:rPr lang="en-US" dirty="0"/>
              <a:t>Explorar infraestruturas de dados europeias</a:t>
            </a:r>
          </a:p>
          <a:p>
            <a:pPr algn="ctr">
              <a:buFont typeface="Wingdings" panose="05000000000000000000" pitchFamily="2" charset="2"/>
              <a:buChar char="v"/>
            </a:pPr>
            <a:r>
              <a:rPr lang="en-US" dirty="0"/>
              <a:t>Aprender as melhores práticas em governação e ética de dados, </a:t>
            </a:r>
          </a:p>
          <a:p>
            <a:pPr algn="ctr">
              <a:buFont typeface="Wingdings" panose="05000000000000000000" pitchFamily="2" charset="2"/>
              <a:buChar char="v"/>
            </a:pPr>
            <a:r>
              <a:rPr lang="en-US" dirty="0"/>
              <a:t>Adquirir experiência prática com fluxos de trabalho de código aberto para garantir elevada qualidade e reprodutibilidade dos dados.</a:t>
            </a:r>
            <a:endParaRPr lang="en-GB" noProof="0" dirty="0"/>
          </a:p>
        </p:txBody>
      </p:sp>
    </p:spTree>
    <p:custDataLst>
      <p:tags r:id="rId1"/>
    </p:custDataLst>
    <p:extLst>
      <p:ext uri="{BB962C8B-B14F-4D97-AF65-F5344CB8AC3E}">
        <p14:creationId xmlns:p14="http://schemas.microsoft.com/office/powerpoint/2010/main" val="2634389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129A6-A472-7762-613F-965A619BC86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7F224C1-A729-E936-ECA2-3A43C1FD7DE4}"/>
              </a:ext>
            </a:extLst>
          </p:cNvPr>
          <p:cNvSpPr>
            <a:spLocks noGrp="1"/>
          </p:cNvSpPr>
          <p:nvPr>
            <p:ph type="title"/>
          </p:nvPr>
        </p:nvSpPr>
        <p:spPr>
          <a:xfrm>
            <a:off x="399369" y="788988"/>
            <a:ext cx="8596668" cy="660400"/>
          </a:xfrm>
        </p:spPr>
        <p:txBody>
          <a:bodyPr>
            <a:normAutofit fontScale="90000"/>
          </a:bodyPr>
          <a:lstStyle/>
          <a:p>
            <a:r>
              <a:rPr lang="en-US" sz="3200" dirty="0">
                <a:solidFill>
                  <a:srgbClr val="255839"/>
                </a:solidFill>
              </a:rPr>
              <a:t>UC5: Desenvolvimento e Implementação do Plano de Sustentabilidade</a:t>
            </a:r>
            <a:endParaRPr lang="el-GR" sz="3200" dirty="0">
              <a:solidFill>
                <a:srgbClr val="255839"/>
              </a:solidFill>
            </a:endParaRPr>
          </a:p>
        </p:txBody>
      </p:sp>
      <p:sp>
        <p:nvSpPr>
          <p:cNvPr id="7" name="Content Placeholder 6">
            <a:extLst>
              <a:ext uri="{FF2B5EF4-FFF2-40B4-BE49-F238E27FC236}">
                <a16:creationId xmlns:a16="http://schemas.microsoft.com/office/drawing/2014/main" id="{4BDF87BE-E190-8A1D-3095-E72B4CB8ACAA}"/>
              </a:ext>
            </a:extLst>
          </p:cNvPr>
          <p:cNvSpPr>
            <a:spLocks noGrp="1"/>
          </p:cNvSpPr>
          <p:nvPr>
            <p:ph sz="quarter" idx="12"/>
          </p:nvPr>
        </p:nvSpPr>
        <p:spPr>
          <a:xfrm>
            <a:off x="399369" y="1449388"/>
            <a:ext cx="9313591" cy="5157229"/>
          </a:xfrm>
        </p:spPr>
        <p:txBody>
          <a:bodyPr/>
          <a:lstStyle/>
          <a:p>
            <a:pPr marL="0" indent="0">
              <a:buNone/>
            </a:pPr>
            <a:endParaRPr lang="en-GB" dirty="0"/>
          </a:p>
          <a:p>
            <a:pPr marL="0" indent="0">
              <a:buNone/>
            </a:pPr>
            <a:endParaRPr lang="en-GB" dirty="0"/>
          </a:p>
          <a:p>
            <a:pPr marL="0" indent="0">
              <a:buNone/>
            </a:pPr>
            <a:r>
              <a:rPr lang="en-GB" dirty="0"/>
              <a:t>Esta unidade prepara os Especialistas Europeus em Sustentabilidade (ESE) para conceber, implementar e monitorizar planos de sustentabilidade abrangentes.</a:t>
            </a:r>
          </a:p>
          <a:p>
            <a:pPr marL="0" indent="0">
              <a:buNone/>
            </a:pPr>
            <a:r>
              <a:rPr lang="en-GB" dirty="0"/>
              <a:t>Os temas principais incluem:</a:t>
            </a:r>
          </a:p>
          <a:p>
            <a:pPr algn="ctr">
              <a:buFont typeface="Wingdings" panose="05000000000000000000" pitchFamily="2" charset="2"/>
              <a:buChar char="v"/>
            </a:pPr>
            <a:r>
              <a:rPr lang="en-GB" dirty="0"/>
              <a:t>Análise das Partes Interessadas;</a:t>
            </a:r>
          </a:p>
          <a:p>
            <a:pPr algn="ctr">
              <a:buFont typeface="Wingdings" panose="05000000000000000000" pitchFamily="2" charset="2"/>
              <a:buChar char="v"/>
            </a:pPr>
            <a:r>
              <a:rPr lang="en-GB" dirty="0"/>
              <a:t>Alocação de Recursos;</a:t>
            </a:r>
          </a:p>
          <a:p>
            <a:pPr algn="ctr">
              <a:buFont typeface="Wingdings" panose="05000000000000000000" pitchFamily="2" charset="2"/>
              <a:buChar char="v"/>
            </a:pPr>
            <a:r>
              <a:rPr lang="en-GB" dirty="0"/>
              <a:t>Desenvolvimento Sustentável de Produtos;</a:t>
            </a:r>
          </a:p>
          <a:p>
            <a:pPr algn="ctr">
              <a:buFont typeface="Wingdings" panose="05000000000000000000" pitchFamily="2" charset="2"/>
              <a:buChar char="v"/>
            </a:pPr>
            <a:r>
              <a:rPr lang="en-GB" dirty="0"/>
              <a:t>Estratégias de gestão de resíduos;</a:t>
            </a:r>
          </a:p>
          <a:p>
            <a:pPr>
              <a:buFont typeface="Wingdings" panose="05000000000000000000" pitchFamily="2" charset="2"/>
              <a:buChar char="v"/>
            </a:pPr>
            <a:r>
              <a:rPr lang="en-GB" dirty="0"/>
              <a:t>Avaliação de desempenho no âmbito dos enquadramentos políticos europeus e das diretrizes éticas.</a:t>
            </a:r>
            <a:endParaRPr lang="en-GB" noProof="0" dirty="0"/>
          </a:p>
        </p:txBody>
      </p:sp>
    </p:spTree>
    <p:custDataLst>
      <p:tags r:id="rId1"/>
    </p:custDataLst>
    <p:extLst>
      <p:ext uri="{BB962C8B-B14F-4D97-AF65-F5344CB8AC3E}">
        <p14:creationId xmlns:p14="http://schemas.microsoft.com/office/powerpoint/2010/main" val="3175304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D7225-B06A-547E-A780-874E2A6CE8A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A5718E0-FD42-A142-CFF3-BCAAFEE7C798}"/>
              </a:ext>
            </a:extLst>
          </p:cNvPr>
          <p:cNvSpPr>
            <a:spLocks noGrp="1"/>
          </p:cNvSpPr>
          <p:nvPr>
            <p:ph type="title"/>
          </p:nvPr>
        </p:nvSpPr>
        <p:spPr>
          <a:xfrm>
            <a:off x="399369" y="788988"/>
            <a:ext cx="8596668" cy="660400"/>
          </a:xfrm>
        </p:spPr>
        <p:txBody>
          <a:bodyPr>
            <a:normAutofit/>
          </a:bodyPr>
          <a:lstStyle/>
          <a:p>
            <a:r>
              <a:rPr lang="en-US" sz="3200" dirty="0">
                <a:solidFill>
                  <a:srgbClr val="255839"/>
                </a:solidFill>
              </a:rPr>
              <a:t>UC6: Finanças e Operações Sustentáveis</a:t>
            </a:r>
            <a:endParaRPr lang="el-GR" sz="3200" dirty="0">
              <a:solidFill>
                <a:srgbClr val="255839"/>
              </a:solidFill>
            </a:endParaRPr>
          </a:p>
        </p:txBody>
      </p:sp>
      <p:sp>
        <p:nvSpPr>
          <p:cNvPr id="7" name="Content Placeholder 6">
            <a:extLst>
              <a:ext uri="{FF2B5EF4-FFF2-40B4-BE49-F238E27FC236}">
                <a16:creationId xmlns:a16="http://schemas.microsoft.com/office/drawing/2014/main" id="{BE388D4A-6F21-0BCA-D00E-70CAF6826C38}"/>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pPr marL="0" indent="0">
              <a:buNone/>
            </a:pPr>
            <a:r>
              <a:rPr lang="en-US" dirty="0"/>
              <a:t>Os Especialistas Europeus em Sustentabilidade familiarizar-se-ão com o tema das finanças sustentáveis: como são as transações financeiras sustentáveis e como podem ser implementadas ao nível operacional? </a:t>
            </a:r>
          </a:p>
          <a:p>
            <a:pPr marL="0" indent="0">
              <a:buNone/>
            </a:pPr>
            <a:endParaRPr lang="en-US" dirty="0"/>
          </a:p>
          <a:p>
            <a:pPr marL="0" indent="0">
              <a:buNone/>
            </a:pPr>
            <a:r>
              <a:rPr lang="en-US" dirty="0"/>
              <a:t>As seguintes áreas serão abordadas:</a:t>
            </a:r>
          </a:p>
          <a:p>
            <a:pPr algn="ctr">
              <a:buFont typeface="Wingdings" panose="05000000000000000000" pitchFamily="2" charset="2"/>
              <a:buChar char="v"/>
            </a:pPr>
            <a:r>
              <a:rPr lang="en-US" dirty="0"/>
              <a:t>Planeamento, Implementação, Avaliação e Relato Económico</a:t>
            </a:r>
          </a:p>
          <a:p>
            <a:pPr algn="ctr">
              <a:buFont typeface="Wingdings" panose="05000000000000000000" pitchFamily="2" charset="2"/>
              <a:buChar char="v"/>
            </a:pPr>
            <a:r>
              <a:rPr lang="en-US" dirty="0"/>
              <a:t>Investimentos: Investimentos Sustentáveis, Edifícios, Frota de Veículos, etc.</a:t>
            </a:r>
          </a:p>
          <a:p>
            <a:pPr algn="ctr">
              <a:buFont typeface="Wingdings" panose="05000000000000000000" pitchFamily="2" charset="2"/>
              <a:buChar char="v"/>
            </a:pPr>
            <a:r>
              <a:rPr lang="en-US" dirty="0"/>
              <a:t>Relato: Corporate Sustainability Reporting Directive, European Sustainability Reporting Standards.</a:t>
            </a:r>
          </a:p>
        </p:txBody>
      </p:sp>
    </p:spTree>
    <p:custDataLst>
      <p:tags r:id="rId1"/>
    </p:custDataLst>
    <p:extLst>
      <p:ext uri="{BB962C8B-B14F-4D97-AF65-F5344CB8AC3E}">
        <p14:creationId xmlns:p14="http://schemas.microsoft.com/office/powerpoint/2010/main" val="1289291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240FF-1062-B608-6D46-A4EF7D1D153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283018-A459-DFD6-8CF5-2FBA425E9E92}"/>
              </a:ext>
            </a:extLst>
          </p:cNvPr>
          <p:cNvSpPr>
            <a:spLocks noGrp="1"/>
          </p:cNvSpPr>
          <p:nvPr>
            <p:ph type="title"/>
          </p:nvPr>
        </p:nvSpPr>
        <p:spPr>
          <a:xfrm>
            <a:off x="399369" y="788988"/>
            <a:ext cx="8596668" cy="660400"/>
          </a:xfrm>
        </p:spPr>
        <p:txBody>
          <a:bodyPr>
            <a:normAutofit/>
          </a:bodyPr>
          <a:lstStyle/>
          <a:p>
            <a:r>
              <a:rPr lang="en-US" sz="3200" dirty="0">
                <a:solidFill>
                  <a:srgbClr val="255839"/>
                </a:solidFill>
              </a:rPr>
              <a:t>UC7: Contabilização e Relato de Carbono </a:t>
            </a:r>
            <a:endParaRPr lang="el-GR" sz="3200" dirty="0">
              <a:solidFill>
                <a:srgbClr val="255839"/>
              </a:solidFill>
            </a:endParaRPr>
          </a:p>
        </p:txBody>
      </p:sp>
      <p:sp>
        <p:nvSpPr>
          <p:cNvPr id="7" name="Content Placeholder 6">
            <a:extLst>
              <a:ext uri="{FF2B5EF4-FFF2-40B4-BE49-F238E27FC236}">
                <a16:creationId xmlns:a16="http://schemas.microsoft.com/office/drawing/2014/main" id="{B2ADC256-8448-36E8-BFD9-10FCE82A6B22}"/>
              </a:ext>
            </a:extLst>
          </p:cNvPr>
          <p:cNvSpPr>
            <a:spLocks noGrp="1"/>
          </p:cNvSpPr>
          <p:nvPr>
            <p:ph sz="quarter" idx="12"/>
          </p:nvPr>
        </p:nvSpPr>
        <p:spPr>
          <a:xfrm>
            <a:off x="399369" y="1449388"/>
            <a:ext cx="9313591" cy="5157229"/>
          </a:xfrm>
        </p:spPr>
        <p:txBody>
          <a:bodyPr/>
          <a:lstStyle/>
          <a:p>
            <a:pPr marL="0" indent="0">
              <a:buNone/>
            </a:pPr>
            <a:r>
              <a:rPr lang="en-US" dirty="0"/>
              <a:t>Esta unidade introduz temas-chave em Contabilização e Relato de Carbono, incluindo:</a:t>
            </a:r>
          </a:p>
          <a:p>
            <a:pPr marL="0" indent="0">
              <a:buNone/>
            </a:pPr>
            <a:endParaRPr lang="en-US" dirty="0"/>
          </a:p>
          <a:p>
            <a:pPr algn="ctr">
              <a:buFont typeface="Wingdings" panose="05000000000000000000" pitchFamily="2" charset="2"/>
              <a:buChar char="v"/>
            </a:pPr>
            <a:r>
              <a:rPr lang="en-US" dirty="0"/>
              <a:t>Emissões de Gases com Efeito de Estufa (GEE);</a:t>
            </a:r>
          </a:p>
          <a:p>
            <a:pPr algn="ctr">
              <a:buFont typeface="Wingdings" panose="05000000000000000000" pitchFamily="2" charset="2"/>
              <a:buChar char="v"/>
            </a:pPr>
            <a:r>
              <a:rPr lang="en-US" dirty="0"/>
              <a:t>Aquecimento Global;</a:t>
            </a:r>
          </a:p>
          <a:p>
            <a:pPr algn="ctr">
              <a:buFont typeface="Wingdings" panose="05000000000000000000" pitchFamily="2" charset="2"/>
              <a:buChar char="v"/>
            </a:pPr>
            <a:r>
              <a:rPr lang="en-US" dirty="0"/>
              <a:t>Potencial;</a:t>
            </a:r>
          </a:p>
          <a:p>
            <a:pPr algn="ctr">
              <a:buFont typeface="Wingdings" panose="05000000000000000000" pitchFamily="2" charset="2"/>
              <a:buChar char="v"/>
            </a:pPr>
            <a:r>
              <a:rPr lang="en-US" dirty="0"/>
              <a:t>Pegada de Carbono;</a:t>
            </a:r>
          </a:p>
          <a:p>
            <a:pPr algn="ctr">
              <a:buFont typeface="Wingdings" panose="05000000000000000000" pitchFamily="2" charset="2"/>
              <a:buChar char="v"/>
            </a:pPr>
            <a:r>
              <a:rPr lang="en-US" dirty="0"/>
              <a:t>Descarbonização.</a:t>
            </a:r>
          </a:p>
          <a:p>
            <a:pPr algn="ctr">
              <a:buFont typeface="Wingdings" panose="05000000000000000000" pitchFamily="2" charset="2"/>
              <a:buChar char="v"/>
            </a:pPr>
            <a:endParaRPr lang="en-US" dirty="0"/>
          </a:p>
          <a:p>
            <a:pPr marL="0" indent="0">
              <a:buNone/>
            </a:pPr>
            <a:r>
              <a:rPr lang="en-US" dirty="0"/>
              <a:t>Os formandos explorarão como as emissões são categorizadas nos Âmbitos 1, 2 e 3, utilizando normas reconhecidas. O módulo aborda também estratégias de mitigação, enquadramentos de relato da UE e internacionais, bem como os requisitos de relato ASG (ESG). </a:t>
            </a:r>
            <a:endParaRPr lang="en-GB" noProof="0" dirty="0"/>
          </a:p>
        </p:txBody>
      </p:sp>
    </p:spTree>
    <p:custDataLst>
      <p:tags r:id="rId1"/>
    </p:custDataLst>
    <p:extLst>
      <p:ext uri="{BB962C8B-B14F-4D97-AF65-F5344CB8AC3E}">
        <p14:creationId xmlns:p14="http://schemas.microsoft.com/office/powerpoint/2010/main" val="1432505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2AECC-816E-DD1B-540A-CCA6EC67D4E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1D5C319-1E5E-7BF0-B05A-7E3CA4FF613F}"/>
              </a:ext>
            </a:extLst>
          </p:cNvPr>
          <p:cNvSpPr>
            <a:spLocks noGrp="1"/>
          </p:cNvSpPr>
          <p:nvPr>
            <p:ph type="title"/>
          </p:nvPr>
        </p:nvSpPr>
        <p:spPr>
          <a:xfrm>
            <a:off x="399369" y="788988"/>
            <a:ext cx="8596668" cy="660400"/>
          </a:xfrm>
        </p:spPr>
        <p:txBody>
          <a:bodyPr>
            <a:normAutofit fontScale="90000"/>
          </a:bodyPr>
          <a:lstStyle/>
          <a:p>
            <a:r>
              <a:rPr lang="en-US" sz="3200" dirty="0">
                <a:solidFill>
                  <a:srgbClr val="255839"/>
                </a:solidFill>
              </a:rPr>
              <a:t>UC8: Gestão da Mudança e Transdisciplinaridade</a:t>
            </a:r>
            <a:endParaRPr lang="el-GR" sz="3200" dirty="0">
              <a:solidFill>
                <a:srgbClr val="255839"/>
              </a:solidFill>
            </a:endParaRPr>
          </a:p>
        </p:txBody>
      </p:sp>
      <p:sp>
        <p:nvSpPr>
          <p:cNvPr id="7" name="Content Placeholder 6">
            <a:extLst>
              <a:ext uri="{FF2B5EF4-FFF2-40B4-BE49-F238E27FC236}">
                <a16:creationId xmlns:a16="http://schemas.microsoft.com/office/drawing/2014/main" id="{48A28CEC-816B-639D-BC2C-CBE032DC70A0}"/>
              </a:ext>
            </a:extLst>
          </p:cNvPr>
          <p:cNvSpPr>
            <a:spLocks noGrp="1"/>
          </p:cNvSpPr>
          <p:nvPr>
            <p:ph sz="quarter" idx="12"/>
          </p:nvPr>
        </p:nvSpPr>
        <p:spPr>
          <a:xfrm>
            <a:off x="399369" y="1816768"/>
            <a:ext cx="9313591" cy="4789849"/>
          </a:xfrm>
        </p:spPr>
        <p:txBody>
          <a:bodyPr/>
          <a:lstStyle/>
          <a:p>
            <a:pPr marL="0" indent="0">
              <a:buNone/>
            </a:pPr>
            <a:endParaRPr lang="en-US" dirty="0"/>
          </a:p>
          <a:p>
            <a:pPr marL="0" indent="0">
              <a:buNone/>
            </a:pPr>
            <a:r>
              <a:rPr lang="en-US" dirty="0"/>
              <a:t>Esta unidade ensinará os formandos a tornarem-se guias confiantes nos processos de mudança. Os formandos aprenderão a apoiar equipas e comunidades na transição para formas de trabalho e vida mais sustentáveis. </a:t>
            </a:r>
          </a:p>
          <a:p>
            <a:pPr marL="0" indent="0">
              <a:buNone/>
            </a:pPr>
            <a:endParaRPr lang="en-US" dirty="0"/>
          </a:p>
          <a:p>
            <a:pPr marL="0" indent="0">
              <a:buNone/>
            </a:pPr>
            <a:r>
              <a:rPr lang="en-US" dirty="0"/>
              <a:t>O módulo abordará também: </a:t>
            </a:r>
          </a:p>
          <a:p>
            <a:pPr algn="ctr">
              <a:buFont typeface="Wingdings" panose="05000000000000000000" pitchFamily="2" charset="2"/>
              <a:buChar char="v"/>
            </a:pPr>
            <a:r>
              <a:rPr lang="en-US" dirty="0"/>
              <a:t>O que torna a mudança bem-sucedida (ou não)</a:t>
            </a:r>
          </a:p>
          <a:p>
            <a:pPr algn="ctr">
              <a:buFont typeface="Wingdings" panose="05000000000000000000" pitchFamily="2" charset="2"/>
              <a:buChar char="v"/>
            </a:pPr>
            <a:r>
              <a:rPr lang="en-US" dirty="0"/>
              <a:t>Como envolver eficazmente os outros</a:t>
            </a:r>
          </a:p>
          <a:p>
            <a:pPr algn="ctr">
              <a:buFont typeface="Wingdings" panose="05000000000000000000" pitchFamily="2" charset="2"/>
              <a:buChar char="v"/>
            </a:pPr>
            <a:r>
              <a:rPr lang="en-US" dirty="0"/>
              <a:t>Como colaborar entre indústrias e disciplinas</a:t>
            </a:r>
          </a:p>
          <a:p>
            <a:pPr marL="0" indent="0" algn="ctr">
              <a:buNone/>
            </a:pPr>
            <a:r>
              <a:rPr lang="en-US" dirty="0"/>
              <a:t> para resolver problemas do mundo real.</a:t>
            </a:r>
            <a:endParaRPr lang="en-GB" noProof="0" dirty="0"/>
          </a:p>
        </p:txBody>
      </p:sp>
    </p:spTree>
    <p:custDataLst>
      <p:tags r:id="rId1"/>
    </p:custDataLst>
    <p:extLst>
      <p:ext uri="{BB962C8B-B14F-4D97-AF65-F5344CB8AC3E}">
        <p14:creationId xmlns:p14="http://schemas.microsoft.com/office/powerpoint/2010/main" val="153214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9DA60-9276-B139-FBCF-D23C9F3573B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891DB88-56DA-2738-D52D-CF5D3817566F}"/>
              </a:ext>
            </a:extLst>
          </p:cNvPr>
          <p:cNvSpPr>
            <a:spLocks noGrp="1"/>
          </p:cNvSpPr>
          <p:nvPr>
            <p:ph type="title"/>
          </p:nvPr>
        </p:nvSpPr>
        <p:spPr>
          <a:xfrm>
            <a:off x="399369" y="788988"/>
            <a:ext cx="8596668" cy="660400"/>
          </a:xfrm>
        </p:spPr>
        <p:txBody>
          <a:bodyPr>
            <a:normAutofit fontScale="90000"/>
          </a:bodyPr>
          <a:lstStyle/>
          <a:p>
            <a:r>
              <a:rPr lang="en-US" sz="3200" dirty="0">
                <a:solidFill>
                  <a:srgbClr val="255839"/>
                </a:solidFill>
              </a:rPr>
              <a:t>UC9: Legislação Ambiental e Relato e Auditoria ASG (ESG)</a:t>
            </a:r>
            <a:endParaRPr lang="el-GR" sz="3200" dirty="0">
              <a:solidFill>
                <a:srgbClr val="255839"/>
              </a:solidFill>
            </a:endParaRPr>
          </a:p>
        </p:txBody>
      </p:sp>
      <p:sp>
        <p:nvSpPr>
          <p:cNvPr id="7" name="Content Placeholder 6">
            <a:extLst>
              <a:ext uri="{FF2B5EF4-FFF2-40B4-BE49-F238E27FC236}">
                <a16:creationId xmlns:a16="http://schemas.microsoft.com/office/drawing/2014/main" id="{0A57D227-7602-8841-F1FA-1EBAD425D8AB}"/>
              </a:ext>
            </a:extLst>
          </p:cNvPr>
          <p:cNvSpPr>
            <a:spLocks noGrp="1"/>
          </p:cNvSpPr>
          <p:nvPr>
            <p:ph sz="quarter" idx="12"/>
          </p:nvPr>
        </p:nvSpPr>
        <p:spPr>
          <a:xfrm>
            <a:off x="399369" y="1876926"/>
            <a:ext cx="9313591" cy="4729691"/>
          </a:xfrm>
        </p:spPr>
        <p:txBody>
          <a:bodyPr/>
          <a:lstStyle/>
          <a:p>
            <a:pPr marL="0" indent="0">
              <a:buNone/>
            </a:pPr>
            <a:r>
              <a:rPr lang="en-US" dirty="0"/>
              <a:t>Esta unidade oferece aos Especialistas Europeus em Sustentabilidade (ESE) uma compreensão aprofundada de:</a:t>
            </a:r>
          </a:p>
          <a:p>
            <a:pPr marL="0" indent="0">
              <a:buNone/>
            </a:pPr>
            <a:endParaRPr lang="en-US" dirty="0"/>
          </a:p>
          <a:p>
            <a:pPr>
              <a:buFont typeface="Wingdings" panose="05000000000000000000" pitchFamily="2" charset="2"/>
              <a:buChar char="v"/>
            </a:pPr>
            <a:r>
              <a:rPr lang="en-US" dirty="0"/>
              <a:t>Enquadramentos Legais Ambientais Europeus e Internacionais;</a:t>
            </a:r>
          </a:p>
          <a:p>
            <a:pPr>
              <a:buFont typeface="Wingdings" panose="05000000000000000000" pitchFamily="2" charset="2"/>
              <a:buChar char="v"/>
            </a:pPr>
            <a:r>
              <a:rPr lang="en-US" dirty="0"/>
              <a:t> Normas de Relato ASG (ESG);</a:t>
            </a:r>
          </a:p>
          <a:p>
            <a:pPr>
              <a:buFont typeface="Wingdings" panose="05000000000000000000" pitchFamily="2" charset="2"/>
              <a:buChar char="v"/>
            </a:pPr>
            <a:r>
              <a:rPr lang="en-US" dirty="0"/>
              <a:t>Procedimentos de Auditoria.</a:t>
            </a:r>
          </a:p>
          <a:p>
            <a:pPr marL="0" indent="0">
              <a:buNone/>
            </a:pPr>
            <a:endParaRPr lang="en-US" dirty="0"/>
          </a:p>
          <a:p>
            <a:pPr marL="0" indent="0">
              <a:buNone/>
            </a:pPr>
            <a:r>
              <a:rPr lang="en-US" dirty="0"/>
              <a:t>Os formandos desenvolverão competências práticas para analisar legislação, utilizar enquadramentos ASG (ex. Global Reporting Initiative, Corporate Sustainability Reporting Directive) e conduzir auditorias internas para garantir a conformidade com a sustentabilidade e a responsabilidade organizacional.</a:t>
            </a:r>
          </a:p>
        </p:txBody>
      </p:sp>
    </p:spTree>
    <p:custDataLst>
      <p:tags r:id="rId1"/>
    </p:custDataLst>
    <p:extLst>
      <p:ext uri="{BB962C8B-B14F-4D97-AF65-F5344CB8AC3E}">
        <p14:creationId xmlns:p14="http://schemas.microsoft.com/office/powerpoint/2010/main" val="1028622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Discussão de Ponto de Situação</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dirty="0"/>
              <a:t>Discussão breve:</a:t>
            </a:r>
          </a:p>
          <a:p>
            <a:pPr marL="0" indent="0">
              <a:buNone/>
            </a:pPr>
            <a:r>
              <a:rPr lang="en-US" dirty="0"/>
              <a:t>Na sequência da visão geral dos módulos do ESE: </a:t>
            </a:r>
          </a:p>
          <a:p>
            <a:r>
              <a:rPr lang="en-US" dirty="0"/>
              <a:t>Que tema ou conceito de sustentabilidade consideras mais relevante ou impactante para os formandos? </a:t>
            </a:r>
          </a:p>
          <a:p>
            <a:r>
              <a:rPr lang="en-US" dirty="0"/>
              <a:t>Como poderias explicar ou simplificar este tema para formandos VET com diferentes contextos ou níveis de experiência? </a:t>
            </a:r>
          </a:p>
          <a:p>
            <a:r>
              <a:rPr lang="en-US" dirty="0"/>
              <a:t>Que recursos, ferramentas ou materiais de aprendizagem do ESE melhor poderiam apoiar a lecionação deste tema?</a:t>
            </a:r>
          </a:p>
          <a:p>
            <a:r>
              <a:rPr lang="en-US" dirty="0"/>
              <a:t>Que desafios poderão os formandos enfrentar ao trabalhar estes temas de sustentabilidade e como os poderias apoiar?</a:t>
            </a:r>
          </a:p>
        </p:txBody>
      </p:sp>
    </p:spTree>
    <p:custDataLst>
      <p:tags r:id="rId1"/>
    </p:custDataLst>
    <p:extLst>
      <p:ext uri="{BB962C8B-B14F-4D97-AF65-F5344CB8AC3E}">
        <p14:creationId xmlns:p14="http://schemas.microsoft.com/office/powerpoint/2010/main" val="1426687552"/>
      </p:ext>
    </p:extLst>
  </p:cSld>
  <p:clrMapOvr>
    <a:masterClrMapping/>
  </p:clrMapOvr>
  <p:extLst>
    <p:ext uri="{6950BFC3-D8DA-4A85-94F7-54DA5524770B}">
      <p188:commentRel xmlns:p188="http://schemas.microsoft.com/office/powerpoint/2018/8/main" r:id="rId4"/>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4429126"/>
          </a:xfrm>
        </p:spPr>
        <p:txBody>
          <a:bodyPr>
            <a:normAutofit/>
          </a:bodyPr>
          <a:lstStyle/>
          <a:p>
            <a:pPr marL="0" indent="0">
              <a:buNone/>
            </a:pPr>
            <a:r>
              <a:rPr lang="en-US" dirty="0"/>
              <a:t>Formato de trabalho: </a:t>
            </a:r>
          </a:p>
          <a:p>
            <a:r>
              <a:rPr lang="en-US" dirty="0"/>
              <a:t>Atividade de 45 min </a:t>
            </a:r>
          </a:p>
          <a:p>
            <a:r>
              <a:rPr lang="en-US" dirty="0"/>
              <a:t>Em pares (papéis sugeridos: um navegador + um registador)</a:t>
            </a:r>
          </a:p>
          <a:p>
            <a:r>
              <a:rPr lang="en-US" dirty="0"/>
              <a:t>Cada par escolhe um módulo do ESE</a:t>
            </a:r>
          </a:p>
          <a:p>
            <a:r>
              <a:rPr lang="en-US" dirty="0"/>
              <a:t>Material necessário: folha em branco e caneta + acesso a um tablet ou computador, ficha impressa “As 10 Questões Mais Comuns dos Formandos e Respostas do Formador”.</a:t>
            </a:r>
          </a:p>
          <a:p>
            <a:pPr marL="0" indent="0">
              <a:buNone/>
            </a:pPr>
            <a:endParaRPr lang="en-US" dirty="0"/>
          </a:p>
          <a:p>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13538" y="811618"/>
            <a:ext cx="9203561" cy="839788"/>
          </a:xfrm>
        </p:spPr>
        <p:txBody>
          <a:bodyPr>
            <a:normAutofit fontScale="90000"/>
          </a:bodyPr>
          <a:lstStyle/>
          <a:p>
            <a:r>
              <a:rPr lang="hr-HR" dirty="0">
                <a:solidFill>
                  <a:srgbClr val="255839"/>
                </a:solidFill>
              </a:rPr>
              <a:t>Atividade Prática: As 10 Questões Mais Comuns dos Formandos e Respostas do Formador</a:t>
            </a:r>
            <a:br>
              <a:rPr lang="en-IE" dirty="0">
                <a:solidFill>
                  <a:srgbClr val="255839"/>
                </a:solidFill>
              </a:rPr>
            </a:br>
            <a:endParaRPr lang="hr-HR" dirty="0">
              <a:solidFill>
                <a:srgbClr val="255839"/>
              </a:solidFill>
            </a:endParaRPr>
          </a:p>
        </p:txBody>
      </p:sp>
    </p:spTree>
    <p:custDataLst>
      <p:tags r:id="rId1"/>
    </p:custDataLst>
    <p:extLst>
      <p:ext uri="{BB962C8B-B14F-4D97-AF65-F5344CB8AC3E}">
        <p14:creationId xmlns:p14="http://schemas.microsoft.com/office/powerpoint/2010/main" val="112339422"/>
      </p:ext>
    </p:extLst>
  </p:cSld>
  <p:clrMapOvr>
    <a:masterClrMapping/>
  </p:clrMapOvr>
  <p:extLst>
    <p:ext uri="{6950BFC3-D8DA-4A85-94F7-54DA5524770B}">
      <p188:commentRel xmlns:p188="http://schemas.microsoft.com/office/powerpoint/2018/8/main" r:id="rId4"/>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Resultado da Atividade Prática</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pPr marL="0" indent="0">
              <a:buNone/>
            </a:pPr>
            <a:r>
              <a:rPr lang="en-US" dirty="0"/>
              <a:t>No final da atividade, os participantes deverão produzir:</a:t>
            </a:r>
          </a:p>
          <a:p>
            <a:pPr marL="0" indent="0">
              <a:buNone/>
            </a:pPr>
            <a:endParaRPr lang="en-US" dirty="0"/>
          </a:p>
          <a:p>
            <a:pPr marL="0" indent="0" algn="ctr">
              <a:buNone/>
            </a:pPr>
            <a:r>
              <a:rPr lang="en-US" b="1" dirty="0"/>
              <a:t>As “10 Questões Mais Comuns dos Formandos e Respostas do Formador”</a:t>
            </a:r>
          </a:p>
          <a:p>
            <a:pPr marL="0" indent="0" algn="ctr">
              <a:buNone/>
            </a:pPr>
            <a:r>
              <a:rPr lang="en-US" b="1" dirty="0"/>
              <a:t> – um recurso de apoio FAQ reutilizável para formadores</a:t>
            </a:r>
          </a:p>
          <a:p>
            <a:pPr marL="0" indent="0" algn="ctr">
              <a:buNone/>
            </a:pPr>
            <a:endParaRPr lang="en-US" sz="1400" dirty="0">
              <a:solidFill>
                <a:schemeClr val="tx2"/>
              </a:solidFill>
              <a:latin typeface="+mj-lt"/>
            </a:endParaRPr>
          </a:p>
          <a:p>
            <a:pPr marL="0" indent="0" algn="ctr">
              <a:buNone/>
            </a:pPr>
            <a:endParaRPr lang="en-US" sz="1400" dirty="0">
              <a:solidFill>
                <a:schemeClr val="tx2"/>
              </a:solidFill>
              <a:latin typeface="+mj-lt"/>
            </a:endParaRPr>
          </a:p>
          <a:p>
            <a:pPr marL="57150" indent="0">
              <a:buNone/>
            </a:pPr>
            <a:r>
              <a:rPr lang="en-US" sz="1400" dirty="0">
                <a:solidFill>
                  <a:schemeClr val="tx2"/>
                </a:solidFill>
                <a:latin typeface="+mj-lt"/>
              </a:rPr>
              <a:t>No final desta atividade, serás capaz de: </a:t>
            </a:r>
          </a:p>
          <a:p>
            <a:pPr lvl="1">
              <a:buFont typeface="Courier New" panose="02070309020205020404" pitchFamily="49" charset="0"/>
              <a:buChar char="o"/>
            </a:pPr>
            <a:r>
              <a:rPr lang="en-US" sz="1800" dirty="0">
                <a:solidFill>
                  <a:schemeClr val="tx2"/>
                </a:solidFill>
                <a:latin typeface="+mj-lt"/>
              </a:rPr>
              <a:t>Identificar desafios comuns dos formandos</a:t>
            </a:r>
          </a:p>
          <a:p>
            <a:pPr lvl="1">
              <a:buFont typeface="Courier New" panose="02070309020205020404" pitchFamily="49" charset="0"/>
              <a:buChar char="o"/>
            </a:pPr>
            <a:r>
              <a:rPr lang="en-US" sz="1800" dirty="0">
                <a:solidFill>
                  <a:schemeClr val="tx2"/>
                </a:solidFill>
                <a:latin typeface="+mj-lt"/>
              </a:rPr>
              <a:t>Antecipar perguntas dos formandos</a:t>
            </a:r>
          </a:p>
          <a:p>
            <a:pPr lvl="1">
              <a:buFont typeface="Courier New" panose="02070309020205020404" pitchFamily="49" charset="0"/>
              <a:buChar char="o"/>
            </a:pPr>
            <a:r>
              <a:rPr lang="en-US" sz="1800" dirty="0">
                <a:solidFill>
                  <a:schemeClr val="tx2"/>
                </a:solidFill>
                <a:latin typeface="+mj-lt"/>
              </a:rPr>
              <a:t>Preparar respostas de apoio eficazes. </a:t>
            </a:r>
          </a:p>
          <a:p>
            <a:endParaRPr lang="en-US" dirty="0"/>
          </a:p>
        </p:txBody>
      </p:sp>
    </p:spTree>
    <p:custDataLst>
      <p:tags r:id="rId1"/>
    </p:custDataLst>
    <p:extLst>
      <p:ext uri="{BB962C8B-B14F-4D97-AF65-F5344CB8AC3E}">
        <p14:creationId xmlns:p14="http://schemas.microsoft.com/office/powerpoint/2010/main" val="4088512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68B0A-8FEB-6D60-84C0-2E4A1475E9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0FB541-ADD6-C36E-D081-54196A2BC92C}"/>
              </a:ext>
            </a:extLst>
          </p:cNvPr>
          <p:cNvSpPr>
            <a:spLocks noGrp="1"/>
          </p:cNvSpPr>
          <p:nvPr>
            <p:ph sz="quarter" idx="12"/>
          </p:nvPr>
        </p:nvSpPr>
        <p:spPr>
          <a:xfrm>
            <a:off x="5396977" y="1106905"/>
            <a:ext cx="5383317" cy="2577537"/>
          </a:xfrm>
          <a:ln w="19050">
            <a:solidFill>
              <a:schemeClr val="tx1"/>
            </a:solidFill>
          </a:ln>
        </p:spPr>
        <p:txBody>
          <a:bodyPr>
            <a:normAutofit fontScale="40000" lnSpcReduction="20000"/>
          </a:bodyPr>
          <a:lstStyle/>
          <a:p>
            <a:endParaRPr lang="en-US" dirty="0"/>
          </a:p>
          <a:p>
            <a:r>
              <a:rPr lang="en-US" sz="2800" dirty="0"/>
              <a:t>Passo 2: Navegar na plataforma como formando pela primeira vez (15 min)</a:t>
            </a:r>
          </a:p>
          <a:p>
            <a:pPr marL="0" indent="0" algn="ctr">
              <a:buNone/>
            </a:pPr>
            <a:r>
              <a:rPr lang="en-US" sz="2800" dirty="0"/>
              <a:t>Realizar as ações-chave do formando:</a:t>
            </a:r>
          </a:p>
          <a:p>
            <a:pPr algn="ctr">
              <a:buFont typeface="Wingdings" panose="05000000000000000000" pitchFamily="2" charset="2"/>
              <a:buChar char="v"/>
            </a:pPr>
            <a:r>
              <a:rPr lang="en-US" sz="2800" dirty="0"/>
              <a:t>Registar-se na plataforma</a:t>
            </a:r>
          </a:p>
          <a:p>
            <a:pPr algn="ctr">
              <a:buFont typeface="Wingdings" panose="05000000000000000000" pitchFamily="2" charset="2"/>
              <a:buChar char="v"/>
            </a:pPr>
            <a:r>
              <a:rPr lang="en-US" sz="2800" dirty="0"/>
              <a:t>Abrir o módulo atribuído </a:t>
            </a:r>
          </a:p>
          <a:p>
            <a:pPr algn="ctr">
              <a:buFont typeface="Wingdings" panose="05000000000000000000" pitchFamily="2" charset="2"/>
              <a:buChar char="v"/>
            </a:pPr>
            <a:r>
              <a:rPr lang="en-US" sz="2800" dirty="0"/>
              <a:t>Abrir o questionário</a:t>
            </a:r>
          </a:p>
          <a:p>
            <a:pPr algn="ctr">
              <a:buFont typeface="Wingdings" panose="05000000000000000000" pitchFamily="2" charset="2"/>
              <a:buChar char="v"/>
            </a:pPr>
            <a:r>
              <a:rPr lang="en-US" sz="2800" dirty="0"/>
              <a:t>Verificar os indicadores de progresso</a:t>
            </a:r>
          </a:p>
          <a:p>
            <a:pPr algn="ctr">
              <a:buFont typeface="Wingdings" panose="05000000000000000000" pitchFamily="2" charset="2"/>
              <a:buChar char="v"/>
            </a:pPr>
            <a:r>
              <a:rPr lang="en-US" sz="2800" dirty="0"/>
              <a:t>Abrir os diferentes temas principais</a:t>
            </a:r>
          </a:p>
          <a:p>
            <a:pPr algn="ctr">
              <a:buFont typeface="Wingdings" panose="05000000000000000000" pitchFamily="2" charset="2"/>
              <a:buChar char="v"/>
            </a:pPr>
            <a:r>
              <a:rPr lang="en-US" sz="2800" dirty="0"/>
              <a:t>Utilizar o AI Bot Tutor</a:t>
            </a:r>
          </a:p>
          <a:p>
            <a:pPr marL="0" indent="0">
              <a:buNone/>
            </a:pPr>
            <a:r>
              <a:rPr lang="en-US" sz="2800" dirty="0"/>
              <a:t>Pergunta a ti mesmo/a: O que poderão os formandos perguntar aqui? </a:t>
            </a:r>
          </a:p>
          <a:p>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D8F85029-1302-17DA-A3E5-AE97DEA57C84}"/>
              </a:ext>
            </a:extLst>
          </p:cNvPr>
          <p:cNvSpPr>
            <a:spLocks noGrp="1"/>
          </p:cNvSpPr>
          <p:nvPr>
            <p:ph type="title"/>
          </p:nvPr>
        </p:nvSpPr>
        <p:spPr>
          <a:xfrm>
            <a:off x="677334" y="573504"/>
            <a:ext cx="8596668" cy="839788"/>
          </a:xfrm>
        </p:spPr>
        <p:txBody>
          <a:bodyPr>
            <a:normAutofit fontScale="90000"/>
          </a:bodyPr>
          <a:lstStyle/>
          <a:p>
            <a:r>
              <a:rPr lang="hr-HR" dirty="0">
                <a:solidFill>
                  <a:srgbClr val="255839"/>
                </a:solidFill>
              </a:rPr>
              <a:t>Atividade Prática: instruções passo a passo</a:t>
            </a:r>
          </a:p>
        </p:txBody>
      </p:sp>
      <p:sp>
        <p:nvSpPr>
          <p:cNvPr id="8" name="Content Placeholder 2">
            <a:extLst>
              <a:ext uri="{FF2B5EF4-FFF2-40B4-BE49-F238E27FC236}">
                <a16:creationId xmlns:a16="http://schemas.microsoft.com/office/drawing/2014/main" id="{816632AE-C7C0-FD7A-8343-6853BD4C5319}"/>
              </a:ext>
            </a:extLst>
          </p:cNvPr>
          <p:cNvSpPr txBox="1">
            <a:spLocks/>
          </p:cNvSpPr>
          <p:nvPr/>
        </p:nvSpPr>
        <p:spPr>
          <a:xfrm>
            <a:off x="5380762" y="4076074"/>
            <a:ext cx="2690341" cy="2268372"/>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Passo 4: Criar Respostas do Formador (10 min)</a:t>
            </a:r>
          </a:p>
          <a:p>
            <a:pPr marL="0" indent="0">
              <a:buNone/>
            </a:pPr>
            <a:r>
              <a:rPr lang="en-US" sz="1200" dirty="0"/>
              <a:t>Para cada pergunta do formando, redigir uma resposta clara do formador com orientação prática. Focar na clareza, explicações simples e encorajamento. </a:t>
            </a:r>
          </a:p>
          <a:p>
            <a:pPr marL="0" indent="0">
              <a:buNone/>
            </a:pPr>
            <a:r>
              <a:rPr lang="en-US" sz="1200" dirty="0">
                <a:highlight>
                  <a:srgbClr val="FFFF00"/>
                </a:highlight>
              </a:rPr>
              <a:t>Utilizar a ficha “As 10 Questões Mais Comuns dos Formandos e Respostas do Formador”.</a:t>
            </a:r>
          </a:p>
          <a:p>
            <a:endParaRPr lang="en-US" dirty="0"/>
          </a:p>
          <a:p>
            <a:endParaRPr lang="en-US" dirty="0"/>
          </a:p>
          <a:p>
            <a:endParaRPr lang="en-US" dirty="0"/>
          </a:p>
          <a:p>
            <a:endParaRPr lang="en-US" dirty="0"/>
          </a:p>
          <a:p>
            <a:endParaRPr lang="en-US" dirty="0"/>
          </a:p>
        </p:txBody>
      </p:sp>
      <p:sp>
        <p:nvSpPr>
          <p:cNvPr id="9" name="Content Placeholder 2">
            <a:extLst>
              <a:ext uri="{FF2B5EF4-FFF2-40B4-BE49-F238E27FC236}">
                <a16:creationId xmlns:a16="http://schemas.microsoft.com/office/drawing/2014/main" id="{CE5AFECA-6544-40C5-E673-FEB5405AD30A}"/>
              </a:ext>
            </a:extLst>
          </p:cNvPr>
          <p:cNvSpPr txBox="1">
            <a:spLocks/>
          </p:cNvSpPr>
          <p:nvPr/>
        </p:nvSpPr>
        <p:spPr>
          <a:xfrm>
            <a:off x="204570" y="1595254"/>
            <a:ext cx="3930997" cy="1600837"/>
          </a:xfrm>
          <a:prstGeom prst="rect">
            <a:avLst/>
          </a:prstGeom>
          <a:ln w="19050">
            <a:solidFill>
              <a:schemeClr val="tx1"/>
            </a:solidFill>
          </a:ln>
        </p:spPr>
        <p:txBody>
          <a:bodyPr vert="horz" lIns="0" tIns="0" rIns="0" bIns="0" rtlCol="0">
            <a:normAutofit/>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Passo 1: Preparar para a atividade (5 min)</a:t>
            </a:r>
          </a:p>
          <a:p>
            <a:pPr algn="ctr">
              <a:buFont typeface="Wingdings" panose="05000000000000000000" pitchFamily="2" charset="2"/>
              <a:buChar char="v"/>
            </a:pPr>
            <a:r>
              <a:rPr lang="en-US" dirty="0"/>
              <a:t>Formar os pares</a:t>
            </a:r>
          </a:p>
          <a:p>
            <a:pPr algn="ctr">
              <a:buFont typeface="Wingdings" panose="05000000000000000000" pitchFamily="2" charset="2"/>
              <a:buChar char="v"/>
            </a:pPr>
            <a:r>
              <a:rPr lang="en-US" dirty="0"/>
              <a:t>Atribuir um módulo a cada grupo </a:t>
            </a:r>
          </a:p>
          <a:p>
            <a:pPr algn="ctr">
              <a:buFont typeface="Wingdings" panose="05000000000000000000" pitchFamily="2" charset="2"/>
              <a:buChar char="v"/>
            </a:pPr>
            <a:r>
              <a:rPr lang="en-US" dirty="0"/>
              <a:t>Aceder a um computador ou tablet</a:t>
            </a:r>
          </a:p>
          <a:p>
            <a:pPr algn="ctr">
              <a:buFont typeface="Wingdings" panose="05000000000000000000" pitchFamily="2" charset="2"/>
              <a:buChar char="v"/>
            </a:pPr>
            <a:r>
              <a:rPr lang="en-US" dirty="0"/>
              <a:t>Aceder à plataforma</a:t>
            </a:r>
          </a:p>
          <a:p>
            <a:endParaRPr lang="en-US" dirty="0"/>
          </a:p>
          <a:p>
            <a:endParaRPr lang="en-US" dirty="0"/>
          </a:p>
          <a:p>
            <a:endParaRPr lang="en-US" dirty="0"/>
          </a:p>
        </p:txBody>
      </p:sp>
      <p:cxnSp>
        <p:nvCxnSpPr>
          <p:cNvPr id="11" name="Connector: Curved 10">
            <a:extLst>
              <a:ext uri="{FF2B5EF4-FFF2-40B4-BE49-F238E27FC236}">
                <a16:creationId xmlns:a16="http://schemas.microsoft.com/office/drawing/2014/main" id="{027955F0-0A0C-75D2-3E86-856577204FB0}"/>
              </a:ext>
            </a:extLst>
          </p:cNvPr>
          <p:cNvCxnSpPr>
            <a:cxnSpLocks/>
          </p:cNvCxnSpPr>
          <p:nvPr/>
        </p:nvCxnSpPr>
        <p:spPr>
          <a:xfrm flipV="1">
            <a:off x="4529890" y="2034830"/>
            <a:ext cx="728401" cy="251567"/>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E0021655-538A-76BF-40D3-ECB5991B60F6}"/>
              </a:ext>
            </a:extLst>
          </p:cNvPr>
          <p:cNvCxnSpPr>
            <a:cxnSpLocks/>
          </p:cNvCxnSpPr>
          <p:nvPr/>
        </p:nvCxnSpPr>
        <p:spPr>
          <a:xfrm rot="10800000" flipV="1">
            <a:off x="4363644" y="3654145"/>
            <a:ext cx="788389" cy="55126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61DC3644-5976-61CB-571A-BB4372EEFC41}"/>
              </a:ext>
            </a:extLst>
          </p:cNvPr>
          <p:cNvCxnSpPr>
            <a:cxnSpLocks/>
          </p:cNvCxnSpPr>
          <p:nvPr/>
        </p:nvCxnSpPr>
        <p:spPr>
          <a:xfrm>
            <a:off x="4363643" y="4752474"/>
            <a:ext cx="894648" cy="6615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EE80383C-E702-D65E-9EA7-23CF214D8A45}"/>
              </a:ext>
            </a:extLst>
          </p:cNvPr>
          <p:cNvSpPr txBox="1">
            <a:spLocks/>
          </p:cNvSpPr>
          <p:nvPr/>
        </p:nvSpPr>
        <p:spPr>
          <a:xfrm>
            <a:off x="224951" y="3684442"/>
            <a:ext cx="4016220" cy="2660004"/>
          </a:xfrm>
          <a:prstGeom prst="rect">
            <a:avLst/>
          </a:prstGeom>
          <a:ln w="19050">
            <a:solidFill>
              <a:schemeClr val="tx1"/>
            </a:solidFill>
          </a:ln>
        </p:spPr>
        <p:txBody>
          <a:bodyPr vert="horz" lIns="0" tIns="0" rIns="0" bIns="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Passo 3: Brainstorming de Questões dos Formandos (10 min)</a:t>
            </a:r>
          </a:p>
          <a:p>
            <a:pPr marL="0" indent="0">
              <a:buNone/>
            </a:pPr>
            <a:r>
              <a:rPr lang="en-US" sz="1200" dirty="0"/>
              <a:t>Listar pelo menos 10 perguntas. Exemplos: </a:t>
            </a:r>
          </a:p>
          <a:p>
            <a:pPr algn="ctr">
              <a:buFont typeface="Wingdings" panose="05000000000000000000" pitchFamily="2" charset="2"/>
              <a:buChar char="v"/>
            </a:pPr>
            <a:r>
              <a:rPr lang="en-US" sz="1200" dirty="0"/>
              <a:t>Tenho de completar os módulos por ordem?</a:t>
            </a:r>
          </a:p>
          <a:p>
            <a:pPr algn="ctr">
              <a:buFont typeface="Wingdings" panose="05000000000000000000" pitchFamily="2" charset="2"/>
              <a:buChar char="v"/>
            </a:pPr>
            <a:r>
              <a:rPr lang="en-US" sz="1200" dirty="0"/>
              <a:t>Posso completar apenas um módulo?</a:t>
            </a:r>
          </a:p>
          <a:p>
            <a:pPr algn="ctr">
              <a:buFont typeface="Wingdings" panose="05000000000000000000" pitchFamily="2" charset="2"/>
              <a:buChar char="v"/>
            </a:pPr>
            <a:r>
              <a:rPr lang="en-US" sz="1200" dirty="0"/>
              <a:t>Onde posso obter apoio?</a:t>
            </a:r>
          </a:p>
          <a:p>
            <a:pPr algn="ctr">
              <a:buFont typeface="Wingdings" panose="05000000000000000000" pitchFamily="2" charset="2"/>
              <a:buChar char="v"/>
            </a:pPr>
            <a:r>
              <a:rPr lang="en-US" sz="1200" dirty="0"/>
              <a:t>Que nota preciso para ser certificado/a?</a:t>
            </a:r>
          </a:p>
          <a:p>
            <a:pPr marL="0" indent="0">
              <a:buFont typeface="Wingdings 3" charset="2"/>
              <a:buNone/>
            </a:pPr>
            <a:r>
              <a:rPr lang="en-US" sz="1200" dirty="0"/>
              <a:t>Pergunta a ti mesmo/a: O que precisaria um novo formando que fosse explicado claramente? Escreve as perguntas na ficha “As 10 Questões Mais Comuns dos Formandos e Respostas do Formador”.</a:t>
            </a:r>
          </a:p>
          <a:p>
            <a:endParaRPr lang="en-US" dirty="0"/>
          </a:p>
          <a:p>
            <a:endParaRPr lang="en-US" dirty="0"/>
          </a:p>
          <a:p>
            <a:endParaRPr lang="en-US" dirty="0"/>
          </a:p>
          <a:p>
            <a:endParaRPr lang="en-US" dirty="0"/>
          </a:p>
          <a:p>
            <a:endParaRPr lang="en-US" dirty="0"/>
          </a:p>
        </p:txBody>
      </p:sp>
      <p:sp>
        <p:nvSpPr>
          <p:cNvPr id="19" name="Content Placeholder 2">
            <a:extLst>
              <a:ext uri="{FF2B5EF4-FFF2-40B4-BE49-F238E27FC236}">
                <a16:creationId xmlns:a16="http://schemas.microsoft.com/office/drawing/2014/main" id="{08D3C523-366E-97AF-C25F-6242B2DDA854}"/>
              </a:ext>
            </a:extLst>
          </p:cNvPr>
          <p:cNvSpPr txBox="1">
            <a:spLocks/>
          </p:cNvSpPr>
          <p:nvPr/>
        </p:nvSpPr>
        <p:spPr>
          <a:xfrm>
            <a:off x="8612265" y="4156593"/>
            <a:ext cx="1590514" cy="1305834"/>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Passo 5: Partilha em grupo (5 min)</a:t>
            </a:r>
          </a:p>
          <a:p>
            <a:pPr marL="0" indent="0">
              <a:buNone/>
            </a:pPr>
            <a:r>
              <a:rPr lang="en-US" sz="1200" dirty="0"/>
              <a:t>Cada par partilha uma pergunta-chave e uma resposta do formador. </a:t>
            </a:r>
          </a:p>
          <a:p>
            <a:endParaRPr lang="en-US" dirty="0"/>
          </a:p>
          <a:p>
            <a:endParaRPr lang="en-US" dirty="0"/>
          </a:p>
          <a:p>
            <a:endParaRPr lang="en-US" dirty="0"/>
          </a:p>
          <a:p>
            <a:endParaRPr lang="en-US" dirty="0"/>
          </a:p>
          <a:p>
            <a:endParaRPr lang="en-US" dirty="0"/>
          </a:p>
        </p:txBody>
      </p:sp>
      <p:cxnSp>
        <p:nvCxnSpPr>
          <p:cNvPr id="24" name="Connector: Curved 23">
            <a:extLst>
              <a:ext uri="{FF2B5EF4-FFF2-40B4-BE49-F238E27FC236}">
                <a16:creationId xmlns:a16="http://schemas.microsoft.com/office/drawing/2014/main" id="{D56B27B4-E999-A5D0-B80F-2CBC3322CB47}"/>
              </a:ext>
            </a:extLst>
          </p:cNvPr>
          <p:cNvCxnSpPr>
            <a:cxnSpLocks/>
          </p:cNvCxnSpPr>
          <p:nvPr/>
        </p:nvCxnSpPr>
        <p:spPr>
          <a:xfrm>
            <a:off x="7941997" y="4715850"/>
            <a:ext cx="571367" cy="20555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835119437"/>
      </p:ext>
    </p:extLst>
  </p:cSld>
  <p:clrMapOvr>
    <a:masterClrMapping/>
  </p:clrMapOvr>
  <p:extLst>
    <p:ext uri="{6950BFC3-D8DA-4A85-94F7-54DA5524770B}">
      <p188:commentRel xmlns:p188="http://schemas.microsoft.com/office/powerpoint/2018/8/main" r:id="rId4"/>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A543-99AC-AC3A-A6E2-77CAA231094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26297ED-359C-86DE-5412-217C779B677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8C678C0-AE1B-4A4C-646B-7B1DDAAE170A}"/>
              </a:ext>
            </a:extLst>
          </p:cNvPr>
          <p:cNvSpPr>
            <a:spLocks noGrp="1"/>
          </p:cNvSpPr>
          <p:nvPr>
            <p:ph type="title"/>
          </p:nvPr>
        </p:nvSpPr>
        <p:spPr>
          <a:xfrm>
            <a:off x="645765" y="1022669"/>
            <a:ext cx="8596668" cy="1320800"/>
          </a:xfrm>
        </p:spPr>
        <p:txBody>
          <a:bodyPr/>
          <a:lstStyle/>
          <a:p>
            <a:r>
              <a:rPr lang="hr-HR" dirty="0">
                <a:solidFill>
                  <a:srgbClr val="255839"/>
                </a:solidFill>
              </a:rPr>
              <a:t>Partilha em Grupo / Debriefing</a:t>
            </a:r>
            <a:endParaRPr lang="el-GR" dirty="0">
              <a:solidFill>
                <a:srgbClr val="255839"/>
              </a:solidFill>
            </a:endParaRPr>
          </a:p>
        </p:txBody>
      </p:sp>
      <p:sp>
        <p:nvSpPr>
          <p:cNvPr id="7" name="Content Placeholder 6">
            <a:extLst>
              <a:ext uri="{FF2B5EF4-FFF2-40B4-BE49-F238E27FC236}">
                <a16:creationId xmlns:a16="http://schemas.microsoft.com/office/drawing/2014/main" id="{408171FF-390A-C491-90C0-25EBE6E78A56}"/>
              </a:ext>
            </a:extLst>
          </p:cNvPr>
          <p:cNvSpPr>
            <a:spLocks noGrp="1"/>
          </p:cNvSpPr>
          <p:nvPr>
            <p:ph sz="quarter" idx="12"/>
          </p:nvPr>
        </p:nvSpPr>
        <p:spPr>
          <a:xfrm>
            <a:off x="645765" y="2066412"/>
            <a:ext cx="5792984" cy="4156588"/>
          </a:xfrm>
        </p:spPr>
        <p:txBody>
          <a:bodyPr/>
          <a:lstStyle/>
          <a:p>
            <a:pPr marL="0" indent="0">
              <a:buNone/>
            </a:pPr>
            <a:r>
              <a:rPr lang="en-US" dirty="0"/>
              <a:t>Convidar os participantes a partilhar:</a:t>
            </a:r>
          </a:p>
          <a:p>
            <a:r>
              <a:rPr lang="en-US" dirty="0"/>
              <a:t>Como te sentiste enquanto formando/a ao descobrir o curso ESE pela primeira vez? (pensa em termos de acessibilidade, design, facilidade de utilização)</a:t>
            </a:r>
          </a:p>
          <a:p>
            <a:r>
              <a:rPr lang="en-US" dirty="0"/>
              <a:t>Pensas em alguma melhoria que a plataforma possa implementar?</a:t>
            </a:r>
          </a:p>
          <a:p>
            <a:r>
              <a:rPr lang="en-US" dirty="0"/>
              <a:t>Como achas que poderias guiar os teus formandos na descoberta da plataforma SUSTAIN-EU?</a:t>
            </a:r>
          </a:p>
        </p:txBody>
      </p:sp>
      <p:pic>
        <p:nvPicPr>
          <p:cNvPr id="2" name="Picture Placeholder 4">
            <a:extLst>
              <a:ext uri="{FF2B5EF4-FFF2-40B4-BE49-F238E27FC236}">
                <a16:creationId xmlns:a16="http://schemas.microsoft.com/office/drawing/2014/main" id="{DBAC9CC7-932A-108A-BFBA-93671EA028D7}"/>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705894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5F7A6-5AD9-1D70-E55B-D6DC89FB61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344274-BBDD-6914-2586-5772FB4E9CDB}"/>
              </a:ext>
            </a:extLst>
          </p:cNvPr>
          <p:cNvSpPr>
            <a:spLocks noGrp="1"/>
          </p:cNvSpPr>
          <p:nvPr>
            <p:ph sz="quarter" idx="12"/>
          </p:nvPr>
        </p:nvSpPr>
        <p:spPr>
          <a:xfrm>
            <a:off x="399370" y="2177491"/>
            <a:ext cx="6371016" cy="4429126"/>
          </a:xfrm>
        </p:spPr>
        <p:txBody>
          <a:bodyPr>
            <a:normAutofit/>
          </a:bodyPr>
          <a:lstStyle/>
          <a:p>
            <a:pPr marL="0" indent="0">
              <a:buNone/>
            </a:pPr>
            <a:r>
              <a:rPr lang="en-US" dirty="0"/>
              <a:t>Formato de trabalho: </a:t>
            </a:r>
          </a:p>
          <a:p>
            <a:r>
              <a:rPr lang="en-US" dirty="0"/>
              <a:t>Atividade de 40 min </a:t>
            </a:r>
          </a:p>
          <a:p>
            <a:r>
              <a:rPr lang="en-US" dirty="0"/>
              <a:t>Em pares (papéis sugeridos: um navegador + um registador)</a:t>
            </a:r>
          </a:p>
          <a:p>
            <a:r>
              <a:rPr lang="en-US" dirty="0"/>
              <a:t>Cada par trabalha no mesmo módulo que na atividade prática.</a:t>
            </a:r>
          </a:p>
          <a:p>
            <a:r>
              <a:rPr lang="en-US" dirty="0"/>
              <a:t>Material necessário: folha em branco e caneta, acesso a um tablet ou computador, ficha impressa “Modelo de Plano de Sessão”.</a:t>
            </a:r>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7E3CA361-3500-F40A-AFA4-1038BE227654}"/>
              </a:ext>
            </a:extLst>
          </p:cNvPr>
          <p:cNvSpPr>
            <a:spLocks noGrp="1"/>
          </p:cNvSpPr>
          <p:nvPr>
            <p:ph type="title"/>
          </p:nvPr>
        </p:nvSpPr>
        <p:spPr>
          <a:xfrm>
            <a:off x="677334" y="907312"/>
            <a:ext cx="8596668" cy="839788"/>
          </a:xfrm>
        </p:spPr>
        <p:txBody>
          <a:bodyPr>
            <a:normAutofit fontScale="90000"/>
          </a:bodyPr>
          <a:lstStyle/>
          <a:p>
            <a:r>
              <a:rPr lang="en-IE" dirty="0">
                <a:solidFill>
                  <a:srgbClr val="255839"/>
                </a:solidFill>
              </a:rPr>
              <a:t>Aplicação à Prática de Formação:Plano de Sessão</a:t>
            </a:r>
            <a:br>
              <a:rPr lang="en-IE" dirty="0">
                <a:solidFill>
                  <a:srgbClr val="255839"/>
                </a:solidFill>
              </a:rPr>
            </a:br>
            <a:endParaRPr lang="hr-HR" dirty="0">
              <a:solidFill>
                <a:srgbClr val="255839"/>
              </a:solidFill>
            </a:endParaRPr>
          </a:p>
        </p:txBody>
      </p:sp>
    </p:spTree>
    <p:custDataLst>
      <p:tags r:id="rId1"/>
    </p:custDataLst>
    <p:extLst>
      <p:ext uri="{BB962C8B-B14F-4D97-AF65-F5344CB8AC3E}">
        <p14:creationId xmlns:p14="http://schemas.microsoft.com/office/powerpoint/2010/main" val="95237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B4D35-62FD-858A-9C78-F33FA6E1184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A65F73E-CB36-39B7-BB6E-2D93D5D9E466}"/>
              </a:ext>
            </a:extLst>
          </p:cNvPr>
          <p:cNvSpPr>
            <a:spLocks noGrp="1"/>
          </p:cNvSpPr>
          <p:nvPr>
            <p:ph type="title"/>
          </p:nvPr>
        </p:nvSpPr>
        <p:spPr>
          <a:xfrm>
            <a:off x="399369" y="788988"/>
            <a:ext cx="8596668" cy="660400"/>
          </a:xfrm>
        </p:spPr>
        <p:txBody>
          <a:bodyPr>
            <a:normAutofit fontScale="90000"/>
          </a:bodyPr>
          <a:lstStyle/>
          <a:p>
            <a:r>
              <a:rPr lang="en-US" dirty="0">
                <a:solidFill>
                  <a:srgbClr val="255839"/>
                </a:solidFill>
              </a:rPr>
              <a:t>Resultado da Aplicação à Prática de Formação</a:t>
            </a:r>
            <a:br>
              <a:rPr lang="en-US" dirty="0">
                <a:solidFill>
                  <a:srgbClr val="255839"/>
                </a:solidFill>
              </a:rPr>
            </a:br>
            <a:endParaRPr lang="el-GR" dirty="0">
              <a:solidFill>
                <a:srgbClr val="255839"/>
              </a:solidFill>
            </a:endParaRPr>
          </a:p>
        </p:txBody>
      </p:sp>
      <p:sp>
        <p:nvSpPr>
          <p:cNvPr id="7" name="Content Placeholder 6">
            <a:extLst>
              <a:ext uri="{FF2B5EF4-FFF2-40B4-BE49-F238E27FC236}">
                <a16:creationId xmlns:a16="http://schemas.microsoft.com/office/drawing/2014/main" id="{1C4D8EA1-A993-20A7-B784-9122519A3A7C}"/>
              </a:ext>
            </a:extLst>
          </p:cNvPr>
          <p:cNvSpPr>
            <a:spLocks noGrp="1"/>
          </p:cNvSpPr>
          <p:nvPr>
            <p:ph sz="quarter" idx="12"/>
          </p:nvPr>
        </p:nvSpPr>
        <p:spPr>
          <a:xfrm>
            <a:off x="174646" y="2528330"/>
            <a:ext cx="9313591" cy="4015747"/>
          </a:xfrm>
        </p:spPr>
        <p:txBody>
          <a:bodyPr>
            <a:normAutofit/>
          </a:bodyPr>
          <a:lstStyle/>
          <a:p>
            <a:pPr marL="0" indent="0">
              <a:buNone/>
            </a:pPr>
            <a:r>
              <a:rPr lang="en-US" dirty="0"/>
              <a:t>No final da atividade, os participantes deverão produzir:</a:t>
            </a:r>
          </a:p>
          <a:p>
            <a:pPr marL="0" indent="0">
              <a:buNone/>
            </a:pPr>
            <a:endParaRPr lang="en-US" dirty="0"/>
          </a:p>
          <a:p>
            <a:pPr marL="0" indent="0">
              <a:buNone/>
            </a:pPr>
            <a:endParaRPr lang="en-US" dirty="0"/>
          </a:p>
          <a:p>
            <a:pPr marL="0" indent="0" algn="ctr">
              <a:buNone/>
            </a:pPr>
            <a:r>
              <a:rPr lang="en-US" dirty="0"/>
              <a:t>Um Plano de Sessão de uma hora para Navegação na Plataforma</a:t>
            </a:r>
          </a:p>
          <a:p>
            <a:pPr algn="ctr">
              <a:buFont typeface="Courier New" panose="02070309020205020404" pitchFamily="49" charset="0"/>
              <a:buChar char="o"/>
            </a:pPr>
            <a:r>
              <a:rPr lang="en-US" sz="1400" dirty="0">
                <a:solidFill>
                  <a:schemeClr val="tx2"/>
                </a:solidFill>
                <a:latin typeface="+mj-lt"/>
              </a:rPr>
              <a:t>Como aceder ao curso</a:t>
            </a:r>
          </a:p>
          <a:p>
            <a:pPr lvl="1" algn="ctr">
              <a:buFont typeface="Courier New" panose="02070309020205020404" pitchFamily="49" charset="0"/>
              <a:buChar char="o"/>
            </a:pPr>
            <a:r>
              <a:rPr lang="en-US" sz="1400" dirty="0">
                <a:solidFill>
                  <a:schemeClr val="tx2"/>
                </a:solidFill>
                <a:latin typeface="+mj-lt"/>
              </a:rPr>
              <a:t>Por onde começar</a:t>
            </a:r>
          </a:p>
          <a:p>
            <a:pPr lvl="1" algn="ctr">
              <a:buFont typeface="Courier New" panose="02070309020205020404" pitchFamily="49" charset="0"/>
              <a:buChar char="o"/>
            </a:pPr>
            <a:r>
              <a:rPr lang="en-US" sz="1400" dirty="0">
                <a:solidFill>
                  <a:schemeClr val="tx2"/>
                </a:solidFill>
                <a:latin typeface="+mj-lt"/>
              </a:rPr>
              <a:t>Como navegar nos módulos</a:t>
            </a:r>
          </a:p>
          <a:p>
            <a:pPr lvl="1" algn="ctr">
              <a:buFont typeface="Courier New" panose="02070309020205020404" pitchFamily="49" charset="0"/>
              <a:buChar char="o"/>
            </a:pPr>
            <a:r>
              <a:rPr lang="en-US" sz="1400" dirty="0">
                <a:solidFill>
                  <a:schemeClr val="tx2"/>
                </a:solidFill>
                <a:latin typeface="+mj-lt"/>
              </a:rPr>
              <a:t>Como aceder aos recursos</a:t>
            </a:r>
          </a:p>
          <a:p>
            <a:pPr lvl="1" algn="ctr">
              <a:buFont typeface="Courier New" panose="02070309020205020404" pitchFamily="49" charset="0"/>
              <a:buChar char="o"/>
            </a:pPr>
            <a:r>
              <a:rPr lang="en-US" sz="1400" dirty="0">
                <a:solidFill>
                  <a:schemeClr val="tx2"/>
                </a:solidFill>
                <a:latin typeface="+mj-lt"/>
              </a:rPr>
              <a:t>Onde obter ajuda</a:t>
            </a:r>
          </a:p>
          <a:p>
            <a:pPr lvl="1">
              <a:buFont typeface="Courier New" panose="02070309020205020404" pitchFamily="49" charset="0"/>
              <a:buChar char="o"/>
            </a:pPr>
            <a:endParaRPr lang="en-US" sz="1800" dirty="0">
              <a:solidFill>
                <a:schemeClr val="tx2"/>
              </a:solidFill>
              <a:latin typeface="+mj-lt"/>
            </a:endParaRPr>
          </a:p>
          <a:p>
            <a:endParaRPr lang="en-US" dirty="0"/>
          </a:p>
        </p:txBody>
      </p:sp>
      <p:sp>
        <p:nvSpPr>
          <p:cNvPr id="2" name="Rectangle: Rounded Corners 1">
            <a:extLst>
              <a:ext uri="{FF2B5EF4-FFF2-40B4-BE49-F238E27FC236}">
                <a16:creationId xmlns:a16="http://schemas.microsoft.com/office/drawing/2014/main" id="{29178C7D-A05E-1E84-71D2-DB36E6CA6FEC}"/>
              </a:ext>
            </a:extLst>
          </p:cNvPr>
          <p:cNvSpPr/>
          <p:nvPr/>
        </p:nvSpPr>
        <p:spPr>
          <a:xfrm>
            <a:off x="7844589" y="251383"/>
            <a:ext cx="3465096" cy="3177617"/>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8C9C9B52-19B4-5A2D-A1F3-DAAA0CCC509F}"/>
              </a:ext>
            </a:extLst>
          </p:cNvPr>
          <p:cNvPicPr>
            <a:picLocks noChangeAspect="1"/>
          </p:cNvPicPr>
          <p:nvPr/>
        </p:nvPicPr>
        <p:blipFill>
          <a:blip r:embed="rId4" cstate="print">
            <a:extLst>
              <a:ext uri="{28A0092B-C50C-407E-A947-70E740481C1C}">
                <a14:useLocalDpi xmlns:a14="http://schemas.microsoft.com/office/drawing/2010/main" val="0"/>
              </a:ext>
            </a:extLst>
          </a:blip>
          <a:srcRect l="2052" r="2052"/>
          <a:stretch/>
        </p:blipFill>
        <p:spPr>
          <a:xfrm>
            <a:off x="8211523" y="297646"/>
            <a:ext cx="3002873" cy="3131354"/>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964438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B0FD1-297E-AA7B-472F-C0FD499C45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72A25E-80C3-7206-BBE9-39FB21242761}"/>
              </a:ext>
            </a:extLst>
          </p:cNvPr>
          <p:cNvSpPr>
            <a:spLocks noGrp="1"/>
          </p:cNvSpPr>
          <p:nvPr>
            <p:ph type="title"/>
          </p:nvPr>
        </p:nvSpPr>
        <p:spPr>
          <a:xfrm>
            <a:off x="677334" y="609600"/>
            <a:ext cx="9196582" cy="839788"/>
          </a:xfrm>
        </p:spPr>
        <p:txBody>
          <a:bodyPr>
            <a:normAutofit fontScale="90000"/>
          </a:bodyPr>
          <a:lstStyle/>
          <a:p>
            <a:r>
              <a:rPr lang="en-IE" dirty="0">
                <a:solidFill>
                  <a:srgbClr val="255839"/>
                </a:solidFill>
              </a:rPr>
              <a:t>Aplicação à prática: instruções passo a passo</a:t>
            </a:r>
            <a:endParaRPr lang="hr-HR" dirty="0">
              <a:solidFill>
                <a:srgbClr val="255839"/>
              </a:solidFill>
            </a:endParaRPr>
          </a:p>
        </p:txBody>
      </p:sp>
      <p:sp>
        <p:nvSpPr>
          <p:cNvPr id="7" name="Content Placeholder 2">
            <a:extLst>
              <a:ext uri="{FF2B5EF4-FFF2-40B4-BE49-F238E27FC236}">
                <a16:creationId xmlns:a16="http://schemas.microsoft.com/office/drawing/2014/main" id="{9D3C0352-3035-3990-8EAC-1946E3EF25A6}"/>
              </a:ext>
            </a:extLst>
          </p:cNvPr>
          <p:cNvSpPr txBox="1">
            <a:spLocks/>
          </p:cNvSpPr>
          <p:nvPr/>
        </p:nvSpPr>
        <p:spPr>
          <a:xfrm>
            <a:off x="5857696" y="1449388"/>
            <a:ext cx="4016220" cy="2268372"/>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Passo 2: Definir o objetivo da sessão (5 min)</a:t>
            </a:r>
          </a:p>
          <a:p>
            <a:pPr marL="0" indent="0">
              <a:buFont typeface="Wingdings 3" charset="2"/>
              <a:buNone/>
            </a:pPr>
            <a:r>
              <a:rPr lang="en-US" sz="1200" dirty="0"/>
              <a:t>Pergunta a ti mesmo/a: O que deverão os formandos ser capazes de fazer no final da sessão? </a:t>
            </a:r>
          </a:p>
          <a:p>
            <a:pPr marL="0" indent="0">
              <a:buNone/>
            </a:pPr>
            <a:r>
              <a:rPr lang="en-US" sz="1200" dirty="0"/>
              <a:t>Completar a frase seguinte com alguns pontos e reportá-los à secção “resultados de aprendizagem” da ficha “Modelo de Plano de Sessão”.</a:t>
            </a:r>
          </a:p>
          <a:p>
            <a:pPr marL="0" indent="0">
              <a:buFont typeface="Wingdings 3" charset="2"/>
              <a:buNone/>
            </a:pPr>
            <a:r>
              <a:rPr lang="en-US" sz="1200" dirty="0"/>
              <a:t>“No final desta sessão, os formandos serão capazes de…”</a:t>
            </a:r>
          </a:p>
          <a:p>
            <a:pPr marL="0" indent="0">
              <a:buNone/>
            </a:pPr>
            <a:endParaRPr lang="en-US" dirty="0"/>
          </a:p>
          <a:p>
            <a:endParaRPr lang="en-US" dirty="0"/>
          </a:p>
          <a:p>
            <a:endParaRPr lang="en-US" dirty="0"/>
          </a:p>
          <a:p>
            <a:endParaRPr lang="en-US" dirty="0"/>
          </a:p>
          <a:p>
            <a:endParaRPr lang="en-US" dirty="0"/>
          </a:p>
        </p:txBody>
      </p:sp>
      <p:sp>
        <p:nvSpPr>
          <p:cNvPr id="8" name="Content Placeholder 2">
            <a:extLst>
              <a:ext uri="{FF2B5EF4-FFF2-40B4-BE49-F238E27FC236}">
                <a16:creationId xmlns:a16="http://schemas.microsoft.com/office/drawing/2014/main" id="{37801BDD-91F9-9B41-75A5-465690D3C652}"/>
              </a:ext>
            </a:extLst>
          </p:cNvPr>
          <p:cNvSpPr txBox="1">
            <a:spLocks/>
          </p:cNvSpPr>
          <p:nvPr/>
        </p:nvSpPr>
        <p:spPr>
          <a:xfrm>
            <a:off x="352585" y="3429000"/>
            <a:ext cx="4016220" cy="1815180"/>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Passo 3: Planear a Abertura e Introdução da Sessão (5 min)</a:t>
            </a:r>
          </a:p>
          <a:p>
            <a:pPr marL="0" indent="0">
              <a:buNone/>
            </a:pPr>
            <a:r>
              <a:rPr lang="en-US" sz="1200" dirty="0"/>
              <a:t>Pergunta a ti mesmo/a: Como vais receber os formandos e apresentar a plataforma? Como incentivas a participação e o interesse?</a:t>
            </a:r>
          </a:p>
          <a:p>
            <a:pPr marL="0" indent="0">
              <a:buNone/>
            </a:pPr>
            <a:r>
              <a:rPr lang="en-US" sz="1200" dirty="0"/>
              <a:t>Completar a secção “Introdução e quebra-gelo” da ficha “Modelo de Plano de Sessão”.</a:t>
            </a:r>
          </a:p>
          <a:p>
            <a:pPr marL="0" indent="0">
              <a:buNone/>
            </a:pPr>
            <a:endParaRPr lang="en-US" dirty="0"/>
          </a:p>
          <a:p>
            <a:endParaRPr lang="en-US" dirty="0"/>
          </a:p>
          <a:p>
            <a:endParaRPr lang="en-US" dirty="0"/>
          </a:p>
          <a:p>
            <a:endParaRPr lang="en-US" dirty="0"/>
          </a:p>
          <a:p>
            <a:endParaRPr lang="en-US" dirty="0"/>
          </a:p>
        </p:txBody>
      </p:sp>
      <p:sp>
        <p:nvSpPr>
          <p:cNvPr id="9" name="Content Placeholder 2">
            <a:extLst>
              <a:ext uri="{FF2B5EF4-FFF2-40B4-BE49-F238E27FC236}">
                <a16:creationId xmlns:a16="http://schemas.microsoft.com/office/drawing/2014/main" id="{73C8FB55-B085-8252-6451-7254E5B6909F}"/>
              </a:ext>
            </a:extLst>
          </p:cNvPr>
          <p:cNvSpPr txBox="1">
            <a:spLocks/>
          </p:cNvSpPr>
          <p:nvPr/>
        </p:nvSpPr>
        <p:spPr>
          <a:xfrm>
            <a:off x="5857696" y="3803904"/>
            <a:ext cx="5773472" cy="2987546"/>
          </a:xfrm>
          <a:prstGeom prst="rect">
            <a:avLst/>
          </a:prstGeom>
          <a:ln w="19050">
            <a:solidFill>
              <a:schemeClr val="tx1"/>
            </a:solidFill>
          </a:ln>
        </p:spPr>
        <p:txBody>
          <a:bodyPr vert="horz" lIns="0" tIns="0" rIns="0" bIns="0" rtlCol="0">
            <a:normAutofit lnSpcReduction="10000"/>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Passo 4: Planear as atividades da sessão (20 min)</a:t>
            </a:r>
          </a:p>
          <a:p>
            <a:pPr marL="0" indent="0">
              <a:buNone/>
            </a:pPr>
            <a:r>
              <a:rPr lang="en-US" dirty="0"/>
              <a:t>Como a sessão tem a duração de uma hora, o tempo deve ser dividido em três atividades de 15 minutos ou duas atividades de 22 minutos.</a:t>
            </a:r>
          </a:p>
          <a:p>
            <a:pPr lvl="1">
              <a:buFont typeface="Wingdings" panose="05000000000000000000" pitchFamily="2" charset="2"/>
              <a:buChar char="v"/>
            </a:pPr>
            <a:r>
              <a:rPr lang="en-US" sz="1200" dirty="0">
                <a:solidFill>
                  <a:schemeClr val="tx2"/>
                </a:solidFill>
                <a:latin typeface="+mj-lt"/>
              </a:rPr>
              <a:t>Atividade 1: Demonstração de Navegação na Plataforma</a:t>
            </a:r>
          </a:p>
          <a:p>
            <a:pPr marL="0" indent="0">
              <a:buNone/>
            </a:pPr>
            <a:r>
              <a:rPr lang="en-US" dirty="0"/>
              <a:t>Pergunta a ti mesmo/a: Que funcionalidades da plataforma vais demonstrar? Completar a secção “Atividade 1” da ficha “Modelo de Plano de Sessão”.</a:t>
            </a:r>
          </a:p>
          <a:p>
            <a:pPr lvl="1">
              <a:buFont typeface="Wingdings" panose="05000000000000000000" pitchFamily="2" charset="2"/>
              <a:buChar char="v"/>
            </a:pPr>
            <a:r>
              <a:rPr lang="en-US" sz="1200" dirty="0">
                <a:solidFill>
                  <a:schemeClr val="tx2"/>
                </a:solidFill>
                <a:latin typeface="+mj-lt"/>
              </a:rPr>
              <a:t>Planear outras atividades</a:t>
            </a:r>
          </a:p>
          <a:p>
            <a:pPr marL="0" indent="0">
              <a:buNone/>
            </a:pPr>
            <a:r>
              <a:rPr lang="en-US" dirty="0"/>
              <a:t>Pergunta a ti mesmo/a: Como vão os formandos praticar na plataforma? Conceber algumas atividades para que os formandos naveguem na plataforma (ex. aceder a recursos como o questionário e o vídeo de especialista, abrir diferentes módulos, etc.). Completar as secções “Atividade 2 e 3” da ficha “Modelo de Plano de Sessão”.</a:t>
            </a:r>
          </a:p>
          <a:p>
            <a:pPr marL="0" indent="0">
              <a:buNone/>
            </a:pPr>
            <a:r>
              <a:rPr lang="en-US" dirty="0"/>
              <a:t>Ao longo do desenvolvimento das atividades, completar a coluna “Incentivar a Participação Ativa”.</a:t>
            </a:r>
          </a:p>
          <a:p>
            <a:endParaRPr lang="en-US" dirty="0"/>
          </a:p>
          <a:p>
            <a:endParaRPr lang="en-US" dirty="0"/>
          </a:p>
          <a:p>
            <a:endParaRPr lang="en-US" dirty="0"/>
          </a:p>
        </p:txBody>
      </p:sp>
      <p:cxnSp>
        <p:nvCxnSpPr>
          <p:cNvPr id="11" name="Connector: Curved 10">
            <a:extLst>
              <a:ext uri="{FF2B5EF4-FFF2-40B4-BE49-F238E27FC236}">
                <a16:creationId xmlns:a16="http://schemas.microsoft.com/office/drawing/2014/main" id="{B5CCB899-EC39-06F0-F0CB-79E4CC65D3AC}"/>
              </a:ext>
            </a:extLst>
          </p:cNvPr>
          <p:cNvCxnSpPr>
            <a:cxnSpLocks/>
          </p:cNvCxnSpPr>
          <p:nvPr/>
        </p:nvCxnSpPr>
        <p:spPr>
          <a:xfrm flipV="1">
            <a:off x="4529890" y="1641893"/>
            <a:ext cx="1185110" cy="64450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3891B64E-4B3A-12AB-40F2-53A8C1F37EB7}"/>
              </a:ext>
            </a:extLst>
          </p:cNvPr>
          <p:cNvCxnSpPr>
            <a:cxnSpLocks/>
          </p:cNvCxnSpPr>
          <p:nvPr/>
        </p:nvCxnSpPr>
        <p:spPr>
          <a:xfrm rot="10800000" flipV="1">
            <a:off x="4472740" y="2939516"/>
            <a:ext cx="1253450" cy="1086257"/>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4F70D8C8-0B98-12CD-D285-C692CD55AE7F}"/>
              </a:ext>
            </a:extLst>
          </p:cNvPr>
          <p:cNvCxnSpPr>
            <a:cxnSpLocks/>
          </p:cNvCxnSpPr>
          <p:nvPr/>
        </p:nvCxnSpPr>
        <p:spPr>
          <a:xfrm flipV="1">
            <a:off x="4513064" y="4561367"/>
            <a:ext cx="1213126" cy="37279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132CA962-62D0-4F05-78B6-24BDD1EA8536}"/>
              </a:ext>
            </a:extLst>
          </p:cNvPr>
          <p:cNvSpPr txBox="1">
            <a:spLocks/>
          </p:cNvSpPr>
          <p:nvPr/>
        </p:nvSpPr>
        <p:spPr>
          <a:xfrm>
            <a:off x="352585" y="1641893"/>
            <a:ext cx="3930997" cy="1600837"/>
          </a:xfrm>
          <a:prstGeom prst="rect">
            <a:avLst/>
          </a:prstGeom>
          <a:ln w="19050">
            <a:solidFill>
              <a:schemeClr val="tx1"/>
            </a:solidFill>
          </a:ln>
        </p:spPr>
        <p:txBody>
          <a:bodyPr vert="horz" lIns="0" tIns="0" rIns="0" bIns="0" rtlCol="0">
            <a:normAutofit/>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Passo 1: Preparar para a atividade (5 min)</a:t>
            </a:r>
          </a:p>
          <a:p>
            <a:pPr algn="ctr">
              <a:buFont typeface="Wingdings" panose="05000000000000000000" pitchFamily="2" charset="2"/>
              <a:buChar char="v"/>
            </a:pPr>
            <a:r>
              <a:rPr lang="en-US" dirty="0"/>
              <a:t>Voltar a formar os pares</a:t>
            </a:r>
          </a:p>
          <a:p>
            <a:pPr algn="ctr">
              <a:buFont typeface="Wingdings" panose="05000000000000000000" pitchFamily="2" charset="2"/>
              <a:buChar char="v"/>
            </a:pPr>
            <a:r>
              <a:rPr lang="en-US" dirty="0"/>
              <a:t>Aceder a um computador ou tablet</a:t>
            </a:r>
          </a:p>
          <a:p>
            <a:pPr algn="ctr">
              <a:buFont typeface="Wingdings" panose="05000000000000000000" pitchFamily="2" charset="2"/>
              <a:buChar char="v"/>
            </a:pPr>
            <a:r>
              <a:rPr lang="en-US" dirty="0"/>
              <a:t>Aceder à plataforma</a:t>
            </a:r>
          </a:p>
          <a:p>
            <a:pPr algn="ctr">
              <a:buFont typeface="Wingdings" panose="05000000000000000000" pitchFamily="2" charset="2"/>
              <a:buChar char="v"/>
            </a:pPr>
            <a:endParaRPr lang="en-US" dirty="0"/>
          </a:p>
          <a:p>
            <a:endParaRPr lang="en-US" dirty="0"/>
          </a:p>
          <a:p>
            <a:endParaRPr lang="en-US" dirty="0"/>
          </a:p>
          <a:p>
            <a:endParaRPr lang="en-US" dirty="0"/>
          </a:p>
        </p:txBody>
      </p:sp>
      <p:sp>
        <p:nvSpPr>
          <p:cNvPr id="10" name="Content Placeholder 2">
            <a:extLst>
              <a:ext uri="{FF2B5EF4-FFF2-40B4-BE49-F238E27FC236}">
                <a16:creationId xmlns:a16="http://schemas.microsoft.com/office/drawing/2014/main" id="{8FE17073-DF01-0D7D-7825-9ADE26E30971}"/>
              </a:ext>
            </a:extLst>
          </p:cNvPr>
          <p:cNvSpPr txBox="1">
            <a:spLocks/>
          </p:cNvSpPr>
          <p:nvPr/>
        </p:nvSpPr>
        <p:spPr>
          <a:xfrm>
            <a:off x="352585" y="5430450"/>
            <a:ext cx="4016220" cy="1248488"/>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Passo 5: Partilha e Reflexão (5 min)</a:t>
            </a:r>
          </a:p>
          <a:p>
            <a:pPr marL="0" indent="0">
              <a:buNone/>
            </a:pPr>
            <a:r>
              <a:rPr lang="en-US" sz="1200" dirty="0"/>
              <a:t>Em pares, partilhar: </a:t>
            </a:r>
          </a:p>
          <a:p>
            <a:pPr lvl="1">
              <a:buFont typeface="Wingdings" panose="05000000000000000000" pitchFamily="2" charset="2"/>
              <a:buChar char="v"/>
            </a:pPr>
            <a:r>
              <a:rPr lang="en-US" sz="1200" dirty="0">
                <a:solidFill>
                  <a:schemeClr val="tx2"/>
                </a:solidFill>
                <a:latin typeface="+mj-lt"/>
              </a:rPr>
              <a:t>Uma estratégia de facilitação</a:t>
            </a:r>
          </a:p>
          <a:p>
            <a:pPr lvl="1">
              <a:buFont typeface="Wingdings" panose="05000000000000000000" pitchFamily="2" charset="2"/>
              <a:buChar char="v"/>
            </a:pPr>
            <a:r>
              <a:rPr lang="en-US" sz="1200" dirty="0">
                <a:solidFill>
                  <a:schemeClr val="tx2"/>
                </a:solidFill>
                <a:latin typeface="+mj-lt"/>
              </a:rPr>
              <a:t>Uma ideia para envolver os formandos</a:t>
            </a:r>
          </a:p>
          <a:p>
            <a:pPr marL="0" indent="0">
              <a:buNone/>
            </a:pPr>
            <a:endParaRPr lang="en-US" dirty="0"/>
          </a:p>
          <a:p>
            <a:endParaRPr lang="en-US" dirty="0"/>
          </a:p>
          <a:p>
            <a:endParaRPr lang="en-US" dirty="0"/>
          </a:p>
          <a:p>
            <a:endParaRPr lang="en-US" dirty="0"/>
          </a:p>
          <a:p>
            <a:endParaRPr lang="en-US" dirty="0"/>
          </a:p>
        </p:txBody>
      </p:sp>
      <p:cxnSp>
        <p:nvCxnSpPr>
          <p:cNvPr id="13" name="Connector: Curved 12">
            <a:extLst>
              <a:ext uri="{FF2B5EF4-FFF2-40B4-BE49-F238E27FC236}">
                <a16:creationId xmlns:a16="http://schemas.microsoft.com/office/drawing/2014/main" id="{10BF85A5-D1C5-90C7-041D-A13E1746BB87}"/>
              </a:ext>
            </a:extLst>
          </p:cNvPr>
          <p:cNvCxnSpPr>
            <a:cxnSpLocks/>
          </p:cNvCxnSpPr>
          <p:nvPr/>
        </p:nvCxnSpPr>
        <p:spPr>
          <a:xfrm rot="10800000" flipV="1">
            <a:off x="4529890" y="5805376"/>
            <a:ext cx="1196300" cy="47175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517146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hr-HR" dirty="0">
                <a:solidFill>
                  <a:srgbClr val="255839"/>
                </a:solidFill>
              </a:rPr>
              <a:t>Ligação ao Portefólio do Formador</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lstStyle/>
          <a:p>
            <a:pPr marL="0" indent="0">
              <a:buNone/>
            </a:pPr>
            <a:r>
              <a:rPr lang="en-US" dirty="0"/>
              <a:t>Este módulo contribui para o Portefólio do Formador através de:</a:t>
            </a:r>
          </a:p>
          <a:p>
            <a:pPr marL="0" indent="0">
              <a:buNone/>
            </a:pPr>
            <a:endParaRPr lang="en-US" dirty="0"/>
          </a:p>
          <a:p>
            <a:pPr marL="0" indent="0">
              <a:buNone/>
            </a:pPr>
            <a:endParaRPr lang="en-US" dirty="0"/>
          </a:p>
          <a:p>
            <a:r>
              <a:rPr lang="hr-HR" b="1" dirty="0"/>
              <a:t>Tarefa de navegação LMS/currículo e esboço de plano de sessão</a:t>
            </a:r>
            <a:endParaRPr lang="en-US" dirty="0"/>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960804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Perguntas de Reflexão</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dirty="0"/>
              <a:t>Perguntas de reflexão:</a:t>
            </a:r>
          </a:p>
          <a:p>
            <a:r>
              <a:rPr lang="en-US" dirty="0"/>
              <a:t>O que te ajudou esta atividade a compreender sobre a facilitação da aprendizagem online ou mista? </a:t>
            </a:r>
          </a:p>
          <a:p>
            <a:r>
              <a:rPr lang="en-US" dirty="0"/>
              <a:t>Que estratégias ou abordagens seriam mais eficazes para apoiar os formandos na navegação do curso ESE? </a:t>
            </a:r>
          </a:p>
          <a:p>
            <a:r>
              <a:rPr lang="en-US" dirty="0"/>
              <a:t>Como poderias adaptar a tua abordagem de facilitação para responder às necessidades, competências digitais ou preferências de aprendizagem dos teus próprios formandos? </a:t>
            </a:r>
          </a:p>
          <a:p>
            <a:r>
              <a:rPr lang="en-US" dirty="0"/>
              <a:t>Que elementos do teu plano de facilitação seriam mais importantes para promover o envolvimento, a confiança e a participação dos formandos? </a:t>
            </a:r>
          </a:p>
        </p:txBody>
      </p:sp>
    </p:spTree>
    <p:custDataLst>
      <p:tags r:id="rId1"/>
    </p:custDataLst>
    <p:extLst>
      <p:ext uri="{BB962C8B-B14F-4D97-AF65-F5344CB8AC3E}">
        <p14:creationId xmlns:p14="http://schemas.microsoft.com/office/powerpoint/2010/main" val="2504075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normAutofit fontScale="90000"/>
          </a:bodyPr>
          <a:lstStyle/>
          <a:p>
            <a:r>
              <a:rPr lang="hr-HR" dirty="0">
                <a:solidFill>
                  <a:srgbClr val="255839"/>
                </a:solidFill>
              </a:rPr>
              <a:t>Tarefa de Aprendizagem Autodirigida: Apoiar os Formandos em Ambientes de Aprendizagem Online</a:t>
            </a:r>
            <a:br>
              <a:rPr lang="en-IE" dirty="0">
                <a:solidFill>
                  <a:srgbClr val="255839"/>
                </a:solidFill>
              </a:rPr>
            </a:br>
            <a:endParaRPr lang="hr-HR" dirty="0">
              <a:solidFill>
                <a:srgbClr val="255839"/>
              </a:solidFill>
            </a:endParaRP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5">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
        <p:nvSpPr>
          <p:cNvPr id="9" name="Content Placeholder 2">
            <a:extLst>
              <a:ext uri="{FF2B5EF4-FFF2-40B4-BE49-F238E27FC236}">
                <a16:creationId xmlns:a16="http://schemas.microsoft.com/office/drawing/2014/main" id="{687F5429-FBDA-AA98-7620-83E0D977E4FD}"/>
              </a:ext>
            </a:extLst>
          </p:cNvPr>
          <p:cNvSpPr txBox="1">
            <a:spLocks/>
          </p:cNvSpPr>
          <p:nvPr/>
        </p:nvSpPr>
        <p:spPr>
          <a:xfrm>
            <a:off x="551770" y="2329891"/>
            <a:ext cx="5852547" cy="1508183"/>
          </a:xfrm>
          <a:prstGeom prst="rect">
            <a:avLst/>
          </a:prstGeom>
        </p:spPr>
        <p:txBody>
          <a:bodyPr vert="horz" lIns="0" tIns="0" rIns="0" bIns="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a:t>Formato de trabalho: </a:t>
            </a:r>
          </a:p>
          <a:p>
            <a:r>
              <a:rPr lang="en-US" dirty="0"/>
              <a:t>Duração: 1 hora</a:t>
            </a:r>
          </a:p>
          <a:p>
            <a:r>
              <a:rPr lang="en-US" dirty="0"/>
              <a:t>Material necessário: folha em branco e caneta + acesso a um tablet ou computador + ficha “Estratégia de Apoio ao Formando” e ficha “Lista de Verificação de Apoio do Formador”.</a:t>
            </a:r>
          </a:p>
          <a:p>
            <a:pPr marL="0" indent="0">
              <a:buFont typeface="Wingdings 3" charset="2"/>
              <a:buNone/>
            </a:pPr>
            <a:endParaRPr lang="en-US" dirty="0"/>
          </a:p>
          <a:p>
            <a:endParaRPr lang="en-US" dirty="0"/>
          </a:p>
          <a:p>
            <a:endParaRPr lang="en-US" dirty="0"/>
          </a:p>
          <a:p>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2124577601"/>
      </p:ext>
    </p:extLst>
  </p:cSld>
  <p:clrMapOvr>
    <a:masterClrMapping/>
  </p:clrMapOvr>
  <p:extLst>
    <p:ext uri="{6950BFC3-D8DA-4A85-94F7-54DA5524770B}">
      <p188:commentRel xmlns:p188="http://schemas.microsoft.com/office/powerpoint/2018/8/main" r:id="rId4"/>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B62A1-CA4B-834C-B044-D6CA935E42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B3575D2-4413-B454-E5A8-2D8F25D81419}"/>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Resultado da Atividade Autodirigida</a:t>
            </a:r>
            <a:endParaRPr lang="el-GR" dirty="0">
              <a:solidFill>
                <a:srgbClr val="255839"/>
              </a:solidFill>
            </a:endParaRPr>
          </a:p>
        </p:txBody>
      </p:sp>
      <p:sp>
        <p:nvSpPr>
          <p:cNvPr id="7" name="Content Placeholder 6">
            <a:extLst>
              <a:ext uri="{FF2B5EF4-FFF2-40B4-BE49-F238E27FC236}">
                <a16:creationId xmlns:a16="http://schemas.microsoft.com/office/drawing/2014/main" id="{25939367-A808-863A-7FE2-B2809397FCF0}"/>
              </a:ext>
            </a:extLst>
          </p:cNvPr>
          <p:cNvSpPr>
            <a:spLocks noGrp="1"/>
          </p:cNvSpPr>
          <p:nvPr>
            <p:ph sz="quarter" idx="12"/>
          </p:nvPr>
        </p:nvSpPr>
        <p:spPr>
          <a:xfrm>
            <a:off x="399369" y="1449388"/>
            <a:ext cx="9313591" cy="5157229"/>
          </a:xfrm>
        </p:spPr>
        <p:txBody>
          <a:bodyPr>
            <a:normAutofit fontScale="92500" lnSpcReduction="10000"/>
          </a:bodyPr>
          <a:lstStyle/>
          <a:p>
            <a:pPr marL="0" indent="0">
              <a:buNone/>
            </a:pPr>
            <a:endParaRPr lang="en-US" dirty="0"/>
          </a:p>
          <a:p>
            <a:pPr marL="0" indent="0">
              <a:buNone/>
            </a:pPr>
            <a:endParaRPr lang="en-US" dirty="0"/>
          </a:p>
          <a:p>
            <a:pPr marL="0" indent="0">
              <a:buNone/>
            </a:pPr>
            <a:r>
              <a:rPr lang="en-US" dirty="0"/>
              <a:t>No final da atividade, os participantes deverão produzir:</a:t>
            </a:r>
          </a:p>
          <a:p>
            <a:pPr marL="0" indent="0">
              <a:buNone/>
            </a:pPr>
            <a:endParaRPr lang="en-US" dirty="0"/>
          </a:p>
          <a:p>
            <a:pPr marL="0" indent="0" algn="ctr">
              <a:buNone/>
            </a:pPr>
            <a:r>
              <a:rPr lang="en-US" b="1" dirty="0"/>
              <a:t>Um “Modelo de Planeamento de Apoio ao Formando” –</a:t>
            </a:r>
          </a:p>
          <a:p>
            <a:pPr marL="0" indent="0" algn="ctr">
              <a:buNone/>
            </a:pPr>
            <a:r>
              <a:rPr lang="en-US" dirty="0"/>
              <a:t> Um recurso prático de planeamento concebido para ajudar os formadores a antecipar os desafios dos formandos em ambientes de aprendizagem online e a identificar estratégias e ações de apoio adequadas.</a:t>
            </a:r>
          </a:p>
          <a:p>
            <a:pPr marL="0" indent="0" algn="ctr">
              <a:buNone/>
            </a:pPr>
            <a:endParaRPr lang="en-US" sz="1400" dirty="0">
              <a:solidFill>
                <a:schemeClr val="tx2"/>
              </a:solidFill>
              <a:latin typeface="+mj-lt"/>
            </a:endParaRPr>
          </a:p>
          <a:p>
            <a:pPr marL="0" indent="0" algn="ctr">
              <a:buNone/>
            </a:pPr>
            <a:endParaRPr lang="en-US" sz="1400" dirty="0">
              <a:solidFill>
                <a:schemeClr val="tx2"/>
              </a:solidFill>
              <a:latin typeface="+mj-lt"/>
            </a:endParaRPr>
          </a:p>
          <a:p>
            <a:pPr marL="57150" indent="0">
              <a:buNone/>
            </a:pPr>
            <a:r>
              <a:rPr lang="en-US" sz="1400" dirty="0">
                <a:solidFill>
                  <a:schemeClr val="tx2"/>
                </a:solidFill>
                <a:latin typeface="+mj-lt"/>
              </a:rPr>
              <a:t>No final desta atividade, serás capaz de: </a:t>
            </a:r>
          </a:p>
          <a:p>
            <a:pPr lvl="1">
              <a:buFont typeface="Courier New" panose="02070309020205020404" pitchFamily="49" charset="0"/>
              <a:buChar char="o"/>
            </a:pPr>
            <a:r>
              <a:rPr lang="en-US" sz="1800" dirty="0">
                <a:solidFill>
                  <a:schemeClr val="tx2"/>
                </a:solidFill>
                <a:latin typeface="+mj-lt"/>
              </a:rPr>
              <a:t>Identificar e antecipar os desafios comuns que os formandos podem enfrentar em ambientes de aprendizagem online e autodirigida. </a:t>
            </a:r>
          </a:p>
          <a:p>
            <a:pPr lvl="1">
              <a:buFont typeface="Courier New" panose="02070309020205020404" pitchFamily="49" charset="0"/>
              <a:buChar char="o"/>
            </a:pPr>
            <a:r>
              <a:rPr lang="en-US" sz="1800" dirty="0">
                <a:solidFill>
                  <a:schemeClr val="tx2"/>
                </a:solidFill>
                <a:latin typeface="+mj-lt"/>
              </a:rPr>
              <a:t>Refletir sobre as possíveis causas e barreiras que afetam a participação e o envolvimento dos formandos. </a:t>
            </a:r>
          </a:p>
          <a:p>
            <a:pPr lvl="1">
              <a:buFont typeface="Courier New" panose="02070309020205020404" pitchFamily="49" charset="0"/>
              <a:buChar char="o"/>
            </a:pPr>
            <a:r>
              <a:rPr lang="en-US" sz="1800" dirty="0">
                <a:solidFill>
                  <a:schemeClr val="tx2"/>
                </a:solidFill>
                <a:latin typeface="+mj-lt"/>
              </a:rPr>
              <a:t>Desenvolver estratégias práticas de apoio centradas no formando </a:t>
            </a:r>
          </a:p>
          <a:p>
            <a:pPr lvl="1">
              <a:buFont typeface="Courier New" panose="02070309020205020404" pitchFamily="49" charset="0"/>
              <a:buChar char="o"/>
            </a:pPr>
            <a:r>
              <a:rPr lang="en-US" sz="1800" dirty="0">
                <a:solidFill>
                  <a:schemeClr val="tx2"/>
                </a:solidFill>
                <a:latin typeface="+mj-lt"/>
              </a:rPr>
              <a:t>Identificar recursos e ações que possam melhorar a confiança, a participação e o envolvimento dos formandos em contextos de e-learning. </a:t>
            </a:r>
          </a:p>
          <a:p>
            <a:endParaRPr lang="en-US" dirty="0"/>
          </a:p>
        </p:txBody>
      </p:sp>
    </p:spTree>
    <p:custDataLst>
      <p:tags r:id="rId1"/>
    </p:custDataLst>
    <p:extLst>
      <p:ext uri="{BB962C8B-B14F-4D97-AF65-F5344CB8AC3E}">
        <p14:creationId xmlns:p14="http://schemas.microsoft.com/office/powerpoint/2010/main" val="3255641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B0ADF-4EC0-556D-6FB5-B4C1688F6C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A9DFB4-A912-6BD6-4F18-0EC4DF2D9CBC}"/>
              </a:ext>
            </a:extLst>
          </p:cNvPr>
          <p:cNvSpPr>
            <a:spLocks noGrp="1"/>
          </p:cNvSpPr>
          <p:nvPr>
            <p:ph sz="quarter" idx="12"/>
          </p:nvPr>
        </p:nvSpPr>
        <p:spPr>
          <a:xfrm>
            <a:off x="5601519" y="1595254"/>
            <a:ext cx="4248456" cy="1448735"/>
          </a:xfrm>
          <a:ln w="19050">
            <a:solidFill>
              <a:schemeClr val="tx1"/>
            </a:solidFill>
          </a:ln>
        </p:spPr>
        <p:txBody>
          <a:bodyPr>
            <a:normAutofit lnSpcReduction="10000"/>
          </a:bodyPr>
          <a:lstStyle/>
          <a:p>
            <a:r>
              <a:rPr lang="en-US" sz="1100" dirty="0"/>
              <a:t>Passo 2: Reflexão sobre o vídeo (10 min)</a:t>
            </a:r>
          </a:p>
          <a:p>
            <a:pPr algn="ctr">
              <a:buFont typeface="Wingdings" panose="05000000000000000000" pitchFamily="2" charset="2"/>
              <a:buChar char="v"/>
            </a:pPr>
            <a:r>
              <a:rPr lang="en-US" sz="1100" dirty="0"/>
              <a:t>Que desafios são relevantes para os teus formandos? </a:t>
            </a:r>
          </a:p>
          <a:p>
            <a:pPr algn="ctr">
              <a:buFont typeface="Wingdings" panose="05000000000000000000" pitchFamily="2" charset="2"/>
              <a:buChar char="v"/>
            </a:pPr>
            <a:r>
              <a:rPr lang="en-US" sz="1100" dirty="0"/>
              <a:t>Os teus formandos já experienciaram estes desafios? </a:t>
            </a:r>
          </a:p>
          <a:p>
            <a:pPr algn="ctr">
              <a:buFont typeface="Wingdings" panose="05000000000000000000" pitchFamily="2" charset="2"/>
              <a:buChar char="v"/>
            </a:pPr>
            <a:r>
              <a:rPr lang="en-US" sz="1100" dirty="0"/>
              <a:t>Consegues pensar noutros desafios?</a:t>
            </a:r>
          </a:p>
          <a:p>
            <a:pPr marL="0" indent="0">
              <a:buNone/>
            </a:pPr>
            <a:r>
              <a:rPr lang="en-US" sz="1100" dirty="0"/>
              <a:t>Na coluna 1 da ficha “Estratégia de Apoio ao Formando”, escreve 5 desafios-chave dos formandos que os teus formandos possam enfrentar.</a:t>
            </a:r>
          </a:p>
          <a:p>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C7A4C5AF-F282-17D4-9172-610ABD809181}"/>
              </a:ext>
            </a:extLst>
          </p:cNvPr>
          <p:cNvSpPr>
            <a:spLocks noGrp="1"/>
          </p:cNvSpPr>
          <p:nvPr>
            <p:ph type="title"/>
          </p:nvPr>
        </p:nvSpPr>
        <p:spPr>
          <a:xfrm>
            <a:off x="677333" y="573504"/>
            <a:ext cx="9068245" cy="408527"/>
          </a:xfrm>
        </p:spPr>
        <p:txBody>
          <a:bodyPr>
            <a:normAutofit fontScale="90000"/>
          </a:bodyPr>
          <a:lstStyle/>
          <a:p>
            <a:r>
              <a:rPr lang="en-IE" dirty="0">
                <a:solidFill>
                  <a:srgbClr val="255839"/>
                </a:solidFill>
              </a:rPr>
              <a:t>Atividade Autodirigida: instruções passo a passo</a:t>
            </a:r>
            <a:endParaRPr lang="hr-HR" dirty="0">
              <a:solidFill>
                <a:srgbClr val="255839"/>
              </a:solidFill>
            </a:endParaRPr>
          </a:p>
        </p:txBody>
      </p:sp>
      <p:sp>
        <p:nvSpPr>
          <p:cNvPr id="8" name="Content Placeholder 2">
            <a:extLst>
              <a:ext uri="{FF2B5EF4-FFF2-40B4-BE49-F238E27FC236}">
                <a16:creationId xmlns:a16="http://schemas.microsoft.com/office/drawing/2014/main" id="{ED91112C-31DA-80D2-A4F1-7872E44485ED}"/>
              </a:ext>
            </a:extLst>
          </p:cNvPr>
          <p:cNvSpPr txBox="1">
            <a:spLocks/>
          </p:cNvSpPr>
          <p:nvPr/>
        </p:nvSpPr>
        <p:spPr>
          <a:xfrm>
            <a:off x="266236" y="3885978"/>
            <a:ext cx="4447550" cy="1072397"/>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100" dirty="0"/>
              <a:t>Passo 3: Identificar as possíveis causas dos desafios (5 min) </a:t>
            </a:r>
          </a:p>
          <a:p>
            <a:pPr algn="ctr">
              <a:buFont typeface="Wingdings" panose="05000000000000000000" pitchFamily="2" charset="2"/>
              <a:buChar char="v"/>
            </a:pPr>
            <a:r>
              <a:rPr lang="en-US" sz="1100" dirty="0"/>
              <a:t>Com base na experiência, qual poderá ser a causa destes desafios?</a:t>
            </a:r>
          </a:p>
          <a:p>
            <a:pPr marL="0" indent="0">
              <a:buNone/>
            </a:pPr>
            <a:r>
              <a:rPr lang="en-US" sz="1100" dirty="0"/>
              <a:t>Na coluna 2 da ficha “Estratégia de Apoio ao Formando”, descrever as possíveis causas dos desafios identificados.</a:t>
            </a:r>
            <a:endParaRPr lang="en-US" dirty="0"/>
          </a:p>
          <a:p>
            <a:pPr marL="0" indent="0">
              <a:buNone/>
            </a:pPr>
            <a:endParaRPr lang="en-US" dirty="0"/>
          </a:p>
          <a:p>
            <a:endParaRPr lang="en-US" dirty="0"/>
          </a:p>
        </p:txBody>
      </p:sp>
      <p:sp>
        <p:nvSpPr>
          <p:cNvPr id="9" name="Content Placeholder 2">
            <a:extLst>
              <a:ext uri="{FF2B5EF4-FFF2-40B4-BE49-F238E27FC236}">
                <a16:creationId xmlns:a16="http://schemas.microsoft.com/office/drawing/2014/main" id="{39A3CCBD-5DC6-72CF-4F12-061C091CF2B8}"/>
              </a:ext>
            </a:extLst>
          </p:cNvPr>
          <p:cNvSpPr txBox="1">
            <a:spLocks/>
          </p:cNvSpPr>
          <p:nvPr/>
        </p:nvSpPr>
        <p:spPr>
          <a:xfrm>
            <a:off x="409112" y="1595254"/>
            <a:ext cx="3930997" cy="1833746"/>
          </a:xfrm>
          <a:prstGeom prst="rect">
            <a:avLst/>
          </a:prstGeom>
          <a:ln w="19050">
            <a:solidFill>
              <a:schemeClr val="tx1"/>
            </a:solidFill>
          </a:ln>
        </p:spPr>
        <p:txBody>
          <a:bodyPr vert="horz" lIns="0" tIns="0" rIns="0" bIns="0" rtlCol="0">
            <a:normAutofit lnSpcReduction="10000"/>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Passo 1: Ver o vídeo (5 min) https://www.youtube.com/watch?v=06LoQ2Zg8Y8</a:t>
            </a:r>
          </a:p>
          <a:p>
            <a:pPr marL="0" indent="0">
              <a:buNone/>
            </a:pPr>
            <a:r>
              <a:rPr lang="en-US" dirty="0"/>
              <a:t>Identificar: </a:t>
            </a:r>
          </a:p>
          <a:p>
            <a:pPr algn="ctr">
              <a:buFont typeface="Wingdings" panose="05000000000000000000" pitchFamily="2" charset="2"/>
              <a:buChar char="v"/>
            </a:pPr>
            <a:r>
              <a:rPr lang="en-US" dirty="0"/>
              <a:t>Desafios emocionais</a:t>
            </a:r>
          </a:p>
          <a:p>
            <a:pPr algn="ctr">
              <a:buFont typeface="Wingdings" panose="05000000000000000000" pitchFamily="2" charset="2"/>
              <a:buChar char="v"/>
            </a:pPr>
            <a:r>
              <a:rPr lang="en-US" dirty="0"/>
              <a:t>Desafios técnicos</a:t>
            </a:r>
          </a:p>
          <a:p>
            <a:pPr algn="ctr">
              <a:buFont typeface="Wingdings" panose="05000000000000000000" pitchFamily="2" charset="2"/>
              <a:buChar char="v"/>
            </a:pPr>
            <a:r>
              <a:rPr lang="en-US" dirty="0"/>
              <a:t>Desafios motivacionais</a:t>
            </a:r>
          </a:p>
          <a:p>
            <a:pPr algn="ctr">
              <a:buFont typeface="Wingdings" panose="05000000000000000000" pitchFamily="2" charset="2"/>
              <a:buChar char="v"/>
            </a:pPr>
            <a:r>
              <a:rPr lang="en-US" dirty="0"/>
              <a:t>Desafios de comunicação</a:t>
            </a:r>
          </a:p>
          <a:p>
            <a:pPr marL="0" indent="0">
              <a:buNone/>
            </a:pPr>
            <a:endParaRPr lang="en-US" dirty="0"/>
          </a:p>
          <a:p>
            <a:pPr marL="0" indent="0">
              <a:buNone/>
            </a:pPr>
            <a:endParaRPr lang="en-US" dirty="0"/>
          </a:p>
          <a:p>
            <a:endParaRPr lang="en-US" dirty="0"/>
          </a:p>
        </p:txBody>
      </p:sp>
      <p:cxnSp>
        <p:nvCxnSpPr>
          <p:cNvPr id="11" name="Connector: Curved 10">
            <a:extLst>
              <a:ext uri="{FF2B5EF4-FFF2-40B4-BE49-F238E27FC236}">
                <a16:creationId xmlns:a16="http://schemas.microsoft.com/office/drawing/2014/main" id="{980D6CA4-2B79-8117-3591-DF539EA12C90}"/>
              </a:ext>
            </a:extLst>
          </p:cNvPr>
          <p:cNvCxnSpPr>
            <a:cxnSpLocks/>
          </p:cNvCxnSpPr>
          <p:nvPr/>
        </p:nvCxnSpPr>
        <p:spPr>
          <a:xfrm flipV="1">
            <a:off x="4445713" y="2105526"/>
            <a:ext cx="1017120" cy="41592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25E1FD83-73AE-A8B8-4CE6-2B2B857112EF}"/>
              </a:ext>
            </a:extLst>
          </p:cNvPr>
          <p:cNvCxnSpPr>
            <a:cxnSpLocks/>
          </p:cNvCxnSpPr>
          <p:nvPr/>
        </p:nvCxnSpPr>
        <p:spPr>
          <a:xfrm flipV="1">
            <a:off x="4954273" y="4272101"/>
            <a:ext cx="771099" cy="18793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0C9BDBE0-D688-7682-F128-024EAA9DEE99}"/>
              </a:ext>
            </a:extLst>
          </p:cNvPr>
          <p:cNvSpPr txBox="1">
            <a:spLocks/>
          </p:cNvSpPr>
          <p:nvPr/>
        </p:nvSpPr>
        <p:spPr>
          <a:xfrm>
            <a:off x="5763219" y="3390545"/>
            <a:ext cx="3938770" cy="1708652"/>
          </a:xfrm>
          <a:prstGeom prst="rect">
            <a:avLst/>
          </a:prstGeom>
          <a:ln w="19050">
            <a:solidFill>
              <a:schemeClr val="tx1"/>
            </a:solidFill>
          </a:ln>
        </p:spPr>
        <p:txBody>
          <a:bodyPr vert="horz" lIns="0" tIns="0" rIns="0" bIns="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Passo 4: Identificar a Resposta do Formador (10 min)</a:t>
            </a:r>
          </a:p>
          <a:p>
            <a:pPr marL="0" indent="0">
              <a:buNone/>
            </a:pPr>
            <a:r>
              <a:rPr lang="en-US" sz="1200" dirty="0"/>
              <a:t>Para cada desafio identificado, pergunta a ti mesmo/a: </a:t>
            </a:r>
          </a:p>
          <a:p>
            <a:pPr algn="ctr">
              <a:buFont typeface="Wingdings" panose="05000000000000000000" pitchFamily="2" charset="2"/>
              <a:buChar char="v"/>
            </a:pPr>
            <a:r>
              <a:rPr lang="en-US" sz="1200" dirty="0"/>
              <a:t>Que apoio poderia ajudar os formandos a enfrentar estes desafios?</a:t>
            </a:r>
          </a:p>
          <a:p>
            <a:pPr algn="ctr">
              <a:buFont typeface="Wingdings" panose="05000000000000000000" pitchFamily="2" charset="2"/>
              <a:buChar char="v"/>
            </a:pPr>
            <a:r>
              <a:rPr lang="en-US" sz="1200" dirty="0"/>
              <a:t>Pensar no apoio material (sala dedicada) e no apoio pedagógico (acompanhamento regular)</a:t>
            </a:r>
          </a:p>
          <a:p>
            <a:pPr marL="0" indent="0">
              <a:buNone/>
            </a:pPr>
            <a:r>
              <a:rPr lang="en-US" sz="1200" dirty="0">
                <a:sym typeface="Wingdings" panose="05000000000000000000" pitchFamily="2" charset="2"/>
              </a:rPr>
              <a:t>Na coluna 3 da ficha “Estratégia de Apoio ao Formando”, descrever o apoio prático de que os formandos poderiam beneficiar da tua parte. Focar em ações práticas e apoio proativo.</a:t>
            </a:r>
            <a:endParaRPr lang="en-US" sz="1200" dirty="0"/>
          </a:p>
          <a:p>
            <a:endParaRPr lang="en-US" dirty="0"/>
          </a:p>
          <a:p>
            <a:endParaRPr lang="en-US" dirty="0"/>
          </a:p>
          <a:p>
            <a:endParaRPr lang="en-US" dirty="0"/>
          </a:p>
          <a:p>
            <a:endParaRPr lang="en-US" dirty="0"/>
          </a:p>
          <a:p>
            <a:endParaRPr lang="en-US" dirty="0"/>
          </a:p>
        </p:txBody>
      </p:sp>
      <p:sp>
        <p:nvSpPr>
          <p:cNvPr id="10" name="Content Placeholder 2">
            <a:extLst>
              <a:ext uri="{FF2B5EF4-FFF2-40B4-BE49-F238E27FC236}">
                <a16:creationId xmlns:a16="http://schemas.microsoft.com/office/drawing/2014/main" id="{67F42B1B-6F55-6EAC-10FF-10B820D8E17C}"/>
              </a:ext>
            </a:extLst>
          </p:cNvPr>
          <p:cNvSpPr txBox="1">
            <a:spLocks/>
          </p:cNvSpPr>
          <p:nvPr/>
        </p:nvSpPr>
        <p:spPr>
          <a:xfrm>
            <a:off x="6270172" y="5537073"/>
            <a:ext cx="3666929" cy="994356"/>
          </a:xfrm>
          <a:prstGeom prst="rect">
            <a:avLst/>
          </a:prstGeom>
          <a:ln w="19050">
            <a:solidFill>
              <a:schemeClr val="tx1"/>
            </a:solidFill>
          </a:ln>
        </p:spPr>
        <p:txBody>
          <a:bodyPr vert="horz" lIns="0" tIns="0" rIns="0" bIns="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Passo 5: Lista de Verificação de Apoio do Formador (10 min)</a:t>
            </a:r>
          </a:p>
          <a:p>
            <a:pPr marL="0" indent="0">
              <a:buNone/>
            </a:pPr>
            <a:r>
              <a:rPr lang="en-IE" sz="1100" dirty="0"/>
              <a:t>Utilizando esta “Lista de Verificação de Apoio do Formador”, descrever aproximadamente cinco ações práticas ou estratégias que poderias implementar para apoiar os formandos que possam enfrentar desafios durante as sessões de e-learning. Guarda esta lista como lembrete antes de lecionar qualquer conteúdo online.</a:t>
            </a:r>
          </a:p>
          <a:p>
            <a:endParaRPr lang="en-US" dirty="0"/>
          </a:p>
          <a:p>
            <a:endParaRPr lang="en-US" dirty="0"/>
          </a:p>
          <a:p>
            <a:endParaRPr lang="en-US" dirty="0"/>
          </a:p>
        </p:txBody>
      </p:sp>
      <p:cxnSp>
        <p:nvCxnSpPr>
          <p:cNvPr id="13" name="Connector: Curved 12">
            <a:extLst>
              <a:ext uri="{FF2B5EF4-FFF2-40B4-BE49-F238E27FC236}">
                <a16:creationId xmlns:a16="http://schemas.microsoft.com/office/drawing/2014/main" id="{4CDCCD61-ABA8-45E6-43C0-5D5D1C8B008F}"/>
              </a:ext>
            </a:extLst>
          </p:cNvPr>
          <p:cNvCxnSpPr>
            <a:cxnSpLocks/>
          </p:cNvCxnSpPr>
          <p:nvPr/>
        </p:nvCxnSpPr>
        <p:spPr>
          <a:xfrm>
            <a:off x="7425798" y="5116217"/>
            <a:ext cx="613611" cy="32953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AA2B7FE6-3573-9BD1-D735-1A37FE3AE2CF}"/>
              </a:ext>
            </a:extLst>
          </p:cNvPr>
          <p:cNvCxnSpPr>
            <a:cxnSpLocks/>
          </p:cNvCxnSpPr>
          <p:nvPr/>
        </p:nvCxnSpPr>
        <p:spPr>
          <a:xfrm rot="5400000">
            <a:off x="4570475" y="2760315"/>
            <a:ext cx="1072396" cy="101712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071127022"/>
      </p:ext>
    </p:extLst>
  </p:cSld>
  <p:clrMapOvr>
    <a:masterClrMapping/>
  </p:clrMapOvr>
  <p:extLst>
    <p:ext uri="{6950BFC3-D8DA-4A85-94F7-54DA5524770B}">
      <p188:commentRel xmlns:p188="http://schemas.microsoft.com/office/powerpoint/2018/8/main" r:id="rId4"/>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Síntese e Próximos Passos</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1716833"/>
            <a:ext cx="5978970" cy="5075853"/>
          </a:xfrm>
        </p:spPr>
        <p:txBody>
          <a:bodyPr>
            <a:normAutofit fontScale="92500" lnSpcReduction="20000"/>
          </a:bodyPr>
          <a:lstStyle/>
          <a:p>
            <a:pPr marL="0" indent="0">
              <a:buNone/>
            </a:pPr>
            <a:r>
              <a:rPr lang="en-US" dirty="0"/>
              <a:t>Neste módulo, abordámos:</a:t>
            </a:r>
          </a:p>
          <a:p>
            <a:r>
              <a:rPr lang="en-US" dirty="0"/>
              <a:t>1) O desenvolvimento, estrutura e abordagem pedagógica do Curso Especialista Europeu em Sustentabilidade (ESE)2) Como navegar e utilizar a Plataforma E-Learning do SUSTAIN-EU e as suas ferramentas digitais3) Estratégias práticas para apoiar os formandos em ambientes de aprendizagem online e autodirigida4) Abordagens para planear e facilitar atividades de aprendizagem online centradas no formando</a:t>
            </a:r>
            <a:br>
              <a:rPr lang="en-US" dirty="0"/>
            </a:br>
            <a:br>
              <a:rPr lang="en-US" dirty="0"/>
            </a:br>
            <a:br>
              <a:rPr lang="en-US" dirty="0"/>
            </a:br>
            <a:br>
              <a:rPr lang="en-US" dirty="0"/>
            </a:br>
            <a:br>
              <a:rPr lang="en-US" dirty="0"/>
            </a:br>
            <a:br>
              <a:rPr lang="en-US" dirty="0"/>
            </a:br>
            <a:endParaRPr lang="en-US" dirty="0"/>
          </a:p>
          <a:p>
            <a:pPr marL="0" indent="0">
              <a:buNone/>
            </a:pPr>
            <a:r>
              <a:rPr lang="en-US" dirty="0"/>
              <a:t>Próximos passos:</a:t>
            </a:r>
          </a:p>
          <a:p>
            <a:r>
              <a:rPr lang="en-US" dirty="0"/>
              <a:t>Concluir a tarefa SDL </a:t>
            </a:r>
          </a:p>
          <a:p>
            <a:r>
              <a:rPr lang="en-US" dirty="0"/>
              <a:t>Adicionar o plano de sessão ao Portefólio do Formador </a:t>
            </a:r>
          </a:p>
          <a:p>
            <a:r>
              <a:rPr lang="en-US" dirty="0"/>
              <a:t>Refletir sobre como podes aplicar estas estratégias de facilitação e apoio ao formando na tua própria prática de ensino</a:t>
            </a:r>
          </a:p>
          <a:p>
            <a:r>
              <a:rPr lang="en-US" dirty="0"/>
              <a:t>Preparar para o próximo módulo da Formação de Formadores</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5">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227744553"/>
      </p:ext>
    </p:extLst>
  </p:cSld>
  <p:clrMapOvr>
    <a:masterClrMapping/>
  </p:clrMapOvr>
  <p:extLst>
    <p:ext uri="{6950BFC3-D8DA-4A85-94F7-54DA5524770B}">
      <p188:commentRel xmlns:p188="http://schemas.microsoft.com/office/powerpoint/2018/8/main" r:id="rId4"/>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1877D-FBFD-3DE9-F464-9DFB79A585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1873C7C-B5B4-FC57-6F4E-F0A087367234}"/>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Referências</a:t>
            </a:r>
            <a:endParaRPr lang="el-GR" dirty="0">
              <a:solidFill>
                <a:srgbClr val="255839"/>
              </a:solidFill>
            </a:endParaRPr>
          </a:p>
        </p:txBody>
      </p:sp>
      <p:sp>
        <p:nvSpPr>
          <p:cNvPr id="7" name="Content Placeholder 6">
            <a:extLst>
              <a:ext uri="{FF2B5EF4-FFF2-40B4-BE49-F238E27FC236}">
                <a16:creationId xmlns:a16="http://schemas.microsoft.com/office/drawing/2014/main" id="{63BAA2A6-1EA2-5151-4B12-8D4993811135}"/>
              </a:ext>
            </a:extLst>
          </p:cNvPr>
          <p:cNvSpPr>
            <a:spLocks noGrp="1"/>
          </p:cNvSpPr>
          <p:nvPr>
            <p:ph sz="quarter" idx="12"/>
          </p:nvPr>
        </p:nvSpPr>
        <p:spPr>
          <a:xfrm>
            <a:off x="399369" y="1449388"/>
            <a:ext cx="9313591" cy="5157229"/>
          </a:xfrm>
        </p:spPr>
        <p:txBody>
          <a:bodyPr/>
          <a:lstStyle/>
          <a:p>
            <a:r>
              <a:rPr lang="en-US" dirty="0"/>
              <a:t>World Economic Forum. (2023). </a:t>
            </a:r>
            <a:r>
              <a:rPr lang="en-US" i="1" dirty="0"/>
              <a:t>The Future of Jobs Report 2023</a:t>
            </a:r>
            <a:r>
              <a:rPr lang="en-US" dirty="0"/>
              <a:t>. </a:t>
            </a:r>
            <a:r>
              <a:rPr lang="en-US" dirty="0">
                <a:hlinkClick r:id="rId3"/>
              </a:rPr>
              <a:t>https://www.weforum.org/publications/the-future-of-jobs-report-2023/</a:t>
            </a:r>
            <a:endParaRPr lang="en-US" dirty="0"/>
          </a:p>
          <a:p>
            <a:r>
              <a:rPr lang="en-US" dirty="0"/>
              <a:t>LinkedIn. (2022). </a:t>
            </a:r>
            <a:r>
              <a:rPr lang="en-US" i="1" dirty="0"/>
              <a:t>Global green skills report 2022</a:t>
            </a:r>
            <a:r>
              <a:rPr lang="en-US" dirty="0"/>
              <a:t>. LinkedIn Economic Graph. </a:t>
            </a:r>
            <a:r>
              <a:rPr lang="en-US" dirty="0">
                <a:hlinkClick r:id="rId4"/>
              </a:rPr>
              <a:t>https://news.linkedin.com/2022/february/our-2022-global-green-skills-report</a:t>
            </a:r>
            <a:endParaRPr lang="en-US" dirty="0"/>
          </a:p>
          <a:p>
            <a:r>
              <a:rPr lang="en-US" dirty="0" err="1"/>
              <a:t>Cedefop</a:t>
            </a:r>
            <a:r>
              <a:rPr lang="en-US" dirty="0"/>
              <a:t>. (2021). </a:t>
            </a:r>
            <a:r>
              <a:rPr lang="en-US" i="1" dirty="0"/>
              <a:t>The green employment and skills transformation: Insights from a European Green Deal skills forecast scenario</a:t>
            </a:r>
            <a:r>
              <a:rPr lang="en-US" dirty="0"/>
              <a:t>. Publications Office of the European Union. </a:t>
            </a:r>
            <a:r>
              <a:rPr lang="en-US" dirty="0">
                <a:hlinkClick r:id="rId5"/>
              </a:rPr>
              <a:t>https://doi.org/10.2801/112540</a:t>
            </a:r>
            <a:endParaRPr lang="en-US" dirty="0"/>
          </a:p>
          <a:p>
            <a:endParaRPr lang="en-US" dirty="0"/>
          </a:p>
        </p:txBody>
      </p:sp>
    </p:spTree>
    <p:custDataLst>
      <p:tags r:id="rId1"/>
    </p:custDataLst>
    <p:extLst>
      <p:ext uri="{BB962C8B-B14F-4D97-AF65-F5344CB8AC3E}">
        <p14:creationId xmlns:p14="http://schemas.microsoft.com/office/powerpoint/2010/main" val="1951287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autor(es),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custDataLst>
      <p:tags r:id="rId1"/>
    </p:custDataLst>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2.xml><?xml version="1.0" encoding="utf-8"?>
<ds:datastoreItem xmlns:ds="http://schemas.openxmlformats.org/officeDocument/2006/customXml" ds:itemID="{FCB28684-F913-4021-A4F8-0D9A5552A71C}"/>
</file>

<file path=customXml/itemProps3.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docProps/app.xml><?xml version="1.0" encoding="utf-8"?>
<Properties xmlns="http://schemas.openxmlformats.org/officeDocument/2006/extended-properties" xmlns:vt="http://schemas.openxmlformats.org/officeDocument/2006/docPropsVTypes">
  <Template/>
  <TotalTime>7264</TotalTime>
  <Words>5262</Words>
  <Application>Microsoft Office PowerPoint</Application>
  <PresentationFormat>Widescreen</PresentationFormat>
  <Paragraphs>537</Paragraphs>
  <Slides>37</Slides>
  <Notes>29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Arial</vt:lpstr>
      <vt:lpstr>Calibri</vt:lpstr>
      <vt:lpstr>Courier New</vt:lpstr>
      <vt:lpstr>Open Sans</vt:lpstr>
      <vt:lpstr>Trebuchet MS</vt:lpstr>
      <vt:lpstr>Wingdings</vt:lpstr>
      <vt:lpstr>Wingdings 3</vt:lpstr>
      <vt:lpstr>CARDET Course template</vt:lpstr>
      <vt:lpstr>Facet</vt:lpstr>
      <vt:lpstr>PowerPoint Presentation</vt:lpstr>
      <vt:lpstr>Roteiro da Sessão</vt:lpstr>
      <vt:lpstr>Visão Geral do Módulo</vt:lpstr>
      <vt:lpstr>Resultados de Aprendizagem</vt:lpstr>
      <vt:lpstr>Reflexão Inicial / Aquecimento</vt:lpstr>
      <vt:lpstr>Tópico 1: Desenvolvimento e Fundamentos do Curso Especialista Europeu em Sustentabilidade (ESE)</vt:lpstr>
      <vt:lpstr>PowerPoint Presentation</vt:lpstr>
      <vt:lpstr>Tópico 1: Desenvolvimento e Fundamentos do Curso Especialista Europeu em Sustentabilidade (ESE)</vt:lpstr>
      <vt:lpstr>PowerPoint Presentation</vt:lpstr>
      <vt:lpstr>PowerPoint Presentation</vt:lpstr>
      <vt:lpstr>Tópico 2: Design e Estrutura do Curso Especialista Europeu em Sustentabilidade (ESE)</vt:lpstr>
      <vt:lpstr>PowerPoint Presentation</vt:lpstr>
      <vt:lpstr>UC1: Introdução à Sustentabilidade Organizacional</vt:lpstr>
      <vt:lpstr>UC2: Ciência da Sustentabilidade</vt:lpstr>
      <vt:lpstr>UC3: Formas de Pensar</vt:lpstr>
      <vt:lpstr>UC4: Recolha e Gestão de Dados </vt:lpstr>
      <vt:lpstr>UC5: Desenvolvimento e Implementação do Plano de Sustentabilidade</vt:lpstr>
      <vt:lpstr>UC6: Finanças e Operações Sustentáveis</vt:lpstr>
      <vt:lpstr>UC7: Contabilização e Relato de Carbono </vt:lpstr>
      <vt:lpstr>UC8: Gestão da Mudança e Transdisciplinaridade</vt:lpstr>
      <vt:lpstr>UC9: Legislação Ambiental e Relato e Auditoria ASG (ESG)</vt:lpstr>
      <vt:lpstr>Discussão de Ponto de Situação</vt:lpstr>
      <vt:lpstr>Atividade Prática: As 10 Questões Mais Comuns dos Formandos e Respostas do Formador </vt:lpstr>
      <vt:lpstr>Resultado da Atividade Prática</vt:lpstr>
      <vt:lpstr>Atividade Prática: instruções passo a passo</vt:lpstr>
      <vt:lpstr>Partilha em Grupo / Debriefing</vt:lpstr>
      <vt:lpstr>Aplicação à Prática de Formação:Plano de Sessão </vt:lpstr>
      <vt:lpstr>Resultado da Aplicação à Prática de Formação </vt:lpstr>
      <vt:lpstr>Aplicação à prática: instruções passo a passo</vt:lpstr>
      <vt:lpstr>Ligação ao Portefólio do Formador</vt:lpstr>
      <vt:lpstr>Perguntas de Reflexão</vt:lpstr>
      <vt:lpstr>Tarefa de Aprendizagem Autodirigida: Apoiar os Formandos em Ambientes de Aprendizagem Online </vt:lpstr>
      <vt:lpstr>Resultado da Atividade Autodirigida</vt:lpstr>
      <vt:lpstr>Atividade Autodirigida: instruções passo a passo</vt:lpstr>
      <vt:lpstr>Síntese e Próximos Passos</vt:lpstr>
      <vt:lpstr>Referências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Silvia F. Soares</cp:lastModifiedBy>
  <cp:revision>203</cp:revision>
  <cp:lastPrinted>2018-07-25T11:23:29Z</cp:lastPrinted>
  <dcterms:created xsi:type="dcterms:W3CDTF">2014-07-11T09:12:14Z</dcterms:created>
  <dcterms:modified xsi:type="dcterms:W3CDTF">2026-08-17T15:36:10Z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9AFB7F6F-950B-41D9-86C9-59E937FC57DF</vt:lpwstr>
  </property>
  <property fmtid="{D5CDD505-2E9C-101B-9397-08002B2CF9AE}" pid="5" name="ArticulatePath">
    <vt:lpwstr>https://isqpt-my.sharepoint.com/personal/sfsoares_isq_pt/Documents/SS_Work/2026 DIDI/SUSTAIN EU/WP4 CPD_TOT_Translations/M2/SUSTAIN-EU_ToT_CPD_Programme-F2F-PPT-TEMPLATE_AP Reviewed  (1)</vt:lpwstr>
  </property>
  <property fmtid="{D5CDD505-2E9C-101B-9397-08002B2CF9AE}" pid="6" name="MSIP_Label_4a8276b4-0059-4be2-a028-30b7516da34c_Enabled">
    <vt:lpwstr>true</vt:lpwstr>
  </property>
  <property fmtid="{D5CDD505-2E9C-101B-9397-08002B2CF9AE}" pid="7" name="MSIP_Label_4a8276b4-0059-4be2-a028-30b7516da34c_SetDate">
    <vt:lpwstr>2026-08-14T12:59:45Z</vt:lpwstr>
  </property>
  <property fmtid="{D5CDD505-2E9C-101B-9397-08002B2CF9AE}" pid="8" name="MSIP_Label_4a8276b4-0059-4be2-a028-30b7516da34c_Method">
    <vt:lpwstr>Privileged</vt:lpwstr>
  </property>
  <property fmtid="{D5CDD505-2E9C-101B-9397-08002B2CF9AE}" pid="9" name="MSIP_Label_4a8276b4-0059-4be2-a028-30b7516da34c_Name">
    <vt:lpwstr>Público</vt:lpwstr>
  </property>
  <property fmtid="{D5CDD505-2E9C-101B-9397-08002B2CF9AE}" pid="10" name="MSIP_Label_4a8276b4-0059-4be2-a028-30b7516da34c_SiteId">
    <vt:lpwstr>04c314e4-a5d0-4fc5-a82e-69a2c49d1461</vt:lpwstr>
  </property>
  <property fmtid="{D5CDD505-2E9C-101B-9397-08002B2CF9AE}" pid="11" name="MSIP_Label_4a8276b4-0059-4be2-a028-30b7516da34c_ActionId">
    <vt:lpwstr>73f06c18-f13a-4c18-8dd6-4275472b4895</vt:lpwstr>
  </property>
  <property fmtid="{D5CDD505-2E9C-101B-9397-08002B2CF9AE}" pid="12" name="MSIP_Label_4a8276b4-0059-4be2-a028-30b7516da34c_ContentBits">
    <vt:lpwstr>0</vt:lpwstr>
  </property>
  <property fmtid="{D5CDD505-2E9C-101B-9397-08002B2CF9AE}" pid="13" name="MSIP_Label_4a8276b4-0059-4be2-a028-30b7516da34c_Tag">
    <vt:lpwstr>10, 0, 1, 1</vt:lpwstr>
  </property>
</Properties>
</file>