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3.xml" ContentType="application/vnd.openxmlformats-officedocument.presentationml.notesSlide+xml"/>
  <Override PartName="/ppt/tags/tag9.xml" ContentType="application/vnd.openxmlformats-officedocument.presentationml.tags+xml"/>
  <Override PartName="/ppt/notesSlides/notesSlide4.xml" ContentType="application/vnd.openxmlformats-officedocument.presentationml.notesSlide+xml"/>
  <Override PartName="/ppt/tags/tag10.xml" ContentType="application/vnd.openxmlformats-officedocument.presentationml.tags+xml"/>
  <Override PartName="/ppt/notesSlides/notesSlide5.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6.xml" ContentType="application/vnd.openxmlformats-officedocument.presentationml.notesSlide+xml"/>
  <Override PartName="/ppt/tags/tag14.xml" ContentType="application/vnd.openxmlformats-officedocument.presentationml.tags+xml"/>
  <Override PartName="/ppt/theme/themeOverride1.xml" ContentType="application/vnd.openxmlformats-officedocument.themeOverride+xml"/>
  <Override PartName="/ppt/tags/tag15.xml" ContentType="application/vnd.openxmlformats-officedocument.presentationml.tags+xml"/>
  <Override PartName="/ppt/notesSlides/notesSlide7.xml" ContentType="application/vnd.openxmlformats-officedocument.presentationml.notesSlide+xml"/>
  <Override PartName="/ppt/tags/tag16.xml" ContentType="application/vnd.openxmlformats-officedocument.presentationml.tags+xml"/>
  <Override PartName="/ppt/notesSlides/notesSlide8.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notesSlides/notesSlide9.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notesSlides/notesSlide10.xml" ContentType="application/vnd.openxmlformats-officedocument.presentationml.notesSlide+xml"/>
  <Override PartName="/ppt/tags/tag21.xml" ContentType="application/vnd.openxmlformats-officedocument.presentationml.tags+xml"/>
  <Override PartName="/ppt/notesSlides/notesSlide11.xml" ContentType="application/vnd.openxmlformats-officedocument.presentationml.notesSlide+xml"/>
  <Override PartName="/ppt/tags/tag22.xml" ContentType="application/vnd.openxmlformats-officedocument.presentationml.tags+xml"/>
  <Override PartName="/ppt/notesSlides/notesSlide12.xml" ContentType="application/vnd.openxmlformats-officedocument.presentationml.notesSlide+xml"/>
  <Override PartName="/ppt/comments/modernComment_126_65FEF5D8.xml" ContentType="application/vnd.ms-powerpoint.comments+xml"/>
  <Override PartName="/ppt/tags/tag23.xml" ContentType="application/vnd.openxmlformats-officedocument.presentationml.tags+xml"/>
  <Override PartName="/ppt/notesSlides/notesSlide13.xml" ContentType="application/vnd.openxmlformats-officedocument.presentationml.notesSlide+xml"/>
  <Override PartName="/ppt/tags/tag24.xml" ContentType="application/vnd.openxmlformats-officedocument.presentationml.tags+xml"/>
  <Override PartName="/ppt/notesSlides/notesSlide14.xml" ContentType="application/vnd.openxmlformats-officedocument.presentationml.notesSlide+xml"/>
  <Override PartName="/ppt/tags/tag25.xml" ContentType="application/vnd.openxmlformats-officedocument.presentationml.tags+xml"/>
  <Override PartName="/ppt/notesSlides/notesSlide15.xml" ContentType="application/vnd.openxmlformats-officedocument.presentationml.notesSlide+xml"/>
  <Override PartName="/ppt/tags/tag26.xml" ContentType="application/vnd.openxmlformats-officedocument.presentationml.tags+xml"/>
  <Override PartName="/ppt/notesSlides/notesSlide16.xml" ContentType="application/vnd.openxmlformats-officedocument.presentationml.notesSlide+xml"/>
  <Override PartName="/ppt/tags/tag27.xml" ContentType="application/vnd.openxmlformats-officedocument.presentationml.tags+xml"/>
  <Override PartName="/ppt/notesSlides/notesSlide17.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18.xml" ContentType="application/vnd.openxmlformats-officedocument.presentationml.notesSlide+xml"/>
  <Override PartName="/ppt/tags/tag39.xml" ContentType="application/vnd.openxmlformats-officedocument.presentationml.tags+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35" r:id="rId5"/>
  </p:sldMasterIdLst>
  <p:notesMasterIdLst>
    <p:notesMasterId r:id="rId44"/>
  </p:notesMasterIdLst>
  <p:handoutMasterIdLst>
    <p:handoutMasterId r:id="rId45"/>
  </p:handoutMasterIdLst>
  <p:sldIdLst>
    <p:sldId id="276" r:id="rId6"/>
    <p:sldId id="263" r:id="rId7"/>
    <p:sldId id="353" r:id="rId8"/>
    <p:sldId id="337" r:id="rId9"/>
    <p:sldId id="361" r:id="rId10"/>
    <p:sldId id="377" r:id="rId11"/>
    <p:sldId id="264" r:id="rId12"/>
    <p:sldId id="324" r:id="rId13"/>
    <p:sldId id="319" r:id="rId14"/>
    <p:sldId id="349" r:id="rId15"/>
    <p:sldId id="328" r:id="rId16"/>
    <p:sldId id="325" r:id="rId17"/>
    <p:sldId id="378" r:id="rId18"/>
    <p:sldId id="369" r:id="rId19"/>
    <p:sldId id="370" r:id="rId20"/>
    <p:sldId id="379" r:id="rId21"/>
    <p:sldId id="359" r:id="rId22"/>
    <p:sldId id="362" r:id="rId23"/>
    <p:sldId id="288" r:id="rId24"/>
    <p:sldId id="289" r:id="rId25"/>
    <p:sldId id="294" r:id="rId26"/>
    <p:sldId id="295" r:id="rId27"/>
    <p:sldId id="350" r:id="rId28"/>
    <p:sldId id="372" r:id="rId29"/>
    <p:sldId id="272" r:id="rId30"/>
    <p:sldId id="374" r:id="rId31"/>
    <p:sldId id="380" r:id="rId32"/>
    <p:sldId id="375" r:id="rId33"/>
    <p:sldId id="376" r:id="rId34"/>
    <p:sldId id="342" r:id="rId35"/>
    <p:sldId id="354" r:id="rId36"/>
    <p:sldId id="344" r:id="rId37"/>
    <p:sldId id="345" r:id="rId38"/>
    <p:sldId id="358" r:id="rId39"/>
    <p:sldId id="347" r:id="rId40"/>
    <p:sldId id="381" r:id="rId41"/>
    <p:sldId id="351" r:id="rId42"/>
    <p:sldId id="270" r:id="rId43"/>
  </p:sldIdLst>
  <p:sldSz cx="12192000" cy="6858000"/>
  <p:notesSz cx="6858000" cy="9144000"/>
  <p:custDataLst>
    <p:tags r:id="rId46"/>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58BADB5-F190-ED11-419F-4158102F67D3}" name="Sandra Moura" initials="SM" userId="S::sandra.moura@nyusi.eu::3d9ea4e1-697b-468d-8d13-c7a654e9a05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5839"/>
    <a:srgbClr val="000000"/>
    <a:srgbClr val="DDEFBF"/>
    <a:srgbClr val="7FB22C"/>
    <a:srgbClr val="C0E28A"/>
    <a:srgbClr val="00ADBB"/>
    <a:srgbClr val="D9CCF8"/>
    <a:srgbClr val="CCCCFF"/>
    <a:srgbClr val="E7D9F9"/>
    <a:srgbClr val="CAE6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4F1D7D-5139-422C-B053-DD34F43CAFF8}" v="13" dt="2026-08-17T13:31:19.54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5666" autoAdjust="0"/>
  </p:normalViewPr>
  <p:slideViewPr>
    <p:cSldViewPr snapToGrid="0">
      <p:cViewPr varScale="1">
        <p:scale>
          <a:sx n="80" d="100"/>
          <a:sy n="80" d="100"/>
        </p:scale>
        <p:origin x="1674" y="10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handoutMaster" Target="handoutMasters/handoutMaster1.xml"/><Relationship Id="rId53" Type="http://schemas.microsoft.com/office/2018/10/relationships/authors" Target="authors.xml"/><Relationship Id="rId5" Type="http://schemas.openxmlformats.org/officeDocument/2006/relationships/slideMaster" Target="slideMasters/slideMaster2.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notesMaster" Target="notesMasters/notesMaster1.xml"/><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viewProps" Target="viewProps.xml"/><Relationship Id="rId8" Type="http://schemas.openxmlformats.org/officeDocument/2006/relationships/slide" Target="slides/slide3.xml"/><Relationship Id="rId51"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ags" Target="tags/tag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lvia F. Soares" userId="b612f564-9dd7-466b-92ad-9671c06ebc73" providerId="ADAL" clId="{E8C7CD77-9A9B-44BF-8E45-A7FF8B4744C8}"/>
    <pc:docChg chg="undo custSel mod addSld modSld">
      <pc:chgData name="Silvia F. Soares" userId="b612f564-9dd7-466b-92ad-9671c06ebc73" providerId="ADAL" clId="{E8C7CD77-9A9B-44BF-8E45-A7FF8B4744C8}" dt="2026-08-17T15:04:39.406" v="696" actId="20577"/>
      <pc:docMkLst>
        <pc:docMk/>
      </pc:docMkLst>
      <pc:sldChg chg="modSp mod">
        <pc:chgData name="Silvia F. Soares" userId="b612f564-9dd7-466b-92ad-9671c06ebc73" providerId="ADAL" clId="{E8C7CD77-9A9B-44BF-8E45-A7FF8B4744C8}" dt="2026-08-17T09:36:18.891" v="248" actId="1076"/>
        <pc:sldMkLst>
          <pc:docMk/>
          <pc:sldMk cId="205556917" sldId="272"/>
        </pc:sldMkLst>
        <pc:spChg chg="mod">
          <ac:chgData name="Silvia F. Soares" userId="b612f564-9dd7-466b-92ad-9671c06ebc73" providerId="ADAL" clId="{E8C7CD77-9A9B-44BF-8E45-A7FF8B4744C8}" dt="2026-08-17T09:36:18.891" v="248" actId="1076"/>
          <ac:spMkLst>
            <pc:docMk/>
            <pc:sldMk cId="205556917" sldId="272"/>
            <ac:spMk id="3" creationId="{EC073A44-FCD7-AABD-A6F8-2D5954B0CD4F}"/>
          </ac:spMkLst>
        </pc:spChg>
      </pc:sldChg>
      <pc:sldChg chg="modSp mod">
        <pc:chgData name="Silvia F. Soares" userId="b612f564-9dd7-466b-92ad-9671c06ebc73" providerId="ADAL" clId="{E8C7CD77-9A9B-44BF-8E45-A7FF8B4744C8}" dt="2026-08-17T10:50:03.618" v="302" actId="27636"/>
        <pc:sldMkLst>
          <pc:docMk/>
          <pc:sldMk cId="119728933" sldId="288"/>
        </pc:sldMkLst>
        <pc:spChg chg="mod">
          <ac:chgData name="Silvia F. Soares" userId="b612f564-9dd7-466b-92ad-9671c06ebc73" providerId="ADAL" clId="{E8C7CD77-9A9B-44BF-8E45-A7FF8B4744C8}" dt="2026-08-17T09:34:22.688" v="222" actId="1076"/>
          <ac:spMkLst>
            <pc:docMk/>
            <pc:sldMk cId="119728933" sldId="288"/>
            <ac:spMk id="3" creationId="{6720926C-66C2-4496-25B2-33566CEADDEB}"/>
          </ac:spMkLst>
        </pc:spChg>
        <pc:spChg chg="mod">
          <ac:chgData name="Silvia F. Soares" userId="b612f564-9dd7-466b-92ad-9671c06ebc73" providerId="ADAL" clId="{E8C7CD77-9A9B-44BF-8E45-A7FF8B4744C8}" dt="2026-08-17T10:50:03.618" v="302" actId="27636"/>
          <ac:spMkLst>
            <pc:docMk/>
            <pc:sldMk cId="119728933" sldId="288"/>
            <ac:spMk id="5" creationId="{28797FEB-CE81-DD90-404F-89FAF91DC867}"/>
          </ac:spMkLst>
        </pc:spChg>
      </pc:sldChg>
      <pc:sldChg chg="modSp mod">
        <pc:chgData name="Silvia F. Soares" userId="b612f564-9dd7-466b-92ad-9671c06ebc73" providerId="ADAL" clId="{E8C7CD77-9A9B-44BF-8E45-A7FF8B4744C8}" dt="2026-08-17T10:50:03.643" v="304" actId="27636"/>
        <pc:sldMkLst>
          <pc:docMk/>
          <pc:sldMk cId="2541993948" sldId="289"/>
        </pc:sldMkLst>
        <pc:spChg chg="mod">
          <ac:chgData name="Silvia F. Soares" userId="b612f564-9dd7-466b-92ad-9671c06ebc73" providerId="ADAL" clId="{E8C7CD77-9A9B-44BF-8E45-A7FF8B4744C8}" dt="2026-08-17T10:50:03.639" v="303" actId="27636"/>
          <ac:spMkLst>
            <pc:docMk/>
            <pc:sldMk cId="2541993948" sldId="289"/>
            <ac:spMk id="2" creationId="{99729372-8E14-82E4-89F6-7264BDC0B1F1}"/>
          </ac:spMkLst>
        </pc:spChg>
        <pc:spChg chg="mod">
          <ac:chgData name="Silvia F. Soares" userId="b612f564-9dd7-466b-92ad-9671c06ebc73" providerId="ADAL" clId="{E8C7CD77-9A9B-44BF-8E45-A7FF8B4744C8}" dt="2026-08-17T10:50:03.643" v="304" actId="27636"/>
          <ac:spMkLst>
            <pc:docMk/>
            <pc:sldMk cId="2541993948" sldId="289"/>
            <ac:spMk id="7" creationId="{EC7932C3-64D9-AD7E-E29F-007598520DA0}"/>
          </ac:spMkLst>
        </pc:spChg>
      </pc:sldChg>
      <pc:sldChg chg="modSp mod">
        <pc:chgData name="Silvia F. Soares" userId="b612f564-9dd7-466b-92ad-9671c06ebc73" providerId="ADAL" clId="{E8C7CD77-9A9B-44BF-8E45-A7FF8B4744C8}" dt="2026-08-17T09:34:38.219" v="224" actId="1076"/>
        <pc:sldMkLst>
          <pc:docMk/>
          <pc:sldMk cId="1711207896" sldId="294"/>
        </pc:sldMkLst>
        <pc:spChg chg="mod">
          <ac:chgData name="Silvia F. Soares" userId="b612f564-9dd7-466b-92ad-9671c06ebc73" providerId="ADAL" clId="{E8C7CD77-9A9B-44BF-8E45-A7FF8B4744C8}" dt="2026-08-17T09:34:38.219" v="224" actId="1076"/>
          <ac:spMkLst>
            <pc:docMk/>
            <pc:sldMk cId="1711207896" sldId="294"/>
            <ac:spMk id="2" creationId="{DB52E411-0E3A-9000-283C-8AFA58BA5CD2}"/>
          </ac:spMkLst>
        </pc:spChg>
      </pc:sldChg>
      <pc:sldChg chg="modSp mod">
        <pc:chgData name="Silvia F. Soares" userId="b612f564-9dd7-466b-92ad-9671c06ebc73" providerId="ADAL" clId="{E8C7CD77-9A9B-44BF-8E45-A7FF8B4744C8}" dt="2026-08-17T15:04:39.406" v="696" actId="20577"/>
        <pc:sldMkLst>
          <pc:docMk/>
          <pc:sldMk cId="1044052913" sldId="295"/>
        </pc:sldMkLst>
        <pc:spChg chg="mod">
          <ac:chgData name="Silvia F. Soares" userId="b612f564-9dd7-466b-92ad-9671c06ebc73" providerId="ADAL" clId="{E8C7CD77-9A9B-44BF-8E45-A7FF8B4744C8}" dt="2026-08-17T09:34:52.115" v="226" actId="1076"/>
          <ac:spMkLst>
            <pc:docMk/>
            <pc:sldMk cId="1044052913" sldId="295"/>
            <ac:spMk id="3" creationId="{65363719-8E3E-7796-4A06-5FC5A33CFC32}"/>
          </ac:spMkLst>
        </pc:spChg>
        <pc:spChg chg="mod">
          <ac:chgData name="Silvia F. Soares" userId="b612f564-9dd7-466b-92ad-9671c06ebc73" providerId="ADAL" clId="{E8C7CD77-9A9B-44BF-8E45-A7FF8B4744C8}" dt="2026-08-17T09:34:55.773" v="228" actId="27636"/>
          <ac:spMkLst>
            <pc:docMk/>
            <pc:sldMk cId="1044052913" sldId="295"/>
            <ac:spMk id="6" creationId="{D381B18A-2EE7-3F57-E8EA-E6DA557BADAF}"/>
          </ac:spMkLst>
        </pc:spChg>
        <pc:graphicFrameChg chg="mod modGraphic">
          <ac:chgData name="Silvia F. Soares" userId="b612f564-9dd7-466b-92ad-9671c06ebc73" providerId="ADAL" clId="{E8C7CD77-9A9B-44BF-8E45-A7FF8B4744C8}" dt="2026-08-17T15:04:39.406" v="696" actId="20577"/>
          <ac:graphicFrameMkLst>
            <pc:docMk/>
            <pc:sldMk cId="1044052913" sldId="295"/>
            <ac:graphicFrameMk id="2" creationId="{3E6A6458-6D54-0978-547E-07F6EBDB738C}"/>
          </ac:graphicFrameMkLst>
        </pc:graphicFrameChg>
      </pc:sldChg>
      <pc:sldChg chg="modSp mod">
        <pc:chgData name="Silvia F. Soares" userId="b612f564-9dd7-466b-92ad-9671c06ebc73" providerId="ADAL" clId="{E8C7CD77-9A9B-44BF-8E45-A7FF8B4744C8}" dt="2026-08-17T09:30:56.259" v="209" actId="20577"/>
        <pc:sldMkLst>
          <pc:docMk/>
          <pc:sldMk cId="3448287708" sldId="319"/>
        </pc:sldMkLst>
        <pc:spChg chg="mod">
          <ac:chgData name="Silvia F. Soares" userId="b612f564-9dd7-466b-92ad-9671c06ebc73" providerId="ADAL" clId="{E8C7CD77-9A9B-44BF-8E45-A7FF8B4744C8}" dt="2026-08-17T09:30:56.259" v="209" actId="20577"/>
          <ac:spMkLst>
            <pc:docMk/>
            <pc:sldMk cId="3448287708" sldId="319"/>
            <ac:spMk id="7" creationId="{9503E976-56FF-3630-7F7F-C53E612DA414}"/>
          </ac:spMkLst>
        </pc:spChg>
      </pc:sldChg>
      <pc:sldChg chg="modSp mod">
        <pc:chgData name="Silvia F. Soares" userId="b612f564-9dd7-466b-92ad-9671c06ebc73" providerId="ADAL" clId="{E8C7CD77-9A9B-44BF-8E45-A7FF8B4744C8}" dt="2026-08-17T09:30:32.189" v="204" actId="1076"/>
        <pc:sldMkLst>
          <pc:docMk/>
          <pc:sldMk cId="3525769299" sldId="324"/>
        </pc:sldMkLst>
        <pc:spChg chg="mod">
          <ac:chgData name="Silvia F. Soares" userId="b612f564-9dd7-466b-92ad-9671c06ebc73" providerId="ADAL" clId="{E8C7CD77-9A9B-44BF-8E45-A7FF8B4744C8}" dt="2026-08-17T09:30:28.057" v="203" actId="20577"/>
          <ac:spMkLst>
            <pc:docMk/>
            <pc:sldMk cId="3525769299" sldId="324"/>
            <ac:spMk id="7" creationId="{42CDE054-53AD-6581-86A5-903FD55B8936}"/>
          </ac:spMkLst>
        </pc:spChg>
        <pc:picChg chg="mod">
          <ac:chgData name="Silvia F. Soares" userId="b612f564-9dd7-466b-92ad-9671c06ebc73" providerId="ADAL" clId="{E8C7CD77-9A9B-44BF-8E45-A7FF8B4744C8}" dt="2026-08-17T09:30:32.189" v="204" actId="1076"/>
          <ac:picMkLst>
            <pc:docMk/>
            <pc:sldMk cId="3525769299" sldId="324"/>
            <ac:picMk id="4" creationId="{6B3D3509-6FCB-450E-046B-575160DDF9E8}"/>
          </ac:picMkLst>
        </pc:picChg>
      </pc:sldChg>
      <pc:sldChg chg="modSp mod">
        <pc:chgData name="Silvia F. Soares" userId="b612f564-9dd7-466b-92ad-9671c06ebc73" providerId="ADAL" clId="{E8C7CD77-9A9B-44BF-8E45-A7FF8B4744C8}" dt="2026-08-17T09:32:31.700" v="215" actId="14100"/>
        <pc:sldMkLst>
          <pc:docMk/>
          <pc:sldMk cId="1130895808" sldId="328"/>
        </pc:sldMkLst>
        <pc:spChg chg="mod">
          <ac:chgData name="Silvia F. Soares" userId="b612f564-9dd7-466b-92ad-9671c06ebc73" providerId="ADAL" clId="{E8C7CD77-9A9B-44BF-8E45-A7FF8B4744C8}" dt="2026-08-17T09:32:31.700" v="215" actId="14100"/>
          <ac:spMkLst>
            <pc:docMk/>
            <pc:sldMk cId="1130895808" sldId="328"/>
            <ac:spMk id="5" creationId="{82267812-F5FF-EF4D-84A8-EBEF694673B6}"/>
          </ac:spMkLst>
        </pc:spChg>
      </pc:sldChg>
      <pc:sldChg chg="modSp mod">
        <pc:chgData name="Silvia F. Soares" userId="b612f564-9dd7-466b-92ad-9671c06ebc73" providerId="ADAL" clId="{E8C7CD77-9A9B-44BF-8E45-A7FF8B4744C8}" dt="2026-08-17T09:25:29.467" v="175" actId="6549"/>
        <pc:sldMkLst>
          <pc:docMk/>
          <pc:sldMk cId="3620290725" sldId="337"/>
        </pc:sldMkLst>
        <pc:spChg chg="mod">
          <ac:chgData name="Silvia F. Soares" userId="b612f564-9dd7-466b-92ad-9671c06ebc73" providerId="ADAL" clId="{E8C7CD77-9A9B-44BF-8E45-A7FF8B4744C8}" dt="2026-08-17T09:25:29.467" v="175" actId="6549"/>
          <ac:spMkLst>
            <pc:docMk/>
            <pc:sldMk cId="3620290725" sldId="337"/>
            <ac:spMk id="7" creationId="{B2650833-0E98-8E4D-71C7-92C67758819D}"/>
          </ac:spMkLst>
        </pc:spChg>
      </pc:sldChg>
      <pc:sldChg chg="modSp mod">
        <pc:chgData name="Silvia F. Soares" userId="b612f564-9dd7-466b-92ad-9671c06ebc73" providerId="ADAL" clId="{E8C7CD77-9A9B-44BF-8E45-A7FF8B4744C8}" dt="2026-08-17T10:22:41.350" v="294" actId="20577"/>
        <pc:sldMkLst>
          <pc:docMk/>
          <pc:sldMk cId="290038441" sldId="342"/>
        </pc:sldMkLst>
        <pc:spChg chg="mod">
          <ac:chgData name="Silvia F. Soares" userId="b612f564-9dd7-466b-92ad-9671c06ebc73" providerId="ADAL" clId="{E8C7CD77-9A9B-44BF-8E45-A7FF8B4744C8}" dt="2026-08-17T10:22:26.324" v="290" actId="14100"/>
          <ac:spMkLst>
            <pc:docMk/>
            <pc:sldMk cId="290038441" sldId="342"/>
            <ac:spMk id="5" creationId="{1458AA47-80AB-C12A-4F8D-CCD0B4ADC17A}"/>
          </ac:spMkLst>
        </pc:spChg>
        <pc:spChg chg="mod">
          <ac:chgData name="Silvia F. Soares" userId="b612f564-9dd7-466b-92ad-9671c06ebc73" providerId="ADAL" clId="{E8C7CD77-9A9B-44BF-8E45-A7FF8B4744C8}" dt="2026-08-17T10:22:41.350" v="294" actId="20577"/>
          <ac:spMkLst>
            <pc:docMk/>
            <pc:sldMk cId="290038441" sldId="342"/>
            <ac:spMk id="7" creationId="{74FB7228-261D-1457-DA3B-7B346D4AD4A6}"/>
          </ac:spMkLst>
        </pc:spChg>
      </pc:sldChg>
      <pc:sldChg chg="modSp mod">
        <pc:chgData name="Silvia F. Soares" userId="b612f564-9dd7-466b-92ad-9671c06ebc73" providerId="ADAL" clId="{E8C7CD77-9A9B-44BF-8E45-A7FF8B4744C8}" dt="2026-08-17T10:50:03.411" v="298" actId="27636"/>
        <pc:sldMkLst>
          <pc:docMk/>
          <pc:sldMk cId="112339422" sldId="344"/>
        </pc:sldMkLst>
        <pc:spChg chg="mod">
          <ac:chgData name="Silvia F. Soares" userId="b612f564-9dd7-466b-92ad-9671c06ebc73" providerId="ADAL" clId="{E8C7CD77-9A9B-44BF-8E45-A7FF8B4744C8}" dt="2026-08-17T10:50:03.411" v="298" actId="27636"/>
          <ac:spMkLst>
            <pc:docMk/>
            <pc:sldMk cId="112339422" sldId="344"/>
            <ac:spMk id="3" creationId="{08ECE7DC-EFA2-F869-CD13-0164B66C2F86}"/>
          </ac:spMkLst>
        </pc:spChg>
      </pc:sldChg>
      <pc:sldChg chg="modSp mod">
        <pc:chgData name="Silvia F. Soares" userId="b612f564-9dd7-466b-92ad-9671c06ebc73" providerId="ADAL" clId="{E8C7CD77-9A9B-44BF-8E45-A7FF8B4744C8}" dt="2026-08-17T10:50:03.491" v="299" actId="27636"/>
        <pc:sldMkLst>
          <pc:docMk/>
          <pc:sldMk cId="2124577601" sldId="347"/>
        </pc:sldMkLst>
        <pc:spChg chg="mod">
          <ac:chgData name="Silvia F. Soares" userId="b612f564-9dd7-466b-92ad-9671c06ebc73" providerId="ADAL" clId="{E8C7CD77-9A9B-44BF-8E45-A7FF8B4744C8}" dt="2026-08-17T10:22:13.799" v="289" actId="14100"/>
          <ac:spMkLst>
            <pc:docMk/>
            <pc:sldMk cId="2124577601" sldId="347"/>
            <ac:spMk id="2" creationId="{69E9659B-BE75-D446-3938-8DBFBFD22664}"/>
          </ac:spMkLst>
        </pc:spChg>
        <pc:spChg chg="mod">
          <ac:chgData name="Silvia F. Soares" userId="b612f564-9dd7-466b-92ad-9671c06ebc73" providerId="ADAL" clId="{E8C7CD77-9A9B-44BF-8E45-A7FF8B4744C8}" dt="2026-08-17T10:50:03.491" v="299" actId="27636"/>
          <ac:spMkLst>
            <pc:docMk/>
            <pc:sldMk cId="2124577601" sldId="347"/>
            <ac:spMk id="3" creationId="{93147C4A-6D28-F71B-560D-804E20692A11}"/>
          </ac:spMkLst>
        </pc:spChg>
      </pc:sldChg>
      <pc:sldChg chg="modSp mod">
        <pc:chgData name="Silvia F. Soares" userId="b612f564-9dd7-466b-92ad-9671c06ebc73" providerId="ADAL" clId="{E8C7CD77-9A9B-44BF-8E45-A7FF8B4744C8}" dt="2026-08-17T09:31:09.066" v="214" actId="27636"/>
        <pc:sldMkLst>
          <pc:docMk/>
          <pc:sldMk cId="2840733762" sldId="349"/>
        </pc:sldMkLst>
        <pc:spChg chg="mod">
          <ac:chgData name="Silvia F. Soares" userId="b612f564-9dd7-466b-92ad-9671c06ebc73" providerId="ADAL" clId="{E8C7CD77-9A9B-44BF-8E45-A7FF8B4744C8}" dt="2026-08-17T09:31:02.300" v="210" actId="14100"/>
          <ac:spMkLst>
            <pc:docMk/>
            <pc:sldMk cId="2840733762" sldId="349"/>
            <ac:spMk id="5" creationId="{15D15302-46B5-FC3D-4D45-BDBE658BF3D9}"/>
          </ac:spMkLst>
        </pc:spChg>
        <pc:spChg chg="mod">
          <ac:chgData name="Silvia F. Soares" userId="b612f564-9dd7-466b-92ad-9671c06ebc73" providerId="ADAL" clId="{E8C7CD77-9A9B-44BF-8E45-A7FF8B4744C8}" dt="2026-08-17T09:31:09.066" v="214" actId="27636"/>
          <ac:spMkLst>
            <pc:docMk/>
            <pc:sldMk cId="2840733762" sldId="349"/>
            <ac:spMk id="7" creationId="{57027EB6-0E39-15F1-A12A-A9CBE32B0ECC}"/>
          </ac:spMkLst>
        </pc:spChg>
      </pc:sldChg>
      <pc:sldChg chg="modSp mod">
        <pc:chgData name="Silvia F. Soares" userId="b612f564-9dd7-466b-92ad-9671c06ebc73" providerId="ADAL" clId="{E8C7CD77-9A9B-44BF-8E45-A7FF8B4744C8}" dt="2026-08-17T10:50:03.205" v="297" actId="27636"/>
        <pc:sldMkLst>
          <pc:docMk/>
          <pc:sldMk cId="3858450449" sldId="350"/>
        </pc:sldMkLst>
        <pc:spChg chg="mod">
          <ac:chgData name="Silvia F. Soares" userId="b612f564-9dd7-466b-92ad-9671c06ebc73" providerId="ADAL" clId="{E8C7CD77-9A9B-44BF-8E45-A7FF8B4744C8}" dt="2026-08-17T09:35:07.303" v="229" actId="14100"/>
          <ac:spMkLst>
            <pc:docMk/>
            <pc:sldMk cId="3858450449" sldId="350"/>
            <ac:spMk id="2" creationId="{1CC32779-0223-DC79-5436-591A0A674E94}"/>
          </ac:spMkLst>
        </pc:spChg>
        <pc:spChg chg="mod">
          <ac:chgData name="Silvia F. Soares" userId="b612f564-9dd7-466b-92ad-9671c06ebc73" providerId="ADAL" clId="{E8C7CD77-9A9B-44BF-8E45-A7FF8B4744C8}" dt="2026-08-17T10:50:03.205" v="297" actId="27636"/>
          <ac:spMkLst>
            <pc:docMk/>
            <pc:sldMk cId="3858450449" sldId="350"/>
            <ac:spMk id="5" creationId="{0E291888-2D21-CB2D-0BB8-A0A192FFE725}"/>
          </ac:spMkLst>
        </pc:spChg>
        <pc:spChg chg="mod">
          <ac:chgData name="Silvia F. Soares" userId="b612f564-9dd7-466b-92ad-9671c06ebc73" providerId="ADAL" clId="{E8C7CD77-9A9B-44BF-8E45-A7FF8B4744C8}" dt="2026-08-17T09:35:11.662" v="230" actId="1076"/>
          <ac:spMkLst>
            <pc:docMk/>
            <pc:sldMk cId="3858450449" sldId="350"/>
            <ac:spMk id="6" creationId="{A4AD4638-2E78-C22C-DF02-7E929758285A}"/>
          </ac:spMkLst>
        </pc:spChg>
      </pc:sldChg>
      <pc:sldChg chg="modSp mod">
        <pc:chgData name="Silvia F. Soares" userId="b612f564-9dd7-466b-92ad-9671c06ebc73" providerId="ADAL" clId="{E8C7CD77-9A9B-44BF-8E45-A7FF8B4744C8}" dt="2026-08-17T10:50:03.517" v="300" actId="27636"/>
        <pc:sldMkLst>
          <pc:docMk/>
          <pc:sldMk cId="2227744553" sldId="351"/>
        </pc:sldMkLst>
        <pc:spChg chg="mod">
          <ac:chgData name="Silvia F. Soares" userId="b612f564-9dd7-466b-92ad-9671c06ebc73" providerId="ADAL" clId="{E8C7CD77-9A9B-44BF-8E45-A7FF8B4744C8}" dt="2026-08-17T10:50:03.517" v="300" actId="27636"/>
          <ac:spMkLst>
            <pc:docMk/>
            <pc:sldMk cId="2227744553" sldId="351"/>
            <ac:spMk id="7" creationId="{2411DCB7-809D-EF42-7B39-7CF333D051B8}"/>
          </ac:spMkLst>
        </pc:spChg>
      </pc:sldChg>
      <pc:sldChg chg="modSp mod">
        <pc:chgData name="Silvia F. Soares" userId="b612f564-9dd7-466b-92ad-9671c06ebc73" providerId="ADAL" clId="{E8C7CD77-9A9B-44BF-8E45-A7FF8B4744C8}" dt="2026-08-17T09:25:07.358" v="174" actId="20577"/>
        <pc:sldMkLst>
          <pc:docMk/>
          <pc:sldMk cId="4252658627" sldId="353"/>
        </pc:sldMkLst>
        <pc:spChg chg="mod">
          <ac:chgData name="Silvia F. Soares" userId="b612f564-9dd7-466b-92ad-9671c06ebc73" providerId="ADAL" clId="{E8C7CD77-9A9B-44BF-8E45-A7FF8B4744C8}" dt="2026-08-17T09:25:07.358" v="174" actId="20577"/>
          <ac:spMkLst>
            <pc:docMk/>
            <pc:sldMk cId="4252658627" sldId="353"/>
            <ac:spMk id="7" creationId="{EF4960F0-6AF5-32AF-80C2-7AED39A824F0}"/>
          </ac:spMkLst>
        </pc:spChg>
      </pc:sldChg>
      <pc:sldChg chg="modSp mod">
        <pc:chgData name="Silvia F. Soares" userId="b612f564-9dd7-466b-92ad-9671c06ebc73" providerId="ADAL" clId="{E8C7CD77-9A9B-44BF-8E45-A7FF8B4744C8}" dt="2026-08-17T09:33:58.092" v="219" actId="14100"/>
        <pc:sldMkLst>
          <pc:docMk/>
          <pc:sldMk cId="3762238424" sldId="359"/>
        </pc:sldMkLst>
        <pc:spChg chg="mod">
          <ac:chgData name="Silvia F. Soares" userId="b612f564-9dd7-466b-92ad-9671c06ebc73" providerId="ADAL" clId="{E8C7CD77-9A9B-44BF-8E45-A7FF8B4744C8}" dt="2026-08-17T09:33:58.092" v="219" actId="14100"/>
          <ac:spMkLst>
            <pc:docMk/>
            <pc:sldMk cId="3762238424" sldId="359"/>
            <ac:spMk id="3" creationId="{6B99B699-5818-B141-3251-FDD3895205DE}"/>
          </ac:spMkLst>
        </pc:spChg>
      </pc:sldChg>
      <pc:sldChg chg="modSp mod">
        <pc:chgData name="Silvia F. Soares" userId="b612f564-9dd7-466b-92ad-9671c06ebc73" providerId="ADAL" clId="{E8C7CD77-9A9B-44BF-8E45-A7FF8B4744C8}" dt="2026-08-17T09:29:46.284" v="194" actId="20577"/>
        <pc:sldMkLst>
          <pc:docMk/>
          <pc:sldMk cId="607218429" sldId="361"/>
        </pc:sldMkLst>
        <pc:spChg chg="mod">
          <ac:chgData name="Silvia F. Soares" userId="b612f564-9dd7-466b-92ad-9671c06ebc73" providerId="ADAL" clId="{E8C7CD77-9A9B-44BF-8E45-A7FF8B4744C8}" dt="2026-08-17T09:29:46.284" v="194" actId="20577"/>
          <ac:spMkLst>
            <pc:docMk/>
            <pc:sldMk cId="607218429" sldId="361"/>
            <ac:spMk id="7" creationId="{EE4FD453-550F-6097-9A2E-90C9A7F87CD4}"/>
          </ac:spMkLst>
        </pc:spChg>
      </pc:sldChg>
      <pc:sldChg chg="modSp mod">
        <pc:chgData name="Silvia F. Soares" userId="b612f564-9dd7-466b-92ad-9671c06ebc73" providerId="ADAL" clId="{E8C7CD77-9A9B-44BF-8E45-A7FF8B4744C8}" dt="2026-08-17T10:50:03.618" v="301" actId="27636"/>
        <pc:sldMkLst>
          <pc:docMk/>
          <pc:sldMk cId="1853767951" sldId="362"/>
        </pc:sldMkLst>
        <pc:spChg chg="mod">
          <ac:chgData name="Silvia F. Soares" userId="b612f564-9dd7-466b-92ad-9671c06ebc73" providerId="ADAL" clId="{E8C7CD77-9A9B-44BF-8E45-A7FF8B4744C8}" dt="2026-08-17T09:34:09.451" v="220" actId="14100"/>
          <ac:spMkLst>
            <pc:docMk/>
            <pc:sldMk cId="1853767951" sldId="362"/>
            <ac:spMk id="2" creationId="{C2984840-3ECF-DC51-B344-A86D722682E8}"/>
          </ac:spMkLst>
        </pc:spChg>
        <pc:spChg chg="mod">
          <ac:chgData name="Silvia F. Soares" userId="b612f564-9dd7-466b-92ad-9671c06ebc73" providerId="ADAL" clId="{E8C7CD77-9A9B-44BF-8E45-A7FF8B4744C8}" dt="2026-08-17T10:50:03.618" v="301" actId="27636"/>
          <ac:spMkLst>
            <pc:docMk/>
            <pc:sldMk cId="1853767951" sldId="362"/>
            <ac:spMk id="7" creationId="{DEC94C9E-D2EA-DAFF-DA55-CA471F2B11C3}"/>
          </ac:spMkLst>
        </pc:spChg>
      </pc:sldChg>
      <pc:sldChg chg="modSp mod">
        <pc:chgData name="Silvia F. Soares" userId="b612f564-9dd7-466b-92ad-9671c06ebc73" providerId="ADAL" clId="{E8C7CD77-9A9B-44BF-8E45-A7FF8B4744C8}" dt="2026-08-17T09:33:05.398" v="216" actId="14100"/>
        <pc:sldMkLst>
          <pc:docMk/>
          <pc:sldMk cId="3540572003" sldId="369"/>
        </pc:sldMkLst>
        <pc:spChg chg="mod">
          <ac:chgData name="Silvia F. Soares" userId="b612f564-9dd7-466b-92ad-9671c06ebc73" providerId="ADAL" clId="{E8C7CD77-9A9B-44BF-8E45-A7FF8B4744C8}" dt="2026-08-17T09:33:05.398" v="216" actId="14100"/>
          <ac:spMkLst>
            <pc:docMk/>
            <pc:sldMk cId="3540572003" sldId="369"/>
            <ac:spMk id="5" creationId="{91E6DF0A-7DE0-3613-C927-26E1D8424BAC}"/>
          </ac:spMkLst>
        </pc:spChg>
      </pc:sldChg>
      <pc:sldChg chg="modSp mod">
        <pc:chgData name="Silvia F. Soares" userId="b612f564-9dd7-466b-92ad-9671c06ebc73" providerId="ADAL" clId="{E8C7CD77-9A9B-44BF-8E45-A7FF8B4744C8}" dt="2026-08-17T09:33:25.216" v="217" actId="14100"/>
        <pc:sldMkLst>
          <pc:docMk/>
          <pc:sldMk cId="4126938969" sldId="370"/>
        </pc:sldMkLst>
        <pc:spChg chg="mod">
          <ac:chgData name="Silvia F. Soares" userId="b612f564-9dd7-466b-92ad-9671c06ebc73" providerId="ADAL" clId="{E8C7CD77-9A9B-44BF-8E45-A7FF8B4744C8}" dt="2026-08-17T09:33:25.216" v="217" actId="14100"/>
          <ac:spMkLst>
            <pc:docMk/>
            <pc:sldMk cId="4126938969" sldId="370"/>
            <ac:spMk id="10" creationId="{4521CE0E-79FF-55B3-7F49-3EAB29E467AE}"/>
          </ac:spMkLst>
        </pc:spChg>
      </pc:sldChg>
      <pc:sldChg chg="modSp mod">
        <pc:chgData name="Silvia F. Soares" userId="b612f564-9dd7-466b-92ad-9671c06ebc73" providerId="ADAL" clId="{E8C7CD77-9A9B-44BF-8E45-A7FF8B4744C8}" dt="2026-08-17T09:36:10.936" v="246" actId="1076"/>
        <pc:sldMkLst>
          <pc:docMk/>
          <pc:sldMk cId="2592477382" sldId="372"/>
        </pc:sldMkLst>
        <pc:spChg chg="mod">
          <ac:chgData name="Silvia F. Soares" userId="b612f564-9dd7-466b-92ad-9671c06ebc73" providerId="ADAL" clId="{E8C7CD77-9A9B-44BF-8E45-A7FF8B4744C8}" dt="2026-08-17T09:36:10.936" v="246" actId="1076"/>
          <ac:spMkLst>
            <pc:docMk/>
            <pc:sldMk cId="2592477382" sldId="372"/>
            <ac:spMk id="2" creationId="{614AB2D7-8548-74F3-2410-F4FD1F0A0FB9}"/>
          </ac:spMkLst>
        </pc:spChg>
        <pc:spChg chg="mod">
          <ac:chgData name="Silvia F. Soares" userId="b612f564-9dd7-466b-92ad-9671c06ebc73" providerId="ADAL" clId="{E8C7CD77-9A9B-44BF-8E45-A7FF8B4744C8}" dt="2026-08-17T09:36:04.449" v="245" actId="20577"/>
          <ac:spMkLst>
            <pc:docMk/>
            <pc:sldMk cId="2592477382" sldId="372"/>
            <ac:spMk id="7" creationId="{2C50A7BC-F5DA-693D-2E95-AFB784470A00}"/>
          </ac:spMkLst>
        </pc:spChg>
      </pc:sldChg>
      <pc:sldChg chg="modSp mod">
        <pc:chgData name="Silvia F. Soares" userId="b612f564-9dd7-466b-92ad-9671c06ebc73" providerId="ADAL" clId="{E8C7CD77-9A9B-44BF-8E45-A7FF8B4744C8}" dt="2026-08-17T09:36:32.890" v="252" actId="1076"/>
        <pc:sldMkLst>
          <pc:docMk/>
          <pc:sldMk cId="201187295" sldId="374"/>
        </pc:sldMkLst>
        <pc:spChg chg="mod">
          <ac:chgData name="Silvia F. Soares" userId="b612f564-9dd7-466b-92ad-9671c06ebc73" providerId="ADAL" clId="{E8C7CD77-9A9B-44BF-8E45-A7FF8B4744C8}" dt="2026-08-17T09:36:27.872" v="250" actId="1076"/>
          <ac:spMkLst>
            <pc:docMk/>
            <pc:sldMk cId="201187295" sldId="374"/>
            <ac:spMk id="2" creationId="{C8C712A9-8315-A6AA-8950-A9F7F7EB25B4}"/>
          </ac:spMkLst>
        </pc:spChg>
        <pc:spChg chg="mod">
          <ac:chgData name="Silvia F. Soares" userId="b612f564-9dd7-466b-92ad-9671c06ebc73" providerId="ADAL" clId="{E8C7CD77-9A9B-44BF-8E45-A7FF8B4744C8}" dt="2026-08-17T09:36:30.937" v="251" actId="1076"/>
          <ac:spMkLst>
            <pc:docMk/>
            <pc:sldMk cId="201187295" sldId="374"/>
            <ac:spMk id="5" creationId="{00000000-0000-0000-0000-000000000000}"/>
          </ac:spMkLst>
        </pc:spChg>
        <pc:spChg chg="mod">
          <ac:chgData name="Silvia F. Soares" userId="b612f564-9dd7-466b-92ad-9671c06ebc73" providerId="ADAL" clId="{E8C7CD77-9A9B-44BF-8E45-A7FF8B4744C8}" dt="2026-08-17T09:36:32.890" v="252" actId="1076"/>
          <ac:spMkLst>
            <pc:docMk/>
            <pc:sldMk cId="201187295" sldId="374"/>
            <ac:spMk id="6" creationId="{00000000-0000-0000-0000-000000000000}"/>
          </ac:spMkLst>
        </pc:spChg>
      </pc:sldChg>
      <pc:sldChg chg="modSp mod">
        <pc:chgData name="Silvia F. Soares" userId="b612f564-9dd7-466b-92ad-9671c06ebc73" providerId="ADAL" clId="{E8C7CD77-9A9B-44BF-8E45-A7FF8B4744C8}" dt="2026-08-17T09:40:55.586" v="286" actId="255"/>
        <pc:sldMkLst>
          <pc:docMk/>
          <pc:sldMk cId="620003561" sldId="375"/>
        </pc:sldMkLst>
        <pc:spChg chg="mod">
          <ac:chgData name="Silvia F. Soares" userId="b612f564-9dd7-466b-92ad-9671c06ebc73" providerId="ADAL" clId="{E8C7CD77-9A9B-44BF-8E45-A7FF8B4744C8}" dt="2026-08-17T09:40:55.586" v="286" actId="255"/>
          <ac:spMkLst>
            <pc:docMk/>
            <pc:sldMk cId="620003561" sldId="375"/>
            <ac:spMk id="3" creationId="{07C8E22F-FEB0-8108-5AAA-E65D3B5BC756}"/>
          </ac:spMkLst>
        </pc:spChg>
        <pc:spChg chg="mod">
          <ac:chgData name="Silvia F. Soares" userId="b612f564-9dd7-466b-92ad-9671c06ebc73" providerId="ADAL" clId="{E8C7CD77-9A9B-44BF-8E45-A7FF8B4744C8}" dt="2026-08-17T09:36:48.242" v="253" actId="14100"/>
          <ac:spMkLst>
            <pc:docMk/>
            <pc:sldMk cId="620003561" sldId="375"/>
            <ac:spMk id="4" creationId="{06A9F24E-4ABF-E0A7-FB08-84992C20FEAA}"/>
          </ac:spMkLst>
        </pc:spChg>
        <pc:spChg chg="mod">
          <ac:chgData name="Silvia F. Soares" userId="b612f564-9dd7-466b-92ad-9671c06ebc73" providerId="ADAL" clId="{E8C7CD77-9A9B-44BF-8E45-A7FF8B4744C8}" dt="2026-08-17T09:40:50.007" v="285" actId="255"/>
          <ac:spMkLst>
            <pc:docMk/>
            <pc:sldMk cId="620003561" sldId="375"/>
            <ac:spMk id="6" creationId="{AEFA2DD8-2E0A-CE66-F7E7-B721B34C5B63}"/>
          </ac:spMkLst>
        </pc:spChg>
        <pc:spChg chg="mod">
          <ac:chgData name="Silvia F. Soares" userId="b612f564-9dd7-466b-92ad-9671c06ebc73" providerId="ADAL" clId="{E8C7CD77-9A9B-44BF-8E45-A7FF8B4744C8}" dt="2026-08-17T09:40:32.606" v="282" actId="1076"/>
          <ac:spMkLst>
            <pc:docMk/>
            <pc:sldMk cId="620003561" sldId="375"/>
            <ac:spMk id="7" creationId="{F26B6B91-22C4-D396-A8AC-1D8D9B243413}"/>
          </ac:spMkLst>
        </pc:spChg>
        <pc:spChg chg="mod">
          <ac:chgData name="Silvia F. Soares" userId="b612f564-9dd7-466b-92ad-9671c06ebc73" providerId="ADAL" clId="{E8C7CD77-9A9B-44BF-8E45-A7FF8B4744C8}" dt="2026-08-17T09:40:42.987" v="284" actId="255"/>
          <ac:spMkLst>
            <pc:docMk/>
            <pc:sldMk cId="620003561" sldId="375"/>
            <ac:spMk id="8" creationId="{0585D980-4F15-F39B-A01A-C9B6F5B975CD}"/>
          </ac:spMkLst>
        </pc:spChg>
      </pc:sldChg>
      <pc:sldChg chg="modSp mod">
        <pc:chgData name="Silvia F. Soares" userId="b612f564-9dd7-466b-92ad-9671c06ebc73" providerId="ADAL" clId="{E8C7CD77-9A9B-44BF-8E45-A7FF8B4744C8}" dt="2026-08-17T09:37:14.148" v="257" actId="1076"/>
        <pc:sldMkLst>
          <pc:docMk/>
          <pc:sldMk cId="2481524391" sldId="376"/>
        </pc:sldMkLst>
        <pc:spChg chg="mod">
          <ac:chgData name="Silvia F. Soares" userId="b612f564-9dd7-466b-92ad-9671c06ebc73" providerId="ADAL" clId="{E8C7CD77-9A9B-44BF-8E45-A7FF8B4744C8}" dt="2026-08-17T09:37:14.148" v="257" actId="1076"/>
          <ac:spMkLst>
            <pc:docMk/>
            <pc:sldMk cId="2481524391" sldId="376"/>
            <ac:spMk id="3" creationId="{F17C7C1E-8830-D317-48FB-2DEE33E73203}"/>
          </ac:spMkLst>
        </pc:spChg>
        <pc:spChg chg="mod">
          <ac:chgData name="Silvia F. Soares" userId="b612f564-9dd7-466b-92ad-9671c06ebc73" providerId="ADAL" clId="{E8C7CD77-9A9B-44BF-8E45-A7FF8B4744C8}" dt="2026-08-17T09:37:09.348" v="255" actId="1076"/>
          <ac:spMkLst>
            <pc:docMk/>
            <pc:sldMk cId="2481524391" sldId="376"/>
            <ac:spMk id="4" creationId="{E6B9AEAF-84D9-0D5B-DCDD-4D3906AF7801}"/>
          </ac:spMkLst>
        </pc:spChg>
      </pc:sldChg>
      <pc:sldChg chg="modSp mod">
        <pc:chgData name="Silvia F. Soares" userId="b612f564-9dd7-466b-92ad-9671c06ebc73" providerId="ADAL" clId="{E8C7CD77-9A9B-44BF-8E45-A7FF8B4744C8}" dt="2026-08-17T09:33:44.790" v="218" actId="14100"/>
        <pc:sldMkLst>
          <pc:docMk/>
          <pc:sldMk cId="1967557994" sldId="379"/>
        </pc:sldMkLst>
        <pc:spChg chg="mod">
          <ac:chgData name="Silvia F. Soares" userId="b612f564-9dd7-466b-92ad-9671c06ebc73" providerId="ADAL" clId="{E8C7CD77-9A9B-44BF-8E45-A7FF8B4744C8}" dt="2026-08-17T09:33:44.790" v="218" actId="14100"/>
          <ac:spMkLst>
            <pc:docMk/>
            <pc:sldMk cId="1967557994" sldId="379"/>
            <ac:spMk id="2" creationId="{543B77BA-E9C7-665A-5E18-46AEBCD0E304}"/>
          </ac:spMkLst>
        </pc:spChg>
      </pc:sldChg>
      <pc:sldChg chg="modSp mod">
        <pc:chgData name="Silvia F. Soares" userId="b612f564-9dd7-466b-92ad-9671c06ebc73" providerId="ADAL" clId="{E8C7CD77-9A9B-44BF-8E45-A7FF8B4744C8}" dt="2026-08-17T10:22:04.852" v="288" actId="1076"/>
        <pc:sldMkLst>
          <pc:docMk/>
          <pc:sldMk cId="63620808" sldId="381"/>
        </pc:sldMkLst>
        <pc:spChg chg="mod">
          <ac:chgData name="Silvia F. Soares" userId="b612f564-9dd7-466b-92ad-9671c06ebc73" providerId="ADAL" clId="{E8C7CD77-9A9B-44BF-8E45-A7FF8B4744C8}" dt="2026-08-17T10:22:02.921" v="287" actId="14100"/>
          <ac:spMkLst>
            <pc:docMk/>
            <pc:sldMk cId="63620808" sldId="381"/>
            <ac:spMk id="2" creationId="{C830C153-625A-CC9D-2899-E5A937B520D6}"/>
          </ac:spMkLst>
        </pc:spChg>
        <pc:spChg chg="mod">
          <ac:chgData name="Silvia F. Soares" userId="b612f564-9dd7-466b-92ad-9671c06ebc73" providerId="ADAL" clId="{E8C7CD77-9A9B-44BF-8E45-A7FF8B4744C8}" dt="2026-08-17T10:22:04.852" v="288" actId="1076"/>
          <ac:spMkLst>
            <pc:docMk/>
            <pc:sldMk cId="63620808" sldId="381"/>
            <ac:spMk id="4" creationId="{EB0C0D63-EA3D-9D37-B793-C48C9A2B7B61}"/>
          </ac:spMkLst>
        </pc:spChg>
      </pc:sldChg>
    </pc:docChg>
  </pc:docChgLst>
</pc:chgInfo>
</file>

<file path=ppt/comments/modernComment_126_65FEF5D8.xml><?xml version="1.0" encoding="utf-8"?>
<p188:cmLst xmlns:a="http://schemas.openxmlformats.org/drawingml/2006/main" xmlns:r="http://schemas.openxmlformats.org/officeDocument/2006/relationships" xmlns:p188="http://schemas.microsoft.com/office/powerpoint/2018/8/main">
  <p188:cm id="{9B24F467-DE69-40D7-8A2A-438E6FC285A4}" authorId="{458BADB5-F190-ED11-419F-4158102F67D3}" created="2025-07-14T16:39:54.804">
    <ac:txMkLst xmlns:ac="http://schemas.microsoft.com/office/drawing/2013/main/command">
      <pc:docMk xmlns:pc="http://schemas.microsoft.com/office/powerpoint/2013/main/command"/>
      <pc:sldMk xmlns:pc="http://schemas.microsoft.com/office/powerpoint/2013/main/command" cId="1711207896" sldId="294"/>
      <ac:spMk id="6" creationId="{DF96A11D-F266-2189-2815-2E46DF5F941A}"/>
      <ac:txMk cp="0" len="12">
        <ac:context len="35" hash="1788673042"/>
      </ac:txMk>
    </ac:txMkLst>
    <p188:pos x="6607309" y="343437"/>
    <p188:txBody>
      <a:bodyPr/>
      <a:lstStyle/>
      <a:p>
        <a:r>
          <a:rPr lang="en-GB"/>
          <a:t>Topic “Recycling and 5 R’s” was agreed between consortium members to be changed to 10 R’s</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516AB9-92E1-44AF-8FCB-F4272161EA9C}" type="datetimeFigureOut">
              <a:rPr lang="el-GR" smtClean="0"/>
              <a:t>17/8/2026</a:t>
            </a:fld>
            <a:endParaRPr lang="el-G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24A4BF-87CB-4287-95AF-AD449D8A410F}" type="slidenum">
              <a:rPr lang="el-GR" smtClean="0"/>
              <a:t>‹#›</a:t>
            </a:fld>
            <a:endParaRPr lang="el-GR"/>
          </a:p>
        </p:txBody>
      </p:sp>
    </p:spTree>
    <p:extLst>
      <p:ext uri="{BB962C8B-B14F-4D97-AF65-F5344CB8AC3E}">
        <p14:creationId xmlns:p14="http://schemas.microsoft.com/office/powerpoint/2010/main" val="2035116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2EFE5-E9F2-43A5-8AF8-83A578357172}" type="datetimeFigureOut">
              <a:rPr lang="el-GR" smtClean="0"/>
              <a:t>17/8/2026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F91B0-25AB-4DFA-B184-293DD156034C}" type="slidenum">
              <a:rPr lang="el-GR" smtClean="0"/>
              <a:t>‹#›</a:t>
            </a:fld>
            <a:endParaRPr lang="el-GR"/>
          </a:p>
        </p:txBody>
      </p:sp>
    </p:spTree>
    <p:extLst>
      <p:ext uri="{BB962C8B-B14F-4D97-AF65-F5344CB8AC3E}">
        <p14:creationId xmlns:p14="http://schemas.microsoft.com/office/powerpoint/2010/main" val="3693281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un-documents.net/our-common-future.pdf" TargetMode="External"/><Relationship Id="rId7" Type="http://schemas.openxmlformats.org/officeDocument/2006/relationships/hyperlink" Target="http://www.un.org/sustainabledevelopment/biodiversity/"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www.un.org/sustainabledevelopment/oceans/" TargetMode="External"/><Relationship Id="rId5" Type="http://schemas.openxmlformats.org/officeDocument/2006/relationships/hyperlink" Target="http://www.un.org/sustainabledevelopment/climate-change-2/" TargetMode="External"/><Relationship Id="rId4" Type="http://schemas.openxmlformats.org/officeDocument/2006/relationships/hyperlink" Target="http://www.un.org/sustainabledevelopment/sustainable-development-goals/"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hbr.org/search?term=John%20Elkington"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8" Type="http://schemas.openxmlformats.org/officeDocument/2006/relationships/hyperlink" Target="https://www.un.org/sustainabledevelopment/financing-for-development/" TargetMode="External"/><Relationship Id="rId3" Type="http://schemas.openxmlformats.org/officeDocument/2006/relationships/hyperlink" Target="https://www.un.org/sustainabledevelopment/development-agenda/" TargetMode="External"/><Relationship Id="rId7" Type="http://schemas.openxmlformats.org/officeDocument/2006/relationships/hyperlink" Target="https://hlpf.un.org/2023/vnrs"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s://www.ipcc.ch/" TargetMode="External"/><Relationship Id="rId5" Type="http://schemas.openxmlformats.org/officeDocument/2006/relationships/hyperlink" Target="https://unstats.un.org/sdgs/report/2023/" TargetMode="External"/><Relationship Id="rId4" Type="http://schemas.openxmlformats.org/officeDocument/2006/relationships/hyperlink" Target="https://www.un.org/sustainabledevelopment/" TargetMode="External"/><Relationship Id="rId9" Type="http://schemas.openxmlformats.org/officeDocument/2006/relationships/hyperlink" Target="https://www.un.org/en/actnow"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unglobalcompact.org/docs/issues_doc/Financial_markets/who_cares_who_wins.pdf"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www.europarl.europa.eu/RegData/etudes/BRIE/2016/573899/EPRS_BRI%282016%29573899_EN.pdf"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s://www.europarl.europa.eu/news/en/headlines/economy/20201119STO92005/how-to-promote-sustainable-consumption" TargetMode="Externa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eur-lex.europa.eu/legal-content/EN/TXT/?qid=1583933814386&amp;uri=COM:2020:98:FIN" TargetMode="External"/><Relationship Id="rId2" Type="http://schemas.openxmlformats.org/officeDocument/2006/relationships/slide" Target="../slides/slide20.xml"/><Relationship Id="rId1" Type="http://schemas.openxmlformats.org/officeDocument/2006/relationships/notesMaster" Target="../notesMasters/notesMaster1.xml"/><Relationship Id="rId4" Type="http://schemas.openxmlformats.org/officeDocument/2006/relationships/hyperlink" Target="https://eur-lex.europa.eu/legal-content/EN/TXT/PDF/?uri=CELEX%3A52022XC1229%2802%29&amp;from=EN"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hr-HR"/>
          </a:p>
        </p:txBody>
      </p:sp>
      <p:sp>
        <p:nvSpPr>
          <p:cNvPr id="3" name="Notes Placeholder 2"/>
          <p:cNvSpPr>
            <a:spLocks noGrp="1"/>
          </p:cNvSpPr>
          <p:nvPr>
            <p:ph type="body" idx="1"/>
          </p:nvPr>
        </p:nvSpPr>
        <p:spPr/>
        <p:txBody>
          <a:bodyPr/>
          <a:lstStyle/>
          <a:p>
            <a:r>
              <a:rPr lang="en-IE" b="1"/>
              <a:t>Fonte da imagem:</a:t>
            </a:r>
          </a:p>
          <a:p>
            <a:r>
              <a:rPr lang="en-US"/>
              <a:t>Imagem criada com Sora (gerada por IA), para o SUSTAIN‑EU CU4 “Module Aim &amp; Introduction”. Sem conteúdos de terceiros; sem pessoas ou marcas identificáveis. Prompt arquivado nos registos do projeto.</a:t>
            </a:r>
            <a:endParaRPr lang="en-IE" b="1"/>
          </a:p>
        </p:txBody>
      </p:sp>
      <p:sp>
        <p:nvSpPr>
          <p:cNvPr id="4" name="Slide Number Placeholder 3"/>
          <p:cNvSpPr>
            <a:spLocks noGrp="1"/>
          </p:cNvSpPr>
          <p:nvPr>
            <p:ph type="sldNum" sz="quarter" idx="5"/>
          </p:nvPr>
        </p:nvSpPr>
        <p:spPr/>
        <p:txBody>
          <a:bodyPr/>
          <a:lstStyle/>
          <a:p>
            <a:fld id="{C6CF91B0-25AB-4DFA-B184-293DD156034C}" type="slidenum">
              <a:rPr lang="el-GR" smtClean="0"/>
              <a:t>2</a:t>
            </a:fld>
            <a:endParaRPr lang="el-GR"/>
          </a:p>
        </p:txBody>
      </p:sp>
    </p:spTree>
    <p:extLst>
      <p:ext uri="{BB962C8B-B14F-4D97-AF65-F5344CB8AC3E}">
        <p14:creationId xmlns:p14="http://schemas.microsoft.com/office/powerpoint/2010/main" val="4610519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B3374-5578-40A3-06D5-28CF44D456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0D9B3D-2DAC-9AA9-78FD-768BAF3C4D5D}"/>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86103D42-BDBB-700D-C18D-3B421A7C7242}"/>
              </a:ext>
            </a:extLst>
          </p:cNvPr>
          <p:cNvSpPr>
            <a:spLocks noGrp="1"/>
          </p:cNvSpPr>
          <p:nvPr>
            <p:ph type="body" idx="1"/>
          </p:nvPr>
        </p:nvSpPr>
        <p:spPr/>
        <p:txBody>
          <a:bodyPr/>
          <a:lstStyle/>
          <a:p>
            <a:r>
              <a:rPr lang="en-IE" b="1"/>
              <a:t>Fonte da imagem:</a:t>
            </a:r>
          </a:p>
          <a:p>
            <a:r>
              <a:rPr lang="en-US"/>
              <a:t>Imagem criada com Sora (gerada por IA), para o SUSTAIN‑EU CU4 “Module Aim &amp; Introduction”. Sem conteúdos de terceiros; sem pessoas ou marcas identificáveis. Prompt arquivado nos registos do projeto.</a:t>
            </a:r>
            <a:endParaRPr lang="en-IE" b="1"/>
          </a:p>
        </p:txBody>
      </p:sp>
      <p:sp>
        <p:nvSpPr>
          <p:cNvPr id="4" name="Slide Number Placeholder 3">
            <a:extLst>
              <a:ext uri="{FF2B5EF4-FFF2-40B4-BE49-F238E27FC236}">
                <a16:creationId xmlns:a16="http://schemas.microsoft.com/office/drawing/2014/main" id="{413DAF34-502B-5C0F-5459-53917547B418}"/>
              </a:ext>
            </a:extLst>
          </p:cNvPr>
          <p:cNvSpPr>
            <a:spLocks noGrp="1"/>
          </p:cNvSpPr>
          <p:nvPr>
            <p:ph type="sldNum" sz="quarter" idx="5"/>
          </p:nvPr>
        </p:nvSpPr>
        <p:spPr/>
        <p:txBody>
          <a:bodyPr/>
          <a:lstStyle/>
          <a:p>
            <a:fld id="{C6CF91B0-25AB-4DFA-B184-293DD156034C}" type="slidenum">
              <a:rPr lang="el-GR" smtClean="0"/>
              <a:t>3</a:t>
            </a:fld>
            <a:endParaRPr lang="el-GR"/>
          </a:p>
        </p:txBody>
      </p:sp>
    </p:spTree>
    <p:extLst>
      <p:ext uri="{BB962C8B-B14F-4D97-AF65-F5344CB8AC3E}">
        <p14:creationId xmlns:p14="http://schemas.microsoft.com/office/powerpoint/2010/main" val="6690320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a:solidFill>
                  <a:schemeClr val="tx1"/>
                </a:solidFill>
                <a:effectLst/>
                <a:latin typeface="+mn-lt"/>
                <a:ea typeface="+mn-ea"/>
                <a:cs typeface="+mn-cs"/>
              </a:rPr>
              <a:t>UC1</a:t>
            </a:r>
          </a:p>
          <a:p>
            <a:endParaRPr lang="en-US" sz="1200" b="1"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Fonte da imagem: https://media.un.org/photo/en/asset/oun7/oun7702229</a:t>
            </a:r>
          </a:p>
          <a:p>
            <a:r>
              <a:rPr lang="en-US" sz="1200" b="0" i="0" kern="1200">
                <a:solidFill>
                  <a:schemeClr val="tx1"/>
                </a:solidFill>
                <a:effectLst/>
                <a:latin typeface="+mn-lt"/>
                <a:ea typeface="+mn-ea"/>
                <a:cs typeface="+mn-cs"/>
              </a:rPr>
              <a:t>https://digitallibrary.un.org/record/139811?ln=en&amp;v=pdf#files</a:t>
            </a:r>
          </a:p>
          <a:p>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O desenvolvimento sustentável requer uma abordagem integrada que tome em consideração as preocupações ambientais em conjunto com o desenvolvimento económico.</a:t>
            </a:r>
          </a:p>
          <a:p>
            <a:r>
              <a:rPr lang="en-US" sz="1200" b="0" i="0" kern="1200">
                <a:solidFill>
                  <a:schemeClr val="tx1"/>
                </a:solidFill>
                <a:effectLst/>
                <a:latin typeface="+mn-lt"/>
                <a:ea typeface="+mn-ea"/>
                <a:cs typeface="+mn-cs"/>
              </a:rPr>
              <a:t>In 1987, the </a:t>
            </a:r>
            <a:r>
              <a:rPr lang="en-US" sz="1200" b="0" i="0" u="none" strike="noStrike" kern="1200">
                <a:solidFill>
                  <a:schemeClr val="tx1"/>
                </a:solidFill>
                <a:effectLst/>
                <a:latin typeface="+mn-lt"/>
                <a:ea typeface="+mn-ea"/>
                <a:cs typeface="+mn-cs"/>
                <a:hlinkClick r:id="rId3"/>
              </a:rPr>
              <a:t>United Nations Brundtland Commission</a:t>
            </a:r>
            <a:r>
              <a:rPr lang="en-US" sz="1200" b="0" i="0" kern="1200">
                <a:solidFill>
                  <a:schemeClr val="tx1"/>
                </a:solidFill>
                <a:effectLst/>
                <a:latin typeface="+mn-lt"/>
                <a:ea typeface="+mn-ea"/>
                <a:cs typeface="+mn-cs"/>
              </a:rPr>
              <a:t> defined sustainability as “meeting the needs of the present without compromising the ability of future generations to meet their own needs.” Today, there are almost 140 developing countries in the world seeking ways of meeting their development needs, but with the increasing threat of climate change, concrete efforts must be made to ensure development today does not negatively affect future generations.</a:t>
            </a:r>
          </a:p>
          <a:p>
            <a:r>
              <a:rPr lang="en-US" sz="1200" b="0" i="0" u="none" strike="noStrike" kern="1200">
                <a:solidFill>
                  <a:schemeClr val="tx1"/>
                </a:solidFill>
                <a:effectLst/>
                <a:latin typeface="+mn-lt"/>
                <a:ea typeface="+mn-ea"/>
                <a:cs typeface="+mn-cs"/>
                <a:hlinkClick r:id="rId4"/>
              </a:rPr>
              <a:t>The Sustainable Development Goals</a:t>
            </a:r>
            <a:r>
              <a:rPr lang="en-US" sz="1200" b="0" i="0" kern="1200">
                <a:solidFill>
                  <a:schemeClr val="tx1"/>
                </a:solidFill>
                <a:effectLst/>
                <a:latin typeface="+mn-lt"/>
                <a:ea typeface="+mn-ea"/>
                <a:cs typeface="+mn-cs"/>
              </a:rPr>
              <a:t> form the framework for improving the lives of populations around the world and mitigating the hazardous man-made effects of climate change.  </a:t>
            </a:r>
            <a:r>
              <a:rPr lang="en-US" sz="1200" b="0" i="0" u="none" strike="noStrike" kern="1200">
                <a:solidFill>
                  <a:schemeClr val="tx1"/>
                </a:solidFill>
                <a:effectLst/>
                <a:latin typeface="+mn-lt"/>
                <a:ea typeface="+mn-ea"/>
                <a:cs typeface="+mn-cs"/>
                <a:hlinkClick r:id="rId5"/>
              </a:rPr>
              <a:t>SDG 13: Climate Action</a:t>
            </a:r>
            <a:r>
              <a:rPr lang="en-US" sz="1200" b="0" i="0" kern="1200">
                <a:solidFill>
                  <a:schemeClr val="tx1"/>
                </a:solidFill>
                <a:effectLst/>
                <a:latin typeface="+mn-lt"/>
                <a:ea typeface="+mn-ea"/>
                <a:cs typeface="+mn-cs"/>
              </a:rPr>
              <a:t>, calls for integrating measures to prevent climate change within development frameworks. </a:t>
            </a:r>
            <a:r>
              <a:rPr lang="en-US" sz="1200" b="0" i="0" u="none" strike="noStrike" kern="1200">
                <a:solidFill>
                  <a:schemeClr val="tx1"/>
                </a:solidFill>
                <a:effectLst/>
                <a:latin typeface="+mn-lt"/>
                <a:ea typeface="+mn-ea"/>
                <a:cs typeface="+mn-cs"/>
                <a:hlinkClick r:id="rId6"/>
              </a:rPr>
              <a:t>SDG 14: Life Below Water</a:t>
            </a:r>
            <a:r>
              <a:rPr lang="en-US" sz="1200" b="0" i="0" kern="1200">
                <a:solidFill>
                  <a:schemeClr val="tx1"/>
                </a:solidFill>
                <a:effectLst/>
                <a:latin typeface="+mn-lt"/>
                <a:ea typeface="+mn-ea"/>
                <a:cs typeface="+mn-cs"/>
              </a:rPr>
              <a:t>, and </a:t>
            </a:r>
            <a:r>
              <a:rPr lang="en-US" sz="1200" b="0" i="0" u="none" strike="noStrike" kern="1200">
                <a:solidFill>
                  <a:schemeClr val="tx1"/>
                </a:solidFill>
                <a:effectLst/>
                <a:latin typeface="+mn-lt"/>
                <a:ea typeface="+mn-ea"/>
                <a:cs typeface="+mn-cs"/>
                <a:hlinkClick r:id="rId7"/>
              </a:rPr>
              <a:t>SDG 15: Life on Land</a:t>
            </a:r>
            <a:r>
              <a:rPr lang="en-US" sz="1200" b="0" i="0" kern="1200">
                <a:solidFill>
                  <a:schemeClr val="tx1"/>
                </a:solidFill>
                <a:effectLst/>
                <a:latin typeface="+mn-lt"/>
                <a:ea typeface="+mn-ea"/>
                <a:cs typeface="+mn-cs"/>
              </a:rPr>
              <a:t>, also call for more sustainable practices in using the earth’s natural resources.</a:t>
            </a:r>
          </a:p>
          <a:p>
            <a:endParaRPr lang="en-GB"/>
          </a:p>
          <a:p>
            <a:r>
              <a:rPr lang="en-GB"/>
              <a:t>https://www.un.org/en/academic-impact/sustainability</a:t>
            </a:r>
          </a:p>
        </p:txBody>
      </p:sp>
      <p:sp>
        <p:nvSpPr>
          <p:cNvPr id="4" name="Slide Number Placeholder 3"/>
          <p:cNvSpPr>
            <a:spLocks noGrp="1"/>
          </p:cNvSpPr>
          <p:nvPr>
            <p:ph type="sldNum" sz="quarter" idx="5"/>
          </p:nvPr>
        </p:nvSpPr>
        <p:spPr/>
        <p:txBody>
          <a:bodyPr/>
          <a:lstStyle/>
          <a:p>
            <a:fld id="{C6CF91B0-25AB-4DFA-B184-293DD156034C}" type="slidenum">
              <a:rPr lang="el-GR" smtClean="0"/>
              <a:t>7</a:t>
            </a:fld>
            <a:endParaRPr lang="el-GR"/>
          </a:p>
        </p:txBody>
      </p:sp>
    </p:spTree>
    <p:extLst>
      <p:ext uri="{BB962C8B-B14F-4D97-AF65-F5344CB8AC3E}">
        <p14:creationId xmlns:p14="http://schemas.microsoft.com/office/powerpoint/2010/main" val="17055776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a:solidFill>
                  <a:schemeClr val="tx1"/>
                </a:solidFill>
                <a:effectLst/>
                <a:latin typeface="+mn-lt"/>
                <a:ea typeface="+mn-ea"/>
                <a:cs typeface="+mn-cs"/>
              </a:rPr>
              <a:t>UC1</a:t>
            </a:r>
          </a:p>
          <a:p>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O Triple Bottom Line é um conceito empresarial que defende que as empresas devem comprometer-se a medir o seu impacte social e ambiental — para além do seu desempenho financeiro — em vez de se centrarem exclusivamente na geração de lucro, ou no “resultado líquido” convencional.</a:t>
            </a:r>
          </a:p>
          <a:p>
            <a:endParaRPr lang="en-US"/>
          </a:p>
          <a:p>
            <a:r>
              <a:rPr lang="en-US"/>
              <a:t>In 1994, the concept of triple bottom line was introduced into the business world as the new sustainability taxonomy embracing new guidelines for industries to undertake and address the set of sustainable development goals (SDGs) established in the United Nations Rio+20 summit and the following Millennium Development Goals (MDGs) from 2015 on. The concept was introduced as a new challenge for businesses to include security of people and the planet in the strategic business model and to develop new instruments and taxonomies to assess the prejudices that are being caused to society and environment (Griggs et al., 2013). In Cannibals with forks: The triple bottom line of 21st century business, Elkington (1997) postulates the 3Ps designation for people, planet, and profits as a triple goal toward true sustainability. By his definition, industries should assess the three segments when planning their strategies as all three of them are characterized by the same importance, not only accounting for the financial returns (Moneva, Archel, &amp; Correa, 2006). To be successful in a truthful triple bottom line development, a company should consider having all three aspects with positive returns. Decreasing the level of negative outcomes is not considered by Elkington (1998) a solution to the environmental and societal problems we have been facing, as settled and established in the MDGs. </a:t>
            </a:r>
          </a:p>
          <a:p>
            <a:endParaRPr lang="en-US"/>
          </a:p>
          <a:p>
            <a:r>
              <a:rPr lang="en-US"/>
              <a:t>Dating back from 1997, Elkington’s concept has been constantly applied and reformulated in several contexts. </a:t>
            </a:r>
          </a:p>
          <a:p>
            <a:endParaRPr lang="en-US"/>
          </a:p>
          <a:p>
            <a:r>
              <a:rPr lang="en-US"/>
              <a:t>First published in 1997, </a:t>
            </a:r>
            <a:r>
              <a:rPr lang="en-US" i="1"/>
              <a:t>Cannibals with forks: The triple bottom line of 21st century business</a:t>
            </a:r>
            <a:r>
              <a:rPr lang="en-US"/>
              <a:t> (Elkington, 1997) depicts a business world with outstanding performances in three main areas: s</a:t>
            </a:r>
            <a:r>
              <a:rPr lang="en-US" sz="2000"/>
              <a:t>ocial, environmental, and economic</a:t>
            </a:r>
            <a:r>
              <a:rPr lang="en-US"/>
              <a:t>.</a:t>
            </a:r>
            <a:endParaRPr lang="el-GR"/>
          </a:p>
          <a:p>
            <a:endParaRPr lang="en-US" sz="1200" b="1"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25 Years Ago I Coined the Phrase “Triple Bottom Line.” Here’s Why It’s Time to Rethink It.</a:t>
            </a:r>
          </a:p>
          <a:p>
            <a:r>
              <a:rPr lang="en-US" sz="1200" kern="1200">
                <a:solidFill>
                  <a:schemeClr val="tx1"/>
                </a:solidFill>
                <a:effectLst/>
                <a:latin typeface="+mn-lt"/>
                <a:ea typeface="+mn-ea"/>
                <a:cs typeface="+mn-cs"/>
              </a:rPr>
              <a:t>by </a:t>
            </a:r>
            <a:r>
              <a:rPr lang="en-US" sz="1200" u="none" strike="noStrike" kern="1200">
                <a:solidFill>
                  <a:schemeClr val="tx1"/>
                </a:solidFill>
                <a:effectLst/>
                <a:latin typeface="+mn-lt"/>
                <a:ea typeface="+mn-ea"/>
                <a:cs typeface="+mn-cs"/>
                <a:hlinkClick r:id="rId3"/>
              </a:rPr>
              <a:t>John Elkington</a:t>
            </a:r>
            <a:endParaRPr lang="en-US">
              <a:effectLst/>
            </a:endParaRPr>
          </a:p>
          <a:p>
            <a:r>
              <a:rPr lang="en-US" sz="1200" b="0" kern="1200">
                <a:solidFill>
                  <a:schemeClr val="tx1"/>
                </a:solidFill>
                <a:effectLst/>
                <a:latin typeface="+mn-lt"/>
                <a:ea typeface="+mn-ea"/>
                <a:cs typeface="+mn-cs"/>
              </a:rPr>
              <a:t>June 25, 2018</a:t>
            </a:r>
            <a:endParaRPr lang="en-US">
              <a:effectLst/>
            </a:endParaRPr>
          </a:p>
          <a:p>
            <a:r>
              <a:rPr lang="en-GB"/>
              <a:t>https://hbr.org/2018/06/25-years-ago-i-coined-the-phrase-triple-bottom-line-heres-why-im-giving-up-on-it</a:t>
            </a:r>
          </a:p>
          <a:p>
            <a:endParaRPr lang="en-GB"/>
          </a:p>
          <a:p>
            <a:endParaRPr lang="en-GB"/>
          </a:p>
          <a:p>
            <a:r>
              <a:rPr lang="en-GB" b="1"/>
              <a:t>Image source: </a:t>
            </a:r>
            <a:r>
              <a:rPr lang="en-US" b="1"/>
              <a:t>https://www.researchgate.net/publication/299535510_Finding_the_Copper_Mine_of_the_21_st_Century_Conceptual_Exploration_Targeting_for_Hypothetical_Copper_Reserves</a:t>
            </a:r>
            <a:endParaRPr lang="en-GB" b="1"/>
          </a:p>
        </p:txBody>
      </p:sp>
      <p:sp>
        <p:nvSpPr>
          <p:cNvPr id="4" name="Slide Number Placeholder 3"/>
          <p:cNvSpPr>
            <a:spLocks noGrp="1"/>
          </p:cNvSpPr>
          <p:nvPr>
            <p:ph type="sldNum" sz="quarter" idx="5"/>
          </p:nvPr>
        </p:nvSpPr>
        <p:spPr/>
        <p:txBody>
          <a:bodyPr/>
          <a:lstStyle/>
          <a:p>
            <a:fld id="{C6CF91B0-25AB-4DFA-B184-293DD156034C}" type="slidenum">
              <a:rPr lang="el-GR" smtClean="0"/>
              <a:t>8</a:t>
            </a:fld>
            <a:endParaRPr lang="el-GR"/>
          </a:p>
        </p:txBody>
      </p:sp>
    </p:spTree>
    <p:extLst>
      <p:ext uri="{BB962C8B-B14F-4D97-AF65-F5344CB8AC3E}">
        <p14:creationId xmlns:p14="http://schemas.microsoft.com/office/powerpoint/2010/main" val="3341097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a:solidFill>
                  <a:schemeClr val="tx1"/>
                </a:solidFill>
                <a:effectLst/>
                <a:latin typeface="+mn-lt"/>
                <a:ea typeface="+mn-ea"/>
                <a:cs typeface="+mn-cs"/>
              </a:rPr>
              <a:t>UC1</a:t>
            </a:r>
          </a:p>
          <a:p>
            <a:endParaRPr lang="en-US" sz="1200" b="1" i="0" kern="1200">
              <a:solidFill>
                <a:schemeClr val="tx1"/>
              </a:solidFill>
              <a:effectLst/>
              <a:latin typeface="+mn-lt"/>
              <a:ea typeface="+mn-ea"/>
              <a:cs typeface="+mn-cs"/>
            </a:endParaRPr>
          </a:p>
          <a:p>
            <a:r>
              <a:rPr lang="en-US" sz="1200" b="1" i="0" kern="1200">
                <a:solidFill>
                  <a:schemeClr val="tx1"/>
                </a:solidFill>
                <a:effectLst/>
                <a:latin typeface="+mn-lt"/>
                <a:ea typeface="+mn-ea"/>
                <a:cs typeface="+mn-cs"/>
              </a:rPr>
              <a:t>Um plano para o nosso futuro comum</a:t>
            </a:r>
          </a:p>
          <a:p>
            <a:r>
              <a:rPr lang="en-US" sz="1200" b="0" i="0" kern="1200">
                <a:solidFill>
                  <a:schemeClr val="tx1"/>
                </a:solidFill>
                <a:effectLst/>
                <a:latin typeface="+mn-lt"/>
                <a:ea typeface="+mn-ea"/>
                <a:cs typeface="+mn-cs"/>
              </a:rPr>
              <a:t>In 2015, UN Member States translated their vision of sustainable development into a blueprint for achieving it: </a:t>
            </a:r>
            <a:r>
              <a:rPr lang="en-US" sz="1200" b="0" i="0" u="sng" kern="1200">
                <a:solidFill>
                  <a:schemeClr val="tx1"/>
                </a:solidFill>
                <a:effectLst/>
                <a:latin typeface="+mn-lt"/>
                <a:ea typeface="+mn-ea"/>
                <a:cs typeface="+mn-cs"/>
                <a:hlinkClick r:id="rId3"/>
              </a:rPr>
              <a:t>the 2030 Agenda for Sustainable Development</a:t>
            </a:r>
            <a:r>
              <a:rPr lang="en-US" sz="1200" b="0" i="0" kern="1200">
                <a:solidFill>
                  <a:schemeClr val="tx1"/>
                </a:solidFill>
                <a:effectLst/>
                <a:latin typeface="+mn-lt"/>
                <a:ea typeface="+mn-ea"/>
                <a:cs typeface="+mn-cs"/>
              </a:rPr>
              <a:t>. Its </a:t>
            </a:r>
            <a:r>
              <a:rPr lang="en-US" sz="1200" b="0" i="0" u="sng" kern="1200">
                <a:solidFill>
                  <a:schemeClr val="tx1"/>
                </a:solidFill>
                <a:effectLst/>
                <a:latin typeface="+mn-lt"/>
                <a:ea typeface="+mn-ea"/>
                <a:cs typeface="+mn-cs"/>
                <a:hlinkClick r:id="rId4"/>
              </a:rPr>
              <a:t>17 Sustainable Development Goals</a:t>
            </a:r>
            <a:r>
              <a:rPr lang="en-US" sz="1200" b="0" i="0" kern="1200">
                <a:solidFill>
                  <a:schemeClr val="tx1"/>
                </a:solidFill>
                <a:effectLst/>
                <a:latin typeface="+mn-lt"/>
                <a:ea typeface="+mn-ea"/>
                <a:cs typeface="+mn-cs"/>
              </a:rPr>
              <a:t> —with ambitious targets to achieve by 2030— cover the three dimensions of sustainable development: the economy, social development and the environment.</a:t>
            </a:r>
          </a:p>
          <a:p>
            <a:r>
              <a:rPr lang="en-US" sz="1200" b="0" i="0" kern="1200">
                <a:solidFill>
                  <a:schemeClr val="tx1"/>
                </a:solidFill>
                <a:effectLst/>
                <a:latin typeface="+mn-lt"/>
                <a:ea typeface="+mn-ea"/>
                <a:cs typeface="+mn-cs"/>
              </a:rPr>
              <a:t>However, halfway to our 2030 deadline, the climate crisis, a weak global economy, conflicts and the lingering impact of COVID-19 have put the Goals in jeopardy.</a:t>
            </a:r>
          </a:p>
          <a:p>
            <a:r>
              <a:rPr lang="en-US" sz="1200" b="0" i="0" kern="1200">
                <a:solidFill>
                  <a:schemeClr val="tx1"/>
                </a:solidFill>
                <a:effectLst/>
                <a:latin typeface="+mn-lt"/>
                <a:ea typeface="+mn-ea"/>
                <a:cs typeface="+mn-cs"/>
              </a:rPr>
              <a:t>According to </a:t>
            </a:r>
            <a:r>
              <a:rPr lang="en-US" sz="1200" b="0" i="0" u="sng" kern="1200">
                <a:solidFill>
                  <a:schemeClr val="tx1"/>
                </a:solidFill>
                <a:effectLst/>
                <a:latin typeface="+mn-lt"/>
                <a:ea typeface="+mn-ea"/>
                <a:cs typeface="+mn-cs"/>
                <a:hlinkClick r:id="rId5"/>
              </a:rPr>
              <a:t>the UN SDGs Report 2023: Special Edition</a:t>
            </a:r>
            <a:r>
              <a:rPr lang="en-US" sz="1200" b="0" i="0" kern="1200">
                <a:solidFill>
                  <a:schemeClr val="tx1"/>
                </a:solidFill>
                <a:effectLst/>
                <a:latin typeface="+mn-lt"/>
                <a:ea typeface="+mn-ea"/>
                <a:cs typeface="+mn-cs"/>
              </a:rPr>
              <a:t>, the number of people living in extreme poverty in 2020 rose to 724 million, and now gender equality is some 300 years away.  </a:t>
            </a:r>
            <a:r>
              <a:rPr lang="en-US" sz="1200" b="0" i="0" u="sng" kern="1200">
                <a:solidFill>
                  <a:schemeClr val="tx1"/>
                </a:solidFill>
                <a:effectLst/>
                <a:latin typeface="+mn-lt"/>
                <a:ea typeface="+mn-ea"/>
                <a:cs typeface="+mn-cs"/>
                <a:hlinkClick r:id="rId6"/>
              </a:rPr>
              <a:t>The Intergovernmental Panel on Climate Change (IPCC)</a:t>
            </a:r>
            <a:r>
              <a:rPr lang="en-US" sz="1200" b="0" i="0" kern="1200">
                <a:solidFill>
                  <a:schemeClr val="tx1"/>
                </a:solidFill>
                <a:effectLst/>
                <a:latin typeface="+mn-lt"/>
                <a:ea typeface="+mn-ea"/>
                <a:cs typeface="+mn-cs"/>
              </a:rPr>
              <a:t> warns that without more robust policies across all sectors, the world is likely to surpass the critical 1.5°C tipping point by 2035.</a:t>
            </a:r>
          </a:p>
          <a:p>
            <a:r>
              <a:rPr lang="en-US" sz="1200" b="0" i="0" kern="1200">
                <a:solidFill>
                  <a:schemeClr val="tx1"/>
                </a:solidFill>
                <a:effectLst/>
                <a:latin typeface="+mn-lt"/>
                <a:ea typeface="+mn-ea"/>
                <a:cs typeface="+mn-cs"/>
              </a:rPr>
              <a:t>It is not too late to reset efforts to reach them, however. To advance the sustainable development agenda, governments are integrating the Goals into </a:t>
            </a:r>
            <a:r>
              <a:rPr lang="en-US" sz="1200" b="0" i="0" u="sng" kern="1200">
                <a:solidFill>
                  <a:schemeClr val="tx1"/>
                </a:solidFill>
                <a:effectLst/>
                <a:latin typeface="+mn-lt"/>
                <a:ea typeface="+mn-ea"/>
                <a:cs typeface="+mn-cs"/>
                <a:hlinkClick r:id="rId7"/>
              </a:rPr>
              <a:t>national plans</a:t>
            </a:r>
            <a:r>
              <a:rPr lang="en-US" sz="1200" b="0" i="0" kern="1200">
                <a:solidFill>
                  <a:schemeClr val="tx1"/>
                </a:solidFill>
                <a:effectLst/>
                <a:latin typeface="+mn-lt"/>
                <a:ea typeface="+mn-ea"/>
                <a:cs typeface="+mn-cs"/>
              </a:rPr>
              <a:t>. However, a fundamental shift is needed to put the world on a better path. And with a few years left to achieve the 2030 Agenda, it is needed now.</a:t>
            </a:r>
          </a:p>
          <a:p>
            <a:r>
              <a:rPr lang="en-US" sz="1200" b="1" i="0" kern="1200">
                <a:solidFill>
                  <a:schemeClr val="tx1"/>
                </a:solidFill>
                <a:effectLst/>
                <a:latin typeface="+mn-lt"/>
                <a:ea typeface="+mn-ea"/>
                <a:cs typeface="+mn-cs"/>
              </a:rPr>
              <a:t>Anyone can act</a:t>
            </a:r>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It is not only up to our world leaders. Every person can benefit from a more prosperous, inclusive and resilient world. We can all do something about it, regardless of whether we are in a government or civil society, run a business or a home, are in school or out of it.</a:t>
            </a:r>
          </a:p>
          <a:p>
            <a:r>
              <a:rPr lang="en-US" sz="1200" b="0" i="0" kern="1200">
                <a:solidFill>
                  <a:schemeClr val="tx1"/>
                </a:solidFill>
                <a:effectLst/>
                <a:latin typeface="+mn-lt"/>
                <a:ea typeface="+mn-ea"/>
                <a:cs typeface="+mn-cs"/>
              </a:rPr>
              <a:t>While governments set policies to steer sustainable development, and both the public and private sectors have to </a:t>
            </a:r>
            <a:r>
              <a:rPr lang="en-US" sz="1200" b="0" i="0" u="sng" kern="1200">
                <a:solidFill>
                  <a:schemeClr val="tx1"/>
                </a:solidFill>
                <a:effectLst/>
                <a:latin typeface="+mn-lt"/>
                <a:ea typeface="+mn-ea"/>
                <a:cs typeface="+mn-cs"/>
                <a:hlinkClick r:id="rId8"/>
              </a:rPr>
              <a:t>finance the major shifts</a:t>
            </a:r>
            <a:r>
              <a:rPr lang="en-US" sz="1200" b="0" i="0" kern="1200">
                <a:solidFill>
                  <a:schemeClr val="tx1"/>
                </a:solidFill>
                <a:effectLst/>
                <a:latin typeface="+mn-lt"/>
                <a:ea typeface="+mn-ea"/>
                <a:cs typeface="+mn-cs"/>
              </a:rPr>
              <a:t> it requires, individual decisions add up fast. Your choices to earn a living, move around, make friends or advocate for justice can all make an impact. Want to know more? Find out how you can </a:t>
            </a:r>
            <a:r>
              <a:rPr lang="en-US" sz="1200" b="0" i="0" u="sng" kern="1200">
                <a:solidFill>
                  <a:schemeClr val="tx1"/>
                </a:solidFill>
                <a:effectLst/>
                <a:latin typeface="+mn-lt"/>
                <a:ea typeface="+mn-ea"/>
                <a:cs typeface="+mn-cs"/>
                <a:hlinkClick r:id="rId9"/>
              </a:rPr>
              <a:t>act now</a:t>
            </a:r>
            <a:r>
              <a:rPr lang="en-US" sz="1200" b="0" i="0" kern="1200">
                <a:solidFill>
                  <a:schemeClr val="tx1"/>
                </a:solidFill>
                <a:effectLst/>
                <a:latin typeface="+mn-lt"/>
                <a:ea typeface="+mn-ea"/>
                <a:cs typeface="+mn-cs"/>
              </a:rPr>
              <a:t> for our common future. Embrace the possible.</a:t>
            </a:r>
          </a:p>
          <a:p>
            <a:endParaRPr lang="en-US" sz="1200" b="1" i="0" kern="1200">
              <a:solidFill>
                <a:schemeClr val="tx1"/>
              </a:solidFill>
              <a:effectLst/>
              <a:latin typeface="+mn-lt"/>
              <a:ea typeface="+mn-ea"/>
              <a:cs typeface="+mn-cs"/>
            </a:endParaRPr>
          </a:p>
          <a:p>
            <a:r>
              <a:rPr lang="en-GB"/>
              <a:t>https://www.un.org/sustainabledevelopment/blog/2023/08/what-is-sustainable-development/</a:t>
            </a:r>
          </a:p>
          <a:p>
            <a:r>
              <a:rPr lang="en-GB"/>
              <a:t>https://www.un.org/en/climatechange/act-our-common-future-working-together-sustainable-development-goals</a:t>
            </a:r>
          </a:p>
        </p:txBody>
      </p:sp>
      <p:sp>
        <p:nvSpPr>
          <p:cNvPr id="4" name="Slide Number Placeholder 3"/>
          <p:cNvSpPr>
            <a:spLocks noGrp="1"/>
          </p:cNvSpPr>
          <p:nvPr>
            <p:ph type="sldNum" sz="quarter" idx="5"/>
          </p:nvPr>
        </p:nvSpPr>
        <p:spPr/>
        <p:txBody>
          <a:bodyPr/>
          <a:lstStyle/>
          <a:p>
            <a:fld id="{C6CF91B0-25AB-4DFA-B184-293DD156034C}" type="slidenum">
              <a:rPr lang="el-GR" smtClean="0"/>
              <a:t>9</a:t>
            </a:fld>
            <a:endParaRPr lang="el-GR"/>
          </a:p>
        </p:txBody>
      </p:sp>
    </p:spTree>
    <p:extLst>
      <p:ext uri="{BB962C8B-B14F-4D97-AF65-F5344CB8AC3E}">
        <p14:creationId xmlns:p14="http://schemas.microsoft.com/office/powerpoint/2010/main" val="24816204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UC1</a:t>
            </a:r>
          </a:p>
          <a:p>
            <a:endParaRPr lang="en-US">
              <a:hlinkClick r:id="rId3"/>
            </a:endParaRPr>
          </a:p>
          <a:p>
            <a:r>
              <a:rPr lang="en-US">
                <a:hlinkClick r:id="rId3"/>
              </a:rPr>
              <a:t>https://www.unglobalcompact.org/docs/issues_doc/Financial_markets/who_cares_who_wins.pdf</a:t>
            </a:r>
            <a:endParaRPr lang="en-US"/>
          </a:p>
          <a:p>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The Who Cares Wins conference in 2005 first brought together institutional investors, asset managers, buy-side and sell-side research analysts, global consultants and government bodies and regulators to examine the role of environmental, social and governance (ESG) value drivers in asset management and financial research. There was a remarkable degree of agreement among participants that ESG factors play an important role in the context of longer-term investment.</a:t>
            </a:r>
            <a:endParaRPr lang="en-GB"/>
          </a:p>
        </p:txBody>
      </p:sp>
      <p:sp>
        <p:nvSpPr>
          <p:cNvPr id="4" name="Slide Number Placeholder 3"/>
          <p:cNvSpPr>
            <a:spLocks noGrp="1"/>
          </p:cNvSpPr>
          <p:nvPr>
            <p:ph type="sldNum" sz="quarter" idx="5"/>
          </p:nvPr>
        </p:nvSpPr>
        <p:spPr/>
        <p:txBody>
          <a:bodyPr/>
          <a:lstStyle/>
          <a:p>
            <a:fld id="{C6CF91B0-25AB-4DFA-B184-293DD156034C}" type="slidenum">
              <a:rPr lang="el-GR" smtClean="0"/>
              <a:t>12</a:t>
            </a:fld>
            <a:endParaRPr lang="el-GR"/>
          </a:p>
        </p:txBody>
      </p:sp>
    </p:spTree>
    <p:extLst>
      <p:ext uri="{BB962C8B-B14F-4D97-AF65-F5344CB8AC3E}">
        <p14:creationId xmlns:p14="http://schemas.microsoft.com/office/powerpoint/2010/main" val="3296222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PT"/>
              <a:t>M2 - 49</a:t>
            </a:r>
          </a:p>
        </p:txBody>
      </p:sp>
      <p:sp>
        <p:nvSpPr>
          <p:cNvPr id="4" name="Slide Number Placeholder 3"/>
          <p:cNvSpPr>
            <a:spLocks noGrp="1"/>
          </p:cNvSpPr>
          <p:nvPr>
            <p:ph type="sldNum" sz="quarter" idx="5"/>
          </p:nvPr>
        </p:nvSpPr>
        <p:spPr/>
        <p:txBody>
          <a:bodyPr/>
          <a:lstStyle/>
          <a:p>
            <a:fld id="{C6CF91B0-25AB-4DFA-B184-293DD156034C}" type="slidenum">
              <a:rPr lang="el-GR" smtClean="0"/>
              <a:t>14</a:t>
            </a:fld>
            <a:endParaRPr lang="el-GR"/>
          </a:p>
        </p:txBody>
      </p:sp>
    </p:spTree>
    <p:extLst>
      <p:ext uri="{BB962C8B-B14F-4D97-AF65-F5344CB8AC3E}">
        <p14:creationId xmlns:p14="http://schemas.microsoft.com/office/powerpoint/2010/main" val="20447171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PT"/>
              <a:t>M2-50</a:t>
            </a:r>
          </a:p>
        </p:txBody>
      </p:sp>
      <p:sp>
        <p:nvSpPr>
          <p:cNvPr id="4" name="Slide Number Placeholder 3"/>
          <p:cNvSpPr>
            <a:spLocks noGrp="1"/>
          </p:cNvSpPr>
          <p:nvPr>
            <p:ph type="sldNum" sz="quarter" idx="5"/>
          </p:nvPr>
        </p:nvSpPr>
        <p:spPr/>
        <p:txBody>
          <a:bodyPr/>
          <a:lstStyle/>
          <a:p>
            <a:fld id="{C6CF91B0-25AB-4DFA-B184-293DD156034C}" type="slidenum">
              <a:rPr lang="el-GR" smtClean="0"/>
              <a:t>15</a:t>
            </a:fld>
            <a:endParaRPr lang="el-GR"/>
          </a:p>
        </p:txBody>
      </p:sp>
    </p:spTree>
    <p:extLst>
      <p:ext uri="{BB962C8B-B14F-4D97-AF65-F5344CB8AC3E}">
        <p14:creationId xmlns:p14="http://schemas.microsoft.com/office/powerpoint/2010/main" val="31434315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Fonte da imagem: Mike Berners-Lee, (2020). The carbon Footprint of Everything. Profile Books Ltd., London. ISBN 978-1788163811, eISBN  978-1782837114 </a:t>
            </a:r>
          </a:p>
        </p:txBody>
      </p:sp>
      <p:sp>
        <p:nvSpPr>
          <p:cNvPr id="4" name="Slide Number Placeholder 3"/>
          <p:cNvSpPr>
            <a:spLocks noGrp="1"/>
          </p:cNvSpPr>
          <p:nvPr>
            <p:ph type="sldNum" sz="quarter" idx="5"/>
          </p:nvPr>
        </p:nvSpPr>
        <p:spPr/>
        <p:txBody>
          <a:bodyPr/>
          <a:lstStyle/>
          <a:p>
            <a:fld id="{C6CF91B0-25AB-4DFA-B184-293DD156034C}" type="slidenum">
              <a:rPr lang="el-GR" smtClean="0"/>
              <a:t>17</a:t>
            </a:fld>
            <a:endParaRPr lang="el-GR"/>
          </a:p>
        </p:txBody>
      </p:sp>
    </p:spTree>
    <p:extLst>
      <p:ext uri="{BB962C8B-B14F-4D97-AF65-F5344CB8AC3E}">
        <p14:creationId xmlns:p14="http://schemas.microsoft.com/office/powerpoint/2010/main" val="21056709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61676A-D88A-28A2-531C-2EF3D2FCFF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49EB1A-4061-8E4B-7277-FDA23884BA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E22C14-BC05-E2CB-B067-329A0E0CF258}"/>
              </a:ext>
            </a:extLst>
          </p:cNvPr>
          <p:cNvSpPr>
            <a:spLocks noGrp="1"/>
          </p:cNvSpPr>
          <p:nvPr>
            <p:ph type="body" idx="1"/>
          </p:nvPr>
        </p:nvSpPr>
        <p:spPr/>
        <p:txBody>
          <a:bodyPr/>
          <a:lstStyle/>
          <a:p>
            <a:r>
              <a:rPr lang="en-IE"/>
              <a:t>UC3</a:t>
            </a:r>
          </a:p>
          <a:p>
            <a:endParaRPr lang="en-IE"/>
          </a:p>
          <a:p>
            <a:r>
              <a:rPr lang="en-IE"/>
              <a:t>Fonte da imagem: Serviço de Investigação do Parlamento Europeu</a:t>
            </a:r>
          </a:p>
          <a:p>
            <a:endParaRPr lang="en-IE"/>
          </a:p>
          <a:p>
            <a:pPr marL="0" marR="0" lvl="0" indent="0" algn="l" defTabSz="914400" rtl="0" eaLnBrk="1" fontAlgn="auto" latinLnBrk="0" hangingPunct="1">
              <a:lnSpc>
                <a:spcPct val="100000"/>
              </a:lnSpc>
              <a:spcBef>
                <a:spcPts val="0"/>
              </a:spcBef>
              <a:spcAft>
                <a:spcPts val="0"/>
              </a:spcAft>
              <a:buClrTx/>
              <a:buSzTx/>
              <a:buFontTx/>
              <a:buNone/>
              <a:tabLst/>
              <a:defRPr/>
            </a:pPr>
            <a:r>
              <a:rPr lang="en-US"/>
              <a:t>A economia circular é um modelo de produção e consumo que envolve partilhar, arrendar, reutilizar, reparar, renovar e reciclar materiais e produtos existentes</a:t>
            </a:r>
          </a:p>
          <a:p>
            <a:r>
              <a:rPr lang="en-US" sz="1200" b="0" i="0" kern="1200">
                <a:solidFill>
                  <a:schemeClr val="tx1"/>
                </a:solidFill>
                <a:effectLst/>
                <a:latin typeface="+mn-lt"/>
                <a:ea typeface="+mn-ea"/>
                <a:cs typeface="+mn-cs"/>
              </a:rPr>
              <a:t>The circular economy is a </a:t>
            </a:r>
            <a:r>
              <a:rPr lang="en-US" sz="1200" b="0" i="0" kern="1200">
                <a:solidFill>
                  <a:schemeClr val="tx1"/>
                </a:solidFill>
                <a:effectLst/>
                <a:latin typeface="+mn-lt"/>
                <a:ea typeface="+mn-ea"/>
                <a:cs typeface="+mn-cs"/>
                <a:hlinkClick r:id="rId3"/>
              </a:rPr>
              <a:t>model of production and consumption</a:t>
            </a:r>
            <a:r>
              <a:rPr lang="en-US" sz="1200" b="0" i="0" kern="1200">
                <a:solidFill>
                  <a:schemeClr val="tx1"/>
                </a:solidFill>
                <a:effectLst/>
                <a:latin typeface="+mn-lt"/>
                <a:ea typeface="+mn-ea"/>
                <a:cs typeface="+mn-cs"/>
              </a:rPr>
              <a:t>, which involves sharing, leasing, reusing, repairing, refurbishing and recycling existing materials and products as long as possible. In this way, the </a:t>
            </a:r>
            <a:r>
              <a:rPr lang="en-US" sz="1200" b="1" i="0" kern="1200">
                <a:solidFill>
                  <a:schemeClr val="tx1"/>
                </a:solidFill>
                <a:effectLst/>
                <a:latin typeface="+mn-lt"/>
                <a:ea typeface="+mn-ea"/>
                <a:cs typeface="+mn-cs"/>
              </a:rPr>
              <a:t>life cycle of products is extended.</a:t>
            </a:r>
            <a:br>
              <a:rPr lang="en-US" sz="1200" b="1" i="0" kern="1200">
                <a:solidFill>
                  <a:schemeClr val="tx1"/>
                </a:solidFill>
                <a:effectLst/>
                <a:latin typeface="+mn-lt"/>
                <a:ea typeface="+mn-ea"/>
                <a:cs typeface="+mn-cs"/>
              </a:rPr>
            </a:br>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In practice, it implies </a:t>
            </a:r>
            <a:r>
              <a:rPr lang="en-US" sz="1200" b="1" i="0" kern="1200">
                <a:solidFill>
                  <a:schemeClr val="tx1"/>
                </a:solidFill>
                <a:effectLst/>
                <a:latin typeface="+mn-lt"/>
                <a:ea typeface="+mn-ea"/>
                <a:cs typeface="+mn-cs"/>
              </a:rPr>
              <a:t>reducing waste</a:t>
            </a:r>
            <a:r>
              <a:rPr lang="en-US" sz="1200" b="0" i="0" kern="1200">
                <a:solidFill>
                  <a:schemeClr val="tx1"/>
                </a:solidFill>
                <a:effectLst/>
                <a:latin typeface="+mn-lt"/>
                <a:ea typeface="+mn-ea"/>
                <a:cs typeface="+mn-cs"/>
              </a:rPr>
              <a:t> to a minimum. When a product reaches the end of its life, its materials are kept within the economy wherever possible thanks to recycling. These can be productively used again and again, thereby </a:t>
            </a:r>
            <a:r>
              <a:rPr lang="en-US" sz="1200" b="1" i="0" kern="1200">
                <a:solidFill>
                  <a:schemeClr val="tx1"/>
                </a:solidFill>
                <a:effectLst/>
                <a:latin typeface="+mn-lt"/>
                <a:ea typeface="+mn-ea"/>
                <a:cs typeface="+mn-cs"/>
              </a:rPr>
              <a:t>creating further value</a:t>
            </a:r>
            <a:r>
              <a:rPr lang="en-US" sz="1200" b="0" i="0" kern="1200">
                <a:solidFill>
                  <a:schemeClr val="tx1"/>
                </a:solidFill>
                <a:effectLst/>
                <a:latin typeface="+mn-lt"/>
                <a:ea typeface="+mn-ea"/>
                <a:cs typeface="+mn-cs"/>
              </a:rPr>
              <a:t>.</a:t>
            </a:r>
            <a:br>
              <a:rPr lang="en-US" sz="1200" b="0" i="0" kern="1200">
                <a:solidFill>
                  <a:schemeClr val="tx1"/>
                </a:solidFill>
                <a:effectLst/>
                <a:latin typeface="+mn-lt"/>
                <a:ea typeface="+mn-ea"/>
                <a:cs typeface="+mn-cs"/>
              </a:rPr>
            </a:br>
            <a:br>
              <a:rPr lang="en-US" sz="1200" b="0" i="0" kern="1200">
                <a:solidFill>
                  <a:schemeClr val="tx1"/>
                </a:solidFill>
                <a:effectLst/>
                <a:latin typeface="+mn-lt"/>
                <a:ea typeface="+mn-ea"/>
                <a:cs typeface="+mn-cs"/>
              </a:rPr>
            </a:br>
            <a:r>
              <a:rPr lang="en-US" sz="1200" b="0" i="0" kern="1200">
                <a:solidFill>
                  <a:schemeClr val="tx1"/>
                </a:solidFill>
                <a:effectLst/>
                <a:latin typeface="+mn-lt"/>
                <a:ea typeface="+mn-ea"/>
                <a:cs typeface="+mn-cs"/>
              </a:rPr>
              <a:t>This is a departure from the traditional, </a:t>
            </a:r>
            <a:r>
              <a:rPr lang="en-US" sz="1200" b="0" i="1" kern="1200">
                <a:solidFill>
                  <a:schemeClr val="tx1"/>
                </a:solidFill>
                <a:effectLst/>
                <a:latin typeface="+mn-lt"/>
                <a:ea typeface="+mn-ea"/>
                <a:cs typeface="+mn-cs"/>
              </a:rPr>
              <a:t>linear</a:t>
            </a:r>
            <a:r>
              <a:rPr lang="en-US" sz="1200" b="0" i="0" kern="1200">
                <a:solidFill>
                  <a:schemeClr val="tx1"/>
                </a:solidFill>
                <a:effectLst/>
                <a:latin typeface="+mn-lt"/>
                <a:ea typeface="+mn-ea"/>
                <a:cs typeface="+mn-cs"/>
              </a:rPr>
              <a:t> economic model, which is based on a take-make-consume-throw away pattern. This model relies on large quantities of cheap, easily accessible materials and energy.</a:t>
            </a:r>
            <a:br>
              <a:rPr lang="en-US" sz="1200" b="0" i="0" kern="1200">
                <a:solidFill>
                  <a:schemeClr val="tx1"/>
                </a:solidFill>
                <a:effectLst/>
                <a:latin typeface="+mn-lt"/>
                <a:ea typeface="+mn-ea"/>
                <a:cs typeface="+mn-cs"/>
              </a:rPr>
            </a:br>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Also part of this model is </a:t>
            </a:r>
            <a:r>
              <a:rPr lang="en-US" sz="1200" b="0" i="0" kern="1200">
                <a:solidFill>
                  <a:schemeClr val="tx1"/>
                </a:solidFill>
                <a:effectLst/>
                <a:latin typeface="+mn-lt"/>
                <a:ea typeface="+mn-ea"/>
                <a:cs typeface="+mn-cs"/>
                <a:hlinkClick r:id="rId4"/>
              </a:rPr>
              <a:t>planned obsolescence</a:t>
            </a:r>
            <a:r>
              <a:rPr lang="en-US" sz="1200" b="0" i="0" kern="1200">
                <a:solidFill>
                  <a:schemeClr val="tx1"/>
                </a:solidFill>
                <a:effectLst/>
                <a:latin typeface="+mn-lt"/>
                <a:ea typeface="+mn-ea"/>
                <a:cs typeface="+mn-cs"/>
              </a:rPr>
              <a:t>, when a product has been designed to have a limited lifespan to encourage consumers to buy it again. The European Parliament has called for measures to tackle this practice.</a:t>
            </a:r>
          </a:p>
          <a:p>
            <a:endParaRPr lang="en-IE"/>
          </a:p>
          <a:p>
            <a:endParaRPr lang="en-IE"/>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a:solidFill>
                  <a:schemeClr val="tx1"/>
                </a:solidFill>
                <a:effectLst/>
                <a:latin typeface="+mn-lt"/>
                <a:ea typeface="+mn-ea"/>
                <a:cs typeface="+mn-cs"/>
              </a:rPr>
              <a:t>Circular economy: definition, importance and benefits</a:t>
            </a:r>
          </a:p>
          <a:p>
            <a:r>
              <a:rPr lang="en-IE"/>
              <a:t>https://www.europarl.europa.eu/topics/en/article/20151201STO05603/circular-economy-definition-importance-and-benefits</a:t>
            </a:r>
          </a:p>
          <a:p>
            <a:endParaRPr lang="en-IE"/>
          </a:p>
        </p:txBody>
      </p:sp>
      <p:sp>
        <p:nvSpPr>
          <p:cNvPr id="4" name="Slide Number Placeholder 3">
            <a:extLst>
              <a:ext uri="{FF2B5EF4-FFF2-40B4-BE49-F238E27FC236}">
                <a16:creationId xmlns:a16="http://schemas.microsoft.com/office/drawing/2014/main" id="{5E889787-889E-0D71-352D-955EB6C22214}"/>
              </a:ext>
            </a:extLst>
          </p:cNvPr>
          <p:cNvSpPr>
            <a:spLocks noGrp="1"/>
          </p:cNvSpPr>
          <p:nvPr>
            <p:ph type="sldNum" sz="quarter" idx="5"/>
          </p:nvPr>
        </p:nvSpPr>
        <p:spPr/>
        <p:txBody>
          <a:bodyPr/>
          <a:lstStyle/>
          <a:p>
            <a:fld id="{C6CF91B0-25AB-4DFA-B184-293DD156034C}" type="slidenum">
              <a:rPr lang="el-GR" smtClean="0"/>
              <a:t>19</a:t>
            </a:fld>
            <a:endParaRPr lang="el-GR"/>
          </a:p>
        </p:txBody>
      </p:sp>
    </p:spTree>
    <p:extLst>
      <p:ext uri="{BB962C8B-B14F-4D97-AF65-F5344CB8AC3E}">
        <p14:creationId xmlns:p14="http://schemas.microsoft.com/office/powerpoint/2010/main" val="413453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UC3</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Suggestion of practical activity (Activity 4): </a:t>
            </a:r>
            <a:r>
              <a:rPr lang="en-GB" sz="1200" i="1" kern="1200">
                <a:solidFill>
                  <a:schemeClr val="tx1"/>
                </a:solidFill>
                <a:effectLst/>
                <a:latin typeface="+mn-lt"/>
                <a:ea typeface="+mn-ea"/>
                <a:cs typeface="+mn-cs"/>
              </a:rPr>
              <a:t>Circular economy – Stakeholders mapping in the textile sector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Image source: European Environmental Agency (EEA)</a:t>
            </a:r>
          </a:p>
          <a:p>
            <a:r>
              <a:rPr lang="en-US" sz="1200" b="0" i="0" kern="1200">
                <a:solidFill>
                  <a:schemeClr val="tx1"/>
                </a:solidFill>
                <a:effectLst/>
                <a:latin typeface="+mn-lt"/>
                <a:ea typeface="+mn-ea"/>
                <a:cs typeface="+mn-cs"/>
              </a:rPr>
              <a:t>https://www.eea.europa.eu/publications/capturing-the-climate-change-mitigation</a:t>
            </a:r>
          </a:p>
          <a:p>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The European Commission </a:t>
            </a:r>
            <a:r>
              <a:rPr lang="en-US" sz="1200" b="1" i="0" kern="1200">
                <a:solidFill>
                  <a:schemeClr val="tx1"/>
                </a:solidFill>
                <a:effectLst/>
                <a:latin typeface="+mn-lt"/>
                <a:ea typeface="+mn-ea"/>
                <a:cs typeface="+mn-cs"/>
              </a:rPr>
              <a:t>Circular Economy action Plan </a:t>
            </a:r>
            <a:r>
              <a:rPr lang="en-US" sz="1200" b="0" i="0" kern="1200">
                <a:solidFill>
                  <a:schemeClr val="tx1"/>
                </a:solidFill>
                <a:effectLst/>
                <a:latin typeface="+mn-lt"/>
                <a:ea typeface="+mn-ea"/>
                <a:cs typeface="+mn-cs"/>
              </a:rPr>
              <a:t>(2020)</a:t>
            </a:r>
          </a:p>
          <a:p>
            <a:r>
              <a:rPr lang="en-US" sz="1200" b="0" i="0" kern="1200">
                <a:solidFill>
                  <a:schemeClr val="tx1"/>
                </a:solidFill>
                <a:effectLst/>
                <a:latin typeface="+mn-lt"/>
                <a:ea typeface="+mn-ea"/>
                <a:cs typeface="+mn-cs"/>
              </a:rPr>
              <a:t>COMMUNICATION FROM THE COMMISSION TO THE EUROPEAN PARLIAMENT, THE COUNCIL, THE EUROPEAN ECONOMIC AND SOCIAL COMMITTEE AND THE COMMITTEE OF THE REGIONS A new Circular Economy Action Plan For a cleaner and more competitive Europe</a:t>
            </a:r>
          </a:p>
          <a:p>
            <a:r>
              <a:rPr lang="en-US" sz="1200" b="0" i="0" kern="1200">
                <a:solidFill>
                  <a:schemeClr val="tx1"/>
                </a:solidFill>
                <a:effectLst/>
                <a:latin typeface="+mn-lt"/>
                <a:ea typeface="+mn-ea"/>
                <a:cs typeface="+mn-cs"/>
              </a:rPr>
              <a:t>https://eur-lex.europa.eu/legal-content/EN/TXT/?qid=1583933814386&amp;uri=COM:2020:98:FIN</a:t>
            </a:r>
          </a:p>
          <a:p>
            <a:endParaRPr lang="en-US" sz="1200" b="0" i="0" kern="1200">
              <a:solidFill>
                <a:schemeClr val="tx1"/>
              </a:solidFill>
              <a:effectLst/>
              <a:latin typeface="+mn-lt"/>
              <a:ea typeface="+mn-ea"/>
              <a:cs typeface="+mn-cs"/>
            </a:endParaRPr>
          </a:p>
          <a:p>
            <a:r>
              <a:rPr lang="en-US" sz="1200" b="1" i="0" kern="1200">
                <a:solidFill>
                  <a:schemeClr val="tx1"/>
                </a:solidFill>
                <a:effectLst/>
                <a:latin typeface="+mn-lt"/>
                <a:ea typeface="+mn-ea"/>
                <a:cs typeface="+mn-cs"/>
              </a:rPr>
              <a:t>Circular economy’s potential key role in climate change mitigation</a:t>
            </a:r>
          </a:p>
          <a:p>
            <a:r>
              <a:rPr lang="en-US" sz="1200" b="0" i="0" kern="1200">
                <a:solidFill>
                  <a:schemeClr val="tx1"/>
                </a:solidFill>
                <a:effectLst/>
                <a:latin typeface="+mn-lt"/>
                <a:ea typeface="+mn-ea"/>
                <a:cs typeface="+mn-cs"/>
              </a:rPr>
              <a:t>The International Resource Panel (IRP, 2019) highlights that the extraction and processing of materials (fossil fuels, biomass, metals and non-metallic minerals) account for around 50% of global GHG emissions. A key aim of the circular economy is to retain the value of products and materials in use for as long as possible.</a:t>
            </a:r>
          </a:p>
          <a:p>
            <a:r>
              <a:rPr lang="en-US" sz="1200" b="0" i="0" kern="1200">
                <a:solidFill>
                  <a:schemeClr val="tx1"/>
                </a:solidFill>
                <a:effectLst/>
                <a:latin typeface="+mn-lt"/>
                <a:ea typeface="+mn-ea"/>
                <a:cs typeface="+mn-cs"/>
              </a:rPr>
              <a:t>This key aim would reduce the demand for virgin materials and the GHGs emitted during their extraction and processing. In addition, the energy-intensive parts of the circular economy should be powered by renewable energy.</a:t>
            </a:r>
          </a:p>
          <a:p>
            <a:r>
              <a:rPr lang="en-US" sz="1200" b="0" i="0" kern="1200">
                <a:solidFill>
                  <a:schemeClr val="tx1"/>
                </a:solidFill>
                <a:effectLst/>
                <a:latin typeface="+mn-lt"/>
                <a:ea typeface="+mn-ea"/>
                <a:cs typeface="+mn-cs"/>
              </a:rPr>
              <a:t>This can happen through a series of actions along the whole value chain, including via safe and sustainable design, efficient production, sustainable consumption, longer and better use of products and  using waste as a resource (Figure 1). By 2022, about 22 Member States had adopted a dedicated circular economy strategy.</a:t>
            </a:r>
          </a:p>
          <a:p>
            <a:r>
              <a:rPr lang="en-US" sz="1200" b="0" i="0" kern="1200">
                <a:solidFill>
                  <a:schemeClr val="tx1"/>
                </a:solidFill>
                <a:effectLst/>
                <a:latin typeface="+mn-lt"/>
                <a:ea typeface="+mn-ea"/>
                <a:cs typeface="+mn-cs"/>
              </a:rPr>
              <a:t>The 2020 </a:t>
            </a:r>
            <a:r>
              <a:rPr lang="en-US" sz="1200" b="0" i="0" u="none" strike="noStrike" kern="1200">
                <a:solidFill>
                  <a:schemeClr val="tx1"/>
                </a:solidFill>
                <a:effectLst/>
                <a:latin typeface="+mn-lt"/>
                <a:ea typeface="+mn-ea"/>
                <a:cs typeface="+mn-cs"/>
                <a:hlinkClick r:id="rId3"/>
              </a:rPr>
              <a:t>circular economy action plan</a:t>
            </a:r>
            <a:r>
              <a:rPr lang="en-US" sz="1200" b="0" i="0" kern="1200">
                <a:solidFill>
                  <a:schemeClr val="tx1"/>
                </a:solidFill>
                <a:effectLst/>
                <a:latin typeface="+mn-lt"/>
                <a:ea typeface="+mn-ea"/>
                <a:cs typeface="+mn-cs"/>
              </a:rPr>
              <a:t> (COM/2020/98 final) of the European Commission </a:t>
            </a:r>
            <a:r>
              <a:rPr lang="en-US" sz="1200" b="0" i="0" kern="1200" err="1">
                <a:solidFill>
                  <a:schemeClr val="tx1"/>
                </a:solidFill>
                <a:effectLst/>
                <a:latin typeface="+mn-lt"/>
                <a:ea typeface="+mn-ea"/>
                <a:cs typeface="+mn-cs"/>
              </a:rPr>
              <a:t>recognises</a:t>
            </a:r>
            <a:r>
              <a:rPr lang="en-US" sz="1200" b="0" i="0" kern="1200">
                <a:solidFill>
                  <a:schemeClr val="tx1"/>
                </a:solidFill>
                <a:effectLst/>
                <a:latin typeface="+mn-lt"/>
                <a:ea typeface="+mn-ea"/>
                <a:cs typeface="+mn-cs"/>
              </a:rPr>
              <a:t> this interlinkage between the circular economy and climate policies, presenting circularity as a prerequisite for climate neutrality.</a:t>
            </a:r>
          </a:p>
          <a:p>
            <a:r>
              <a:rPr lang="en-US" sz="1200" b="0" i="0" kern="1200">
                <a:solidFill>
                  <a:schemeClr val="tx1"/>
                </a:solidFill>
                <a:effectLst/>
                <a:latin typeface="+mn-lt"/>
                <a:ea typeface="+mn-ea"/>
                <a:cs typeface="+mn-cs"/>
              </a:rPr>
              <a:t>This approach is further acknowledged from the climate perspective, where </a:t>
            </a:r>
            <a:r>
              <a:rPr lang="en-US" sz="1200" b="0" i="0" u="none" strike="noStrike" kern="1200">
                <a:solidFill>
                  <a:schemeClr val="tx1"/>
                </a:solidFill>
                <a:effectLst/>
                <a:latin typeface="+mn-lt"/>
                <a:ea typeface="+mn-ea"/>
                <a:cs typeface="+mn-cs"/>
                <a:hlinkClick r:id="rId4"/>
              </a:rPr>
              <a:t>guidelines</a:t>
            </a:r>
            <a:r>
              <a:rPr lang="en-US" sz="1200" b="0" i="0" kern="1200">
                <a:solidFill>
                  <a:schemeClr val="tx1"/>
                </a:solidFill>
                <a:effectLst/>
                <a:latin typeface="+mn-lt"/>
                <a:ea typeface="+mn-ea"/>
                <a:cs typeface="+mn-cs"/>
              </a:rPr>
              <a:t> for updating national energy and climate plans (NECPs) </a:t>
            </a:r>
            <a:r>
              <a:rPr lang="en-US" sz="1200" b="0" i="0" kern="1200" err="1">
                <a:solidFill>
                  <a:schemeClr val="tx1"/>
                </a:solidFill>
                <a:effectLst/>
                <a:latin typeface="+mn-lt"/>
                <a:ea typeface="+mn-ea"/>
                <a:cs typeface="+mn-cs"/>
              </a:rPr>
              <a:t>emphasise</a:t>
            </a:r>
            <a:r>
              <a:rPr lang="en-US" sz="1200" b="0" i="0" kern="1200">
                <a:solidFill>
                  <a:schemeClr val="tx1"/>
                </a:solidFill>
                <a:effectLst/>
                <a:latin typeface="+mn-lt"/>
                <a:ea typeface="+mn-ea"/>
                <a:cs typeface="+mn-cs"/>
              </a:rPr>
              <a:t> the importance for Member States to start ‘integrating and modelling the contribution of the circular economy to the climate transition’.</a:t>
            </a:r>
          </a:p>
          <a:p>
            <a:endParaRPr lang="en-GB"/>
          </a:p>
        </p:txBody>
      </p:sp>
      <p:sp>
        <p:nvSpPr>
          <p:cNvPr id="4" name="Slide Number Placeholder 3"/>
          <p:cNvSpPr>
            <a:spLocks noGrp="1"/>
          </p:cNvSpPr>
          <p:nvPr>
            <p:ph type="sldNum" sz="quarter" idx="5"/>
          </p:nvPr>
        </p:nvSpPr>
        <p:spPr/>
        <p:txBody>
          <a:bodyPr/>
          <a:lstStyle/>
          <a:p>
            <a:fld id="{C6CF91B0-25AB-4DFA-B184-293DD156034C}" type="slidenum">
              <a:rPr lang="el-GR" smtClean="0"/>
              <a:t>20</a:t>
            </a:fld>
            <a:endParaRPr lang="el-GR"/>
          </a:p>
        </p:txBody>
      </p:sp>
    </p:spTree>
    <p:extLst>
      <p:ext uri="{BB962C8B-B14F-4D97-AF65-F5344CB8AC3E}">
        <p14:creationId xmlns:p14="http://schemas.microsoft.com/office/powerpoint/2010/main" val="31149180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77FF2-DA82-CB7B-112E-1742D71756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CD88AD-18A8-DAF1-8E93-9CAE91893D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E18477-0F79-D062-FEE1-9C52AAAC3E53}"/>
              </a:ext>
            </a:extLst>
          </p:cNvPr>
          <p:cNvSpPr>
            <a:spLocks noGrp="1"/>
          </p:cNvSpPr>
          <p:nvPr>
            <p:ph type="body" idx="1"/>
          </p:nvPr>
        </p:nvSpPr>
        <p:spPr/>
        <p:txBody>
          <a:bodyPr/>
          <a:lstStyle/>
          <a:p>
            <a:r>
              <a:rPr lang="en-IE"/>
              <a:t>UC3</a:t>
            </a:r>
          </a:p>
          <a:p>
            <a:endParaRPr lang="en-IE"/>
          </a:p>
          <a:p>
            <a:r>
              <a:rPr lang="en-IE"/>
              <a:t>Fonte da imagem: Ellen MacArthur Foundation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a:solidFill>
                  <a:schemeClr val="tx1"/>
                </a:solidFill>
                <a:effectLst/>
                <a:latin typeface="+mn-lt"/>
                <a:ea typeface="+mn-ea"/>
                <a:cs typeface="+mn-cs"/>
              </a:rPr>
              <a:t>O diagrama borboleta: visualizar a economia circular</a:t>
            </a:r>
          </a:p>
          <a:p>
            <a:r>
              <a:rPr lang="en-IE"/>
              <a:t>https://www.ellenmacarthurfoundation.org/circular-economy-diagram</a:t>
            </a:r>
          </a:p>
          <a:p>
            <a:endParaRPr lang="en-IE"/>
          </a:p>
        </p:txBody>
      </p:sp>
      <p:sp>
        <p:nvSpPr>
          <p:cNvPr id="4" name="Slide Number Placeholder 3">
            <a:extLst>
              <a:ext uri="{FF2B5EF4-FFF2-40B4-BE49-F238E27FC236}">
                <a16:creationId xmlns:a16="http://schemas.microsoft.com/office/drawing/2014/main" id="{3929257C-08A4-C6B4-36DF-CBEE2C918942}"/>
              </a:ext>
            </a:extLst>
          </p:cNvPr>
          <p:cNvSpPr>
            <a:spLocks noGrp="1"/>
          </p:cNvSpPr>
          <p:nvPr>
            <p:ph type="sldNum" sz="quarter" idx="5"/>
          </p:nvPr>
        </p:nvSpPr>
        <p:spPr/>
        <p:txBody>
          <a:bodyPr/>
          <a:lstStyle/>
          <a:p>
            <a:fld id="{C6CF91B0-25AB-4DFA-B184-293DD156034C}" type="slidenum">
              <a:rPr lang="el-GR" smtClean="0"/>
              <a:t>21</a:t>
            </a:fld>
            <a:endParaRPr lang="el-GR"/>
          </a:p>
        </p:txBody>
      </p:sp>
    </p:spTree>
    <p:extLst>
      <p:ext uri="{BB962C8B-B14F-4D97-AF65-F5344CB8AC3E}">
        <p14:creationId xmlns:p14="http://schemas.microsoft.com/office/powerpoint/2010/main" val="3240314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UC3</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Fonte da imagem: Kupfer, R., et. al. 2022. Neutral lightweight engineering: a holistic approach</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towards sustainability driven engineering. Discover Sustainability. DOI: 10.1007/s43621-022-00084-9</a:t>
            </a:r>
          </a:p>
          <a:p>
            <a:r>
              <a:rPr lang="en-GB" sz="1200" b="0" i="0" u="none" strike="noStrike" kern="1200" baseline="0">
                <a:solidFill>
                  <a:schemeClr val="tx1"/>
                </a:solidFill>
                <a:latin typeface="+mn-lt"/>
                <a:ea typeface="+mn-ea"/>
                <a:cs typeface="+mn-cs"/>
              </a:rPr>
              <a:t>10 estratégias R ordenadas por prioridade de acordo com os seus níveis de circularidade</a:t>
            </a: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EEA - Strategies for increased circularity within the product chain</a:t>
            </a:r>
          </a:p>
          <a:p>
            <a:r>
              <a:rPr lang="en-GB"/>
              <a:t>https://www.eea.europa.eu/publications/capturing-the-climate-change-mitigation</a:t>
            </a:r>
          </a:p>
          <a:p>
            <a:endParaRPr lang="en-GB"/>
          </a:p>
          <a:p>
            <a:endParaRPr lang="en-GB"/>
          </a:p>
        </p:txBody>
      </p:sp>
      <p:sp>
        <p:nvSpPr>
          <p:cNvPr id="4" name="Slide Number Placeholder 3"/>
          <p:cNvSpPr>
            <a:spLocks noGrp="1"/>
          </p:cNvSpPr>
          <p:nvPr>
            <p:ph type="sldNum" sz="quarter" idx="5"/>
          </p:nvPr>
        </p:nvSpPr>
        <p:spPr/>
        <p:txBody>
          <a:bodyPr/>
          <a:lstStyle/>
          <a:p>
            <a:fld id="{C6CF91B0-25AB-4DFA-B184-293DD156034C}" type="slidenum">
              <a:rPr lang="el-GR" smtClean="0"/>
              <a:t>22</a:t>
            </a:fld>
            <a:endParaRPr lang="el-GR"/>
          </a:p>
        </p:txBody>
      </p:sp>
    </p:spTree>
    <p:extLst>
      <p:ext uri="{BB962C8B-B14F-4D97-AF65-F5344CB8AC3E}">
        <p14:creationId xmlns:p14="http://schemas.microsoft.com/office/powerpoint/2010/main" val="3596331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7BDCE-3B7B-F831-BBFF-511DBFD463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671396-8B18-9514-8333-566C884DCB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AE29AD-46DC-AB9F-B3C2-0A90198474EC}"/>
              </a:ext>
            </a:extLst>
          </p:cNvPr>
          <p:cNvSpPr>
            <a:spLocks noGrp="1"/>
          </p:cNvSpPr>
          <p:nvPr>
            <p:ph type="body" idx="1"/>
          </p:nvPr>
        </p:nvSpPr>
        <p:spPr/>
        <p:txBody>
          <a:bodyPr/>
          <a:lstStyle/>
          <a:p>
            <a:r>
              <a:rPr lang="en-IE" b="1" dirty="0"/>
              <a:t>UC1 - 36</a:t>
            </a:r>
          </a:p>
          <a:p>
            <a:endParaRPr lang="en-IE" b="1" dirty="0"/>
          </a:p>
          <a:p>
            <a:endParaRPr lang="en-IE" b="1" dirty="0"/>
          </a:p>
          <a:p>
            <a:r>
              <a:rPr lang="en-IE" b="1" dirty="0"/>
              <a:t>Image Source: https://sustainabledevelopment.un.org/partnerships/greeneconomy</a:t>
            </a:r>
          </a:p>
          <a:p>
            <a:endParaRPr lang="en-IE" b="1" dirty="0"/>
          </a:p>
          <a:p>
            <a:r>
              <a:rPr lang="en-IE" b="1" dirty="0"/>
              <a:t>https://www.unep.org/regions/asia-and-pacific/regional-initiatives/supporting-resource-efficiency/green-economy</a:t>
            </a:r>
          </a:p>
          <a:p>
            <a:r>
              <a:rPr lang="en-US" sz="1200" b="0" i="0" kern="1200" dirty="0">
                <a:solidFill>
                  <a:schemeClr val="tx1"/>
                </a:solidFill>
                <a:effectLst/>
                <a:latin typeface="+mn-lt"/>
                <a:ea typeface="+mn-ea"/>
                <a:cs typeface="+mn-cs"/>
              </a:rPr>
              <a:t>A green economy is defined as low carbon, resource efficient and socially inclusive. In a green economy, growth in employment and income are driven by public and private investment into such economic activities, infrastructure and assets that allow reduced carbon emissions and pollution, enhanced energy and resource efficiency, and prevention of the loss of biodiversity and ecosystem services.</a:t>
            </a:r>
          </a:p>
          <a:p>
            <a:r>
              <a:rPr lang="en-US" sz="1200" b="0" i="0" kern="1200" dirty="0">
                <a:solidFill>
                  <a:schemeClr val="tx1"/>
                </a:solidFill>
                <a:effectLst/>
                <a:latin typeface="+mn-lt"/>
                <a:ea typeface="+mn-ea"/>
                <a:cs typeface="+mn-cs"/>
              </a:rPr>
              <a:t>These green investments need to be enabled and supported through targeted public expenditure, policy reforms and changes in taxation and regulation. UN Environment promotes a development path that understands natural capital as a critical economic asset and a source of public benefits, especially for poor people whose livelihoods depend on natural resources. The notion of green economy does not replace sustainable development, but creates a new focus on the economy, investment, capital and infrastructure, employment and skills and positive social and environmental outcomes across Asia and the Pacific.</a:t>
            </a:r>
            <a:endParaRPr lang="en-IE" b="1" dirty="0"/>
          </a:p>
        </p:txBody>
      </p:sp>
      <p:sp>
        <p:nvSpPr>
          <p:cNvPr id="4" name="Slide Number Placeholder 3">
            <a:extLst>
              <a:ext uri="{FF2B5EF4-FFF2-40B4-BE49-F238E27FC236}">
                <a16:creationId xmlns:a16="http://schemas.microsoft.com/office/drawing/2014/main" id="{062EE1B8-1DEA-3C21-1B71-AA1D37A5238C}"/>
              </a:ext>
            </a:extLst>
          </p:cNvPr>
          <p:cNvSpPr>
            <a:spLocks noGrp="1"/>
          </p:cNvSpPr>
          <p:nvPr>
            <p:ph type="sldNum" sz="quarter" idx="5"/>
          </p:nvPr>
        </p:nvSpPr>
        <p:spPr/>
        <p:txBody>
          <a:bodyPr/>
          <a:lstStyle/>
          <a:p>
            <a:fld id="{C6CF91B0-25AB-4DFA-B184-293DD156034C}" type="slidenum">
              <a:rPr lang="el-GR" smtClean="0"/>
              <a:t>23</a:t>
            </a:fld>
            <a:endParaRPr lang="el-GR"/>
          </a:p>
        </p:txBody>
      </p:sp>
    </p:spTree>
    <p:extLst>
      <p:ext uri="{BB962C8B-B14F-4D97-AF65-F5344CB8AC3E}">
        <p14:creationId xmlns:p14="http://schemas.microsoft.com/office/powerpoint/2010/main" val="11980411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C7D2B0-9E8F-C793-4EA0-E050DB0890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831FD6-0B82-F5DA-9968-561ADBD78C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8BAFF1-2161-8437-6E7A-7D1AE2F7B73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b="1"/>
              <a:t>UC1 - 38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a:solidFill>
                  <a:schemeClr val="tx1"/>
                </a:solidFill>
                <a:effectLst/>
                <a:latin typeface="+mn-lt"/>
                <a:ea typeface="+mn-ea"/>
                <a:cs typeface="+mn-cs"/>
              </a:rPr>
              <a:t>Image source: https://www.greeneconomycoalition.org/news-and-resources/the-5-principles-of-green-economy</a:t>
            </a:r>
          </a:p>
          <a:p>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https://www.greeneconomycoalition.org/news-and-resources/the-5-principles-of-green-economy</a:t>
            </a:r>
          </a:p>
          <a:p>
            <a:r>
              <a:rPr lang="en-US" sz="1200" b="1" i="0" kern="1200">
                <a:solidFill>
                  <a:schemeClr val="tx1"/>
                </a:solidFill>
                <a:effectLst/>
                <a:latin typeface="+mn-lt"/>
                <a:ea typeface="+mn-ea"/>
                <a:cs typeface="+mn-cs"/>
              </a:rPr>
              <a:t>The 5 Principles of Green Economy</a:t>
            </a:r>
          </a:p>
          <a:p>
            <a:r>
              <a:rPr lang="en-US" sz="1200" b="0" i="0" kern="1200">
                <a:solidFill>
                  <a:schemeClr val="tx1"/>
                </a:solidFill>
                <a:effectLst/>
                <a:latin typeface="+mn-lt"/>
                <a:ea typeface="+mn-ea"/>
                <a:cs typeface="+mn-cs"/>
              </a:rPr>
              <a:t>Exploring what a green and fair economy looks like in principle - and in practice</a:t>
            </a:r>
          </a:p>
          <a:p>
            <a:r>
              <a:rPr lang="en-US" sz="1200" b="0" i="0" kern="1200">
                <a:solidFill>
                  <a:schemeClr val="tx1"/>
                </a:solidFill>
                <a:effectLst/>
                <a:latin typeface="+mn-lt"/>
                <a:ea typeface="+mn-ea"/>
                <a:cs typeface="+mn-cs"/>
              </a:rPr>
              <a:t>Humanity faces serious challenges in the coming decades: climate change, biodiversity loss, growing inequality, and more. These systemic global crises cannot be tackled in isolation, because they are all interconnected. But our economic systems are not fit enough to deliver a good balance of environmental and social goals</a:t>
            </a:r>
            <a:br>
              <a:rPr lang="en-US" sz="1200" b="0" i="0" kern="1200">
                <a:solidFill>
                  <a:schemeClr val="tx1"/>
                </a:solidFill>
                <a:effectLst/>
                <a:latin typeface="+mn-lt"/>
                <a:ea typeface="+mn-ea"/>
                <a:cs typeface="+mn-cs"/>
              </a:rPr>
            </a:br>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Economies are, at heart, a collection of rules and norms that reward some </a:t>
            </a:r>
            <a:r>
              <a:rPr lang="en-US" sz="1200" b="0" i="0" kern="1200" err="1">
                <a:solidFill>
                  <a:schemeClr val="tx1"/>
                </a:solidFill>
                <a:effectLst/>
                <a:latin typeface="+mn-lt"/>
                <a:ea typeface="+mn-ea"/>
                <a:cs typeface="+mn-cs"/>
              </a:rPr>
              <a:t>behaviours</a:t>
            </a:r>
            <a:r>
              <a:rPr lang="en-US" sz="1200" b="0" i="0" kern="1200">
                <a:solidFill>
                  <a:schemeClr val="tx1"/>
                </a:solidFill>
                <a:effectLst/>
                <a:latin typeface="+mn-lt"/>
                <a:ea typeface="+mn-ea"/>
                <a:cs typeface="+mn-cs"/>
              </a:rPr>
              <a:t> and punish others. In their current form, our economies </a:t>
            </a:r>
            <a:r>
              <a:rPr lang="en-US" sz="1200" b="0" i="0" kern="1200" err="1">
                <a:solidFill>
                  <a:schemeClr val="tx1"/>
                </a:solidFill>
                <a:effectLst/>
                <a:latin typeface="+mn-lt"/>
                <a:ea typeface="+mn-ea"/>
                <a:cs typeface="+mn-cs"/>
              </a:rPr>
              <a:t>incentivise</a:t>
            </a:r>
            <a:r>
              <a:rPr lang="en-US" sz="1200" b="0" i="0" kern="1200">
                <a:solidFill>
                  <a:schemeClr val="tx1"/>
                </a:solidFill>
                <a:effectLst/>
                <a:latin typeface="+mn-lt"/>
                <a:ea typeface="+mn-ea"/>
                <a:cs typeface="+mn-cs"/>
              </a:rPr>
              <a:t> overconsumption, degrade communal bonds, and destroy natural wealth. But this is not inevitable or unavoidable; it is simply how our economies have evolved to operate. To solve these problems, a new economic vision is required.</a:t>
            </a:r>
          </a:p>
          <a:p>
            <a:r>
              <a:rPr lang="en-US" sz="1200" b="1" i="0" kern="1200">
                <a:solidFill>
                  <a:schemeClr val="tx1"/>
                </a:solidFill>
                <a:effectLst/>
                <a:latin typeface="+mn-lt"/>
                <a:ea typeface="+mn-ea"/>
                <a:cs typeface="+mn-cs"/>
              </a:rPr>
              <a:t>The vision: a fair, green economic future</a:t>
            </a:r>
          </a:p>
          <a:p>
            <a:r>
              <a:rPr lang="en-US" sz="1200" b="0" i="0" kern="1200">
                <a:solidFill>
                  <a:schemeClr val="tx1"/>
                </a:solidFill>
                <a:effectLst/>
                <a:latin typeface="+mn-lt"/>
                <a:ea typeface="+mn-ea"/>
                <a:cs typeface="+mn-cs"/>
              </a:rPr>
              <a:t>Our vision of a green economy is one that provides prosperity for all within the ecological limits of the planet. It follows five key principles, each of which draws on important precedents in international policy, and which together can guide economic reform in diverse contexts.</a:t>
            </a:r>
          </a:p>
          <a:p>
            <a:r>
              <a:rPr lang="en-US" sz="1200" b="1" i="0" kern="1200">
                <a:solidFill>
                  <a:schemeClr val="tx1"/>
                </a:solidFill>
                <a:effectLst/>
                <a:latin typeface="+mn-lt"/>
                <a:ea typeface="+mn-ea"/>
                <a:cs typeface="+mn-cs"/>
              </a:rPr>
              <a:t>1. The Wellbeing Principle</a:t>
            </a:r>
          </a:p>
          <a:p>
            <a:r>
              <a:rPr lang="en-US" sz="1200" b="0" i="0" kern="1200">
                <a:solidFill>
                  <a:schemeClr val="tx1"/>
                </a:solidFill>
                <a:effectLst/>
                <a:latin typeface="+mn-lt"/>
                <a:ea typeface="+mn-ea"/>
                <a:cs typeface="+mn-cs"/>
              </a:rPr>
              <a:t>A green economy enables </a:t>
            </a:r>
            <a:r>
              <a:rPr lang="en-US" sz="1200" b="1" i="0" kern="1200">
                <a:solidFill>
                  <a:schemeClr val="tx1"/>
                </a:solidFill>
                <a:effectLst/>
                <a:latin typeface="+mn-lt"/>
                <a:ea typeface="+mn-ea"/>
                <a:cs typeface="+mn-cs"/>
              </a:rPr>
              <a:t>all people to create and enjoy prosperity</a:t>
            </a:r>
            <a:r>
              <a:rPr lang="en-US" sz="1200" b="0" i="0" kern="1200">
                <a:solidFill>
                  <a:schemeClr val="tx1"/>
                </a:solidFill>
                <a:effectLst/>
                <a:latin typeface="+mn-lt"/>
                <a:ea typeface="+mn-ea"/>
                <a:cs typeface="+mn-cs"/>
              </a:rPr>
              <a:t>.</a:t>
            </a:r>
          </a:p>
          <a:p>
            <a:r>
              <a:rPr lang="en-US" sz="1200" b="0" i="0" kern="1200">
                <a:solidFill>
                  <a:schemeClr val="tx1"/>
                </a:solidFill>
                <a:effectLst/>
                <a:latin typeface="+mn-lt"/>
                <a:ea typeface="+mn-ea"/>
                <a:cs typeface="+mn-cs"/>
              </a:rPr>
              <a:t>. The green economy is </a:t>
            </a:r>
            <a:r>
              <a:rPr lang="en-US" sz="1200" b="0" i="1" kern="1200">
                <a:solidFill>
                  <a:schemeClr val="tx1"/>
                </a:solidFill>
                <a:effectLst/>
                <a:latin typeface="+mn-lt"/>
                <a:ea typeface="+mn-ea"/>
                <a:cs typeface="+mn-cs"/>
              </a:rPr>
              <a:t>people-</a:t>
            </a:r>
            <a:r>
              <a:rPr lang="en-US" sz="1200" b="0" i="1" kern="1200" err="1">
                <a:solidFill>
                  <a:schemeClr val="tx1"/>
                </a:solidFill>
                <a:effectLst/>
                <a:latin typeface="+mn-lt"/>
                <a:ea typeface="+mn-ea"/>
                <a:cs typeface="+mn-cs"/>
              </a:rPr>
              <a:t>centred</a:t>
            </a:r>
            <a:r>
              <a:rPr lang="en-US" sz="1200" b="0" i="0" kern="1200">
                <a:solidFill>
                  <a:schemeClr val="tx1"/>
                </a:solidFill>
                <a:effectLst/>
                <a:latin typeface="+mn-lt"/>
                <a:ea typeface="+mn-ea"/>
                <a:cs typeface="+mn-cs"/>
              </a:rPr>
              <a:t>. Its purpose is to create genuine, shared prosperity.</a:t>
            </a:r>
          </a:p>
          <a:p>
            <a:r>
              <a:rPr lang="en-US" sz="1200" b="0" i="0" kern="1200">
                <a:solidFill>
                  <a:schemeClr val="tx1"/>
                </a:solidFill>
                <a:effectLst/>
                <a:latin typeface="+mn-lt"/>
                <a:ea typeface="+mn-ea"/>
                <a:cs typeface="+mn-cs"/>
              </a:rPr>
              <a:t>. It focuses on </a:t>
            </a:r>
            <a:r>
              <a:rPr lang="en-US" sz="1200" b="0" i="1" kern="1200">
                <a:solidFill>
                  <a:schemeClr val="tx1"/>
                </a:solidFill>
                <a:effectLst/>
                <a:latin typeface="+mn-lt"/>
                <a:ea typeface="+mn-ea"/>
                <a:cs typeface="+mn-cs"/>
              </a:rPr>
              <a:t>growing wealth</a:t>
            </a:r>
            <a:r>
              <a:rPr lang="en-US" sz="1200" b="0" i="0" kern="1200">
                <a:solidFill>
                  <a:schemeClr val="tx1"/>
                </a:solidFill>
                <a:effectLst/>
                <a:latin typeface="+mn-lt"/>
                <a:ea typeface="+mn-ea"/>
                <a:cs typeface="+mn-cs"/>
              </a:rPr>
              <a:t> </a:t>
            </a:r>
            <a:r>
              <a:rPr lang="en-US" sz="1200" b="0" i="1" kern="1200">
                <a:solidFill>
                  <a:schemeClr val="tx1"/>
                </a:solidFill>
                <a:effectLst/>
                <a:latin typeface="+mn-lt"/>
                <a:ea typeface="+mn-ea"/>
                <a:cs typeface="+mn-cs"/>
              </a:rPr>
              <a:t>that will support wellbeing.</a:t>
            </a:r>
            <a:r>
              <a:rPr lang="en-US" sz="1200" b="0" i="0" kern="1200">
                <a:solidFill>
                  <a:schemeClr val="tx1"/>
                </a:solidFill>
                <a:effectLst/>
                <a:latin typeface="+mn-lt"/>
                <a:ea typeface="+mn-ea"/>
                <a:cs typeface="+mn-cs"/>
              </a:rPr>
              <a:t> This wealth is not merely financial, but includes the full range of human, social, physical and natural capitals.</a:t>
            </a:r>
          </a:p>
          <a:p>
            <a:r>
              <a:rPr lang="en-US" sz="1200" b="0" i="0" kern="1200">
                <a:solidFill>
                  <a:schemeClr val="tx1"/>
                </a:solidFill>
                <a:effectLst/>
                <a:latin typeface="+mn-lt"/>
                <a:ea typeface="+mn-ea"/>
                <a:cs typeface="+mn-cs"/>
              </a:rPr>
              <a:t>. It prioritizes investment and access to the </a:t>
            </a:r>
            <a:r>
              <a:rPr lang="en-US" sz="1200" b="0" i="1" kern="1200">
                <a:solidFill>
                  <a:schemeClr val="tx1"/>
                </a:solidFill>
                <a:effectLst/>
                <a:latin typeface="+mn-lt"/>
                <a:ea typeface="+mn-ea"/>
                <a:cs typeface="+mn-cs"/>
              </a:rPr>
              <a:t>sustainable natural systems, infrastructure, knowledge and education</a:t>
            </a:r>
            <a:r>
              <a:rPr lang="en-US" sz="1200" b="0" i="0" kern="1200">
                <a:solidFill>
                  <a:schemeClr val="tx1"/>
                </a:solidFill>
                <a:effectLst/>
                <a:latin typeface="+mn-lt"/>
                <a:ea typeface="+mn-ea"/>
                <a:cs typeface="+mn-cs"/>
              </a:rPr>
              <a:t> needed for all people to prosper.</a:t>
            </a:r>
          </a:p>
          <a:p>
            <a:r>
              <a:rPr lang="en-US" sz="1200" b="0" i="0" kern="1200">
                <a:solidFill>
                  <a:schemeClr val="tx1"/>
                </a:solidFill>
                <a:effectLst/>
                <a:latin typeface="+mn-lt"/>
                <a:ea typeface="+mn-ea"/>
                <a:cs typeface="+mn-cs"/>
              </a:rPr>
              <a:t>. It offers </a:t>
            </a:r>
            <a:r>
              <a:rPr lang="en-US" sz="1200" b="0" i="1" kern="1200">
                <a:solidFill>
                  <a:schemeClr val="tx1"/>
                </a:solidFill>
                <a:effectLst/>
                <a:latin typeface="+mn-lt"/>
                <a:ea typeface="+mn-ea"/>
                <a:cs typeface="+mn-cs"/>
              </a:rPr>
              <a:t>opportunities for green and decent livelihoods, enterprises and job</a:t>
            </a:r>
            <a:r>
              <a:rPr lang="en-US" sz="1200" b="0" i="0" kern="1200">
                <a:solidFill>
                  <a:schemeClr val="tx1"/>
                </a:solidFill>
                <a:effectLst/>
                <a:latin typeface="+mn-lt"/>
                <a:ea typeface="+mn-ea"/>
                <a:cs typeface="+mn-cs"/>
              </a:rPr>
              <a:t>s.</a:t>
            </a:r>
          </a:p>
          <a:p>
            <a:r>
              <a:rPr lang="en-US" sz="1200" b="0" i="0" kern="1200">
                <a:solidFill>
                  <a:schemeClr val="tx1"/>
                </a:solidFill>
                <a:effectLst/>
                <a:latin typeface="+mn-lt"/>
                <a:ea typeface="+mn-ea"/>
                <a:cs typeface="+mn-cs"/>
              </a:rPr>
              <a:t>. It is built on </a:t>
            </a:r>
            <a:r>
              <a:rPr lang="en-US" sz="1200" b="0" i="1" kern="1200">
                <a:solidFill>
                  <a:schemeClr val="tx1"/>
                </a:solidFill>
                <a:effectLst/>
                <a:latin typeface="+mn-lt"/>
                <a:ea typeface="+mn-ea"/>
                <a:cs typeface="+mn-cs"/>
              </a:rPr>
              <a:t>collective action</a:t>
            </a:r>
            <a:r>
              <a:rPr lang="en-US" sz="1200" b="0" i="0" kern="1200">
                <a:solidFill>
                  <a:schemeClr val="tx1"/>
                </a:solidFill>
                <a:effectLst/>
                <a:latin typeface="+mn-lt"/>
                <a:ea typeface="+mn-ea"/>
                <a:cs typeface="+mn-cs"/>
              </a:rPr>
              <a:t> for public goods, yet is based on individual choices</a:t>
            </a:r>
          </a:p>
          <a:p>
            <a:r>
              <a:rPr lang="en-US" sz="1200" b="1" i="0" kern="1200">
                <a:solidFill>
                  <a:schemeClr val="tx1"/>
                </a:solidFill>
                <a:effectLst/>
                <a:latin typeface="+mn-lt"/>
                <a:ea typeface="+mn-ea"/>
                <a:cs typeface="+mn-cs"/>
              </a:rPr>
              <a:t>2. The Justice Principle</a:t>
            </a:r>
          </a:p>
          <a:p>
            <a:r>
              <a:rPr lang="en-US" sz="1200" b="0" i="0" kern="1200">
                <a:solidFill>
                  <a:schemeClr val="tx1"/>
                </a:solidFill>
                <a:effectLst/>
                <a:latin typeface="+mn-lt"/>
                <a:ea typeface="+mn-ea"/>
                <a:cs typeface="+mn-cs"/>
              </a:rPr>
              <a:t>The green economy promotes </a:t>
            </a:r>
            <a:r>
              <a:rPr lang="en-US" sz="1200" b="1" i="0" kern="1200">
                <a:solidFill>
                  <a:schemeClr val="tx1"/>
                </a:solidFill>
                <a:effectLst/>
                <a:latin typeface="+mn-lt"/>
                <a:ea typeface="+mn-ea"/>
                <a:cs typeface="+mn-cs"/>
              </a:rPr>
              <a:t>equity within and between generations</a:t>
            </a:r>
            <a:r>
              <a:rPr lang="en-US" sz="1200" b="0" i="0" kern="1200">
                <a:solidFill>
                  <a:schemeClr val="tx1"/>
                </a:solidFill>
                <a:effectLst/>
                <a:latin typeface="+mn-lt"/>
                <a:ea typeface="+mn-ea"/>
                <a:cs typeface="+mn-cs"/>
              </a:rPr>
              <a:t>.</a:t>
            </a:r>
            <a:br>
              <a:rPr lang="en-US" sz="1200" b="0" i="0" kern="1200">
                <a:solidFill>
                  <a:schemeClr val="tx1"/>
                </a:solidFill>
                <a:effectLst/>
                <a:latin typeface="+mn-lt"/>
                <a:ea typeface="+mn-ea"/>
                <a:cs typeface="+mn-cs"/>
              </a:rPr>
            </a:br>
            <a:r>
              <a:rPr lang="en-US" sz="1200" b="0" i="0" kern="1200">
                <a:solidFill>
                  <a:schemeClr val="tx1"/>
                </a:solidFill>
                <a:effectLst/>
                <a:latin typeface="+mn-lt"/>
                <a:ea typeface="+mn-ea"/>
                <a:cs typeface="+mn-cs"/>
              </a:rPr>
              <a:t>. The green economy is </a:t>
            </a:r>
            <a:r>
              <a:rPr lang="en-US" sz="1200" b="0" i="1" kern="1200">
                <a:solidFill>
                  <a:schemeClr val="tx1"/>
                </a:solidFill>
                <a:effectLst/>
                <a:latin typeface="+mn-lt"/>
                <a:ea typeface="+mn-ea"/>
                <a:cs typeface="+mn-cs"/>
              </a:rPr>
              <a:t>inclusive and non-discriminatory. </a:t>
            </a:r>
            <a:r>
              <a:rPr lang="en-US" sz="1200" b="0" i="0" kern="1200">
                <a:solidFill>
                  <a:schemeClr val="tx1"/>
                </a:solidFill>
                <a:effectLst/>
                <a:latin typeface="+mn-lt"/>
                <a:ea typeface="+mn-ea"/>
                <a:cs typeface="+mn-cs"/>
              </a:rPr>
              <a:t>It shares decision-making, benefits and costs fairly; avoids elite capture; and especially supports </a:t>
            </a:r>
            <a:r>
              <a:rPr lang="en-US" sz="1200" b="0" i="1" kern="1200">
                <a:solidFill>
                  <a:schemeClr val="tx1"/>
                </a:solidFill>
                <a:effectLst/>
                <a:latin typeface="+mn-lt"/>
                <a:ea typeface="+mn-ea"/>
                <a:cs typeface="+mn-cs"/>
              </a:rPr>
              <a:t>women’s empowerment</a:t>
            </a:r>
            <a:r>
              <a:rPr lang="en-US" sz="1200" b="0" i="0" kern="1200">
                <a:solidFill>
                  <a:schemeClr val="tx1"/>
                </a:solidFill>
                <a:effectLst/>
                <a:latin typeface="+mn-lt"/>
                <a:ea typeface="+mn-ea"/>
                <a:cs typeface="+mn-cs"/>
              </a:rPr>
              <a:t>.</a:t>
            </a:r>
          </a:p>
          <a:p>
            <a:r>
              <a:rPr lang="en-US" sz="1200" b="0" i="0" kern="1200">
                <a:solidFill>
                  <a:schemeClr val="tx1"/>
                </a:solidFill>
                <a:effectLst/>
                <a:latin typeface="+mn-lt"/>
                <a:ea typeface="+mn-ea"/>
                <a:cs typeface="+mn-cs"/>
              </a:rPr>
              <a:t>. It promotes the </a:t>
            </a:r>
            <a:r>
              <a:rPr lang="en-US" sz="1200" b="0" i="1" kern="1200">
                <a:solidFill>
                  <a:schemeClr val="tx1"/>
                </a:solidFill>
                <a:effectLst/>
                <a:latin typeface="+mn-lt"/>
                <a:ea typeface="+mn-ea"/>
                <a:cs typeface="+mn-cs"/>
              </a:rPr>
              <a:t>equitable</a:t>
            </a:r>
            <a:r>
              <a:rPr lang="en-US" sz="1200" b="0" i="0" kern="1200">
                <a:solidFill>
                  <a:schemeClr val="tx1"/>
                </a:solidFill>
                <a:effectLst/>
                <a:latin typeface="+mn-lt"/>
                <a:ea typeface="+mn-ea"/>
                <a:cs typeface="+mn-cs"/>
              </a:rPr>
              <a:t> </a:t>
            </a:r>
            <a:r>
              <a:rPr lang="en-US" sz="1200" b="0" i="1" kern="1200">
                <a:solidFill>
                  <a:schemeClr val="tx1"/>
                </a:solidFill>
                <a:effectLst/>
                <a:latin typeface="+mn-lt"/>
                <a:ea typeface="+mn-ea"/>
                <a:cs typeface="+mn-cs"/>
              </a:rPr>
              <a:t>distribution</a:t>
            </a:r>
            <a:r>
              <a:rPr lang="en-US" sz="1200" b="0" i="0" kern="1200">
                <a:solidFill>
                  <a:schemeClr val="tx1"/>
                </a:solidFill>
                <a:effectLst/>
                <a:latin typeface="+mn-lt"/>
                <a:ea typeface="+mn-ea"/>
                <a:cs typeface="+mn-cs"/>
              </a:rPr>
              <a:t> </a:t>
            </a:r>
            <a:r>
              <a:rPr lang="en-US" sz="1200" b="0" i="1" kern="1200">
                <a:solidFill>
                  <a:schemeClr val="tx1"/>
                </a:solidFill>
                <a:effectLst/>
                <a:latin typeface="+mn-lt"/>
                <a:ea typeface="+mn-ea"/>
                <a:cs typeface="+mn-cs"/>
              </a:rPr>
              <a:t>of opportunity and outcome</a:t>
            </a:r>
            <a:r>
              <a:rPr lang="en-US" sz="1200" b="0" i="0" kern="1200">
                <a:solidFill>
                  <a:schemeClr val="tx1"/>
                </a:solidFill>
                <a:effectLst/>
                <a:latin typeface="+mn-lt"/>
                <a:ea typeface="+mn-ea"/>
                <a:cs typeface="+mn-cs"/>
              </a:rPr>
              <a:t>, reducing disparities between people, while also giving sufficient space for wildlife and wilderness.</a:t>
            </a:r>
          </a:p>
          <a:p>
            <a:r>
              <a:rPr lang="en-US" sz="1200" b="0" i="0" kern="1200">
                <a:solidFill>
                  <a:schemeClr val="tx1"/>
                </a:solidFill>
                <a:effectLst/>
                <a:latin typeface="+mn-lt"/>
                <a:ea typeface="+mn-ea"/>
                <a:cs typeface="+mn-cs"/>
              </a:rPr>
              <a:t>. It takes a </a:t>
            </a:r>
            <a:r>
              <a:rPr lang="en-US" sz="1200" b="0" i="1" kern="1200">
                <a:solidFill>
                  <a:schemeClr val="tx1"/>
                </a:solidFill>
                <a:effectLst/>
                <a:latin typeface="+mn-lt"/>
                <a:ea typeface="+mn-ea"/>
                <a:cs typeface="+mn-cs"/>
              </a:rPr>
              <a:t>long-term perspective</a:t>
            </a:r>
            <a:r>
              <a:rPr lang="en-US" sz="1200" b="0" i="0" kern="1200">
                <a:solidFill>
                  <a:schemeClr val="tx1"/>
                </a:solidFill>
                <a:effectLst/>
                <a:latin typeface="+mn-lt"/>
                <a:ea typeface="+mn-ea"/>
                <a:cs typeface="+mn-cs"/>
              </a:rPr>
              <a:t> on the economy, creating wealth and resilience that serve the interests of </a:t>
            </a:r>
            <a:r>
              <a:rPr lang="en-US" sz="1200" b="0" i="1" kern="1200">
                <a:solidFill>
                  <a:schemeClr val="tx1"/>
                </a:solidFill>
                <a:effectLst/>
                <a:latin typeface="+mn-lt"/>
                <a:ea typeface="+mn-ea"/>
                <a:cs typeface="+mn-cs"/>
              </a:rPr>
              <a:t>future citizens</a:t>
            </a:r>
            <a:r>
              <a:rPr lang="en-US" sz="1200" b="0" i="0" kern="1200">
                <a:solidFill>
                  <a:schemeClr val="tx1"/>
                </a:solidFill>
                <a:effectLst/>
                <a:latin typeface="+mn-lt"/>
                <a:ea typeface="+mn-ea"/>
                <a:cs typeface="+mn-cs"/>
              </a:rPr>
              <a:t>, while also acting urgently to tackle today’s multi-dimensional poverty and injustice.</a:t>
            </a:r>
          </a:p>
          <a:p>
            <a:r>
              <a:rPr lang="en-US" sz="1200" b="0" i="0" kern="1200">
                <a:solidFill>
                  <a:schemeClr val="tx1"/>
                </a:solidFill>
                <a:effectLst/>
                <a:latin typeface="+mn-lt"/>
                <a:ea typeface="+mn-ea"/>
                <a:cs typeface="+mn-cs"/>
              </a:rPr>
              <a:t>. It is based on </a:t>
            </a:r>
            <a:r>
              <a:rPr lang="en-US" sz="1200" b="0" i="1" kern="1200">
                <a:solidFill>
                  <a:schemeClr val="tx1"/>
                </a:solidFill>
                <a:effectLst/>
                <a:latin typeface="+mn-lt"/>
                <a:ea typeface="+mn-ea"/>
                <a:cs typeface="+mn-cs"/>
              </a:rPr>
              <a:t>solidarity and social justice</a:t>
            </a:r>
            <a:r>
              <a:rPr lang="en-US" sz="1200" b="0" i="0" kern="1200">
                <a:solidFill>
                  <a:schemeClr val="tx1"/>
                </a:solidFill>
                <a:effectLst/>
                <a:latin typeface="+mn-lt"/>
                <a:ea typeface="+mn-ea"/>
                <a:cs typeface="+mn-cs"/>
              </a:rPr>
              <a:t>, strengthening trust and social ties, and supporting human rights, the rights of workers, indigenous peoples and minorities, and the right to sustainable development.</a:t>
            </a:r>
          </a:p>
          <a:p>
            <a:r>
              <a:rPr lang="en-US" sz="1200" b="0" i="0" kern="1200">
                <a:solidFill>
                  <a:schemeClr val="tx1"/>
                </a:solidFill>
                <a:effectLst/>
                <a:latin typeface="+mn-lt"/>
                <a:ea typeface="+mn-ea"/>
                <a:cs typeface="+mn-cs"/>
              </a:rPr>
              <a:t>. It promotes </a:t>
            </a:r>
            <a:r>
              <a:rPr lang="en-US" sz="1200" b="0" i="1" kern="1200">
                <a:solidFill>
                  <a:schemeClr val="tx1"/>
                </a:solidFill>
                <a:effectLst/>
                <a:latin typeface="+mn-lt"/>
                <a:ea typeface="+mn-ea"/>
                <a:cs typeface="+mn-cs"/>
              </a:rPr>
              <a:t>empowerment</a:t>
            </a:r>
            <a:r>
              <a:rPr lang="en-US" sz="1200" b="0" i="0" kern="1200">
                <a:solidFill>
                  <a:schemeClr val="tx1"/>
                </a:solidFill>
                <a:effectLst/>
                <a:latin typeface="+mn-lt"/>
                <a:ea typeface="+mn-ea"/>
                <a:cs typeface="+mn-cs"/>
              </a:rPr>
              <a:t> of MSMEs, social enterprises, and sustainable livelihoods.</a:t>
            </a:r>
          </a:p>
          <a:p>
            <a:r>
              <a:rPr lang="en-US" sz="1200" b="0" i="0" kern="1200">
                <a:solidFill>
                  <a:schemeClr val="tx1"/>
                </a:solidFill>
                <a:effectLst/>
                <a:latin typeface="+mn-lt"/>
                <a:ea typeface="+mn-ea"/>
                <a:cs typeface="+mn-cs"/>
              </a:rPr>
              <a:t>. It seeks a </a:t>
            </a:r>
            <a:r>
              <a:rPr lang="en-US" sz="1200" b="0" i="1" kern="1200">
                <a:solidFill>
                  <a:schemeClr val="tx1"/>
                </a:solidFill>
                <a:effectLst/>
                <a:latin typeface="+mn-lt"/>
                <a:ea typeface="+mn-ea"/>
                <a:cs typeface="+mn-cs"/>
              </a:rPr>
              <a:t>fast and fair transition</a:t>
            </a:r>
            <a:r>
              <a:rPr lang="en-US" sz="1200" b="0" i="0" kern="1200">
                <a:solidFill>
                  <a:schemeClr val="tx1"/>
                </a:solidFill>
                <a:effectLst/>
                <a:latin typeface="+mn-lt"/>
                <a:ea typeface="+mn-ea"/>
                <a:cs typeface="+mn-cs"/>
              </a:rPr>
              <a:t> and covers its costs – leaving no-one behind, enabling vulnerable groups to be agents of transition, and innovating in </a:t>
            </a:r>
            <a:r>
              <a:rPr lang="en-US" sz="1200" b="0" i="1" kern="1200">
                <a:solidFill>
                  <a:schemeClr val="tx1"/>
                </a:solidFill>
                <a:effectLst/>
                <a:latin typeface="+mn-lt"/>
                <a:ea typeface="+mn-ea"/>
                <a:cs typeface="+mn-cs"/>
              </a:rPr>
              <a:t>social protection </a:t>
            </a:r>
            <a:r>
              <a:rPr lang="en-US" sz="1200" b="0" i="0" kern="1200">
                <a:solidFill>
                  <a:schemeClr val="tx1"/>
                </a:solidFill>
                <a:effectLst/>
                <a:latin typeface="+mn-lt"/>
                <a:ea typeface="+mn-ea"/>
                <a:cs typeface="+mn-cs"/>
              </a:rPr>
              <a:t>and reskilling.</a:t>
            </a:r>
          </a:p>
          <a:p>
            <a:r>
              <a:rPr lang="en-US" sz="1200" b="1" i="0" kern="1200">
                <a:solidFill>
                  <a:schemeClr val="tx1"/>
                </a:solidFill>
                <a:effectLst/>
                <a:latin typeface="+mn-lt"/>
                <a:ea typeface="+mn-ea"/>
                <a:cs typeface="+mn-cs"/>
              </a:rPr>
              <a:t>3. The Planetary Boundaries Principle</a:t>
            </a:r>
          </a:p>
          <a:p>
            <a:r>
              <a:rPr lang="en-US" sz="1200" b="0" i="0" kern="1200">
                <a:solidFill>
                  <a:schemeClr val="tx1"/>
                </a:solidFill>
                <a:effectLst/>
                <a:latin typeface="+mn-lt"/>
                <a:ea typeface="+mn-ea"/>
                <a:cs typeface="+mn-cs"/>
              </a:rPr>
              <a:t>The green economy </a:t>
            </a:r>
            <a:r>
              <a:rPr lang="en-US" sz="1200" b="1" i="0" kern="1200">
                <a:solidFill>
                  <a:schemeClr val="tx1"/>
                </a:solidFill>
                <a:effectLst/>
                <a:latin typeface="+mn-lt"/>
                <a:ea typeface="+mn-ea"/>
                <a:cs typeface="+mn-cs"/>
              </a:rPr>
              <a:t>safeguards, restores and invests in nature.</a:t>
            </a:r>
            <a:br>
              <a:rPr lang="en-US" sz="1200" b="0" i="0" kern="1200">
                <a:solidFill>
                  <a:schemeClr val="tx1"/>
                </a:solidFill>
                <a:effectLst/>
                <a:latin typeface="+mn-lt"/>
                <a:ea typeface="+mn-ea"/>
                <a:cs typeface="+mn-cs"/>
              </a:rPr>
            </a:br>
            <a:r>
              <a:rPr lang="en-US" sz="1200" b="0" i="0" kern="1200">
                <a:solidFill>
                  <a:schemeClr val="tx1"/>
                </a:solidFill>
                <a:effectLst/>
                <a:latin typeface="+mn-lt"/>
                <a:ea typeface="+mn-ea"/>
                <a:cs typeface="+mn-cs"/>
              </a:rPr>
              <a:t>. An inclusive green economy </a:t>
            </a:r>
            <a:r>
              <a:rPr lang="en-US" sz="1200" b="0" i="1" kern="1200">
                <a:solidFill>
                  <a:schemeClr val="tx1"/>
                </a:solidFill>
                <a:effectLst/>
                <a:latin typeface="+mn-lt"/>
                <a:ea typeface="+mn-ea"/>
                <a:cs typeface="+mn-cs"/>
              </a:rPr>
              <a:t>recognizes and nurtures</a:t>
            </a:r>
            <a:r>
              <a:rPr lang="en-US" sz="1200" b="0" i="0" kern="1200">
                <a:solidFill>
                  <a:schemeClr val="tx1"/>
                </a:solidFill>
                <a:effectLst/>
                <a:latin typeface="+mn-lt"/>
                <a:ea typeface="+mn-ea"/>
                <a:cs typeface="+mn-cs"/>
              </a:rPr>
              <a:t> nature’s diverse values – </a:t>
            </a:r>
            <a:r>
              <a:rPr lang="en-US" sz="1200" b="0" i="1" kern="1200">
                <a:solidFill>
                  <a:schemeClr val="tx1"/>
                </a:solidFill>
                <a:effectLst/>
                <a:latin typeface="+mn-lt"/>
                <a:ea typeface="+mn-ea"/>
                <a:cs typeface="+mn-cs"/>
              </a:rPr>
              <a:t>functional values</a:t>
            </a:r>
            <a:r>
              <a:rPr lang="en-US" sz="1200" b="0" i="0" kern="1200">
                <a:solidFill>
                  <a:schemeClr val="tx1"/>
                </a:solidFill>
                <a:effectLst/>
                <a:latin typeface="+mn-lt"/>
                <a:ea typeface="+mn-ea"/>
                <a:cs typeface="+mn-cs"/>
              </a:rPr>
              <a:t> of providing goods and services that underpin the economy, nature’s </a:t>
            </a:r>
            <a:r>
              <a:rPr lang="en-US" sz="1200" b="0" i="1" kern="1200">
                <a:solidFill>
                  <a:schemeClr val="tx1"/>
                </a:solidFill>
                <a:effectLst/>
                <a:latin typeface="+mn-lt"/>
                <a:ea typeface="+mn-ea"/>
                <a:cs typeface="+mn-cs"/>
              </a:rPr>
              <a:t>cultural values </a:t>
            </a:r>
            <a:r>
              <a:rPr lang="en-US" sz="1200" b="0" i="0" kern="1200">
                <a:solidFill>
                  <a:schemeClr val="tx1"/>
                </a:solidFill>
                <a:effectLst/>
                <a:latin typeface="+mn-lt"/>
                <a:ea typeface="+mn-ea"/>
                <a:cs typeface="+mn-cs"/>
              </a:rPr>
              <a:t>that underpin societies, and nature’s </a:t>
            </a:r>
            <a:r>
              <a:rPr lang="en-US" sz="1200" b="0" i="1" kern="1200">
                <a:solidFill>
                  <a:schemeClr val="tx1"/>
                </a:solidFill>
                <a:effectLst/>
                <a:latin typeface="+mn-lt"/>
                <a:ea typeface="+mn-ea"/>
                <a:cs typeface="+mn-cs"/>
              </a:rPr>
              <a:t>ecological</a:t>
            </a:r>
            <a:r>
              <a:rPr lang="en-US" sz="1200" b="0" i="0" kern="1200">
                <a:solidFill>
                  <a:schemeClr val="tx1"/>
                </a:solidFill>
                <a:effectLst/>
                <a:latin typeface="+mn-lt"/>
                <a:ea typeface="+mn-ea"/>
                <a:cs typeface="+mn-cs"/>
              </a:rPr>
              <a:t> </a:t>
            </a:r>
            <a:r>
              <a:rPr lang="en-US" sz="1200" b="0" i="1" kern="1200">
                <a:solidFill>
                  <a:schemeClr val="tx1"/>
                </a:solidFill>
                <a:effectLst/>
                <a:latin typeface="+mn-lt"/>
                <a:ea typeface="+mn-ea"/>
                <a:cs typeface="+mn-cs"/>
              </a:rPr>
              <a:t>values </a:t>
            </a:r>
            <a:r>
              <a:rPr lang="en-US" sz="1200" b="0" i="0" kern="1200">
                <a:solidFill>
                  <a:schemeClr val="tx1"/>
                </a:solidFill>
                <a:effectLst/>
                <a:latin typeface="+mn-lt"/>
                <a:ea typeface="+mn-ea"/>
                <a:cs typeface="+mn-cs"/>
              </a:rPr>
              <a:t>that underpin all of life itself.</a:t>
            </a:r>
          </a:p>
          <a:p>
            <a:r>
              <a:rPr lang="en-US" sz="1200" b="0" i="0" kern="1200">
                <a:solidFill>
                  <a:schemeClr val="tx1"/>
                </a:solidFill>
                <a:effectLst/>
                <a:latin typeface="+mn-lt"/>
                <a:ea typeface="+mn-ea"/>
                <a:cs typeface="+mn-cs"/>
              </a:rPr>
              <a:t>. It acknowledges the </a:t>
            </a:r>
            <a:r>
              <a:rPr lang="en-US" sz="1200" b="0" i="1" kern="1200">
                <a:solidFill>
                  <a:schemeClr val="tx1"/>
                </a:solidFill>
                <a:effectLst/>
                <a:latin typeface="+mn-lt"/>
                <a:ea typeface="+mn-ea"/>
                <a:cs typeface="+mn-cs"/>
              </a:rPr>
              <a:t>limited substitutability</a:t>
            </a:r>
            <a:r>
              <a:rPr lang="en-US" sz="1200" b="0" i="0" kern="1200">
                <a:solidFill>
                  <a:schemeClr val="tx1"/>
                </a:solidFill>
                <a:effectLst/>
                <a:latin typeface="+mn-lt"/>
                <a:ea typeface="+mn-ea"/>
                <a:cs typeface="+mn-cs"/>
              </a:rPr>
              <a:t> of natural capital with other capitals, employing the </a:t>
            </a:r>
            <a:r>
              <a:rPr lang="en-US" sz="1200" b="0" i="1" kern="1200">
                <a:solidFill>
                  <a:schemeClr val="tx1"/>
                </a:solidFill>
                <a:effectLst/>
                <a:latin typeface="+mn-lt"/>
                <a:ea typeface="+mn-ea"/>
                <a:cs typeface="+mn-cs"/>
              </a:rPr>
              <a:t>precautionary principle</a:t>
            </a:r>
            <a:r>
              <a:rPr lang="en-US" sz="1200" b="0" i="0" kern="1200">
                <a:solidFill>
                  <a:schemeClr val="tx1"/>
                </a:solidFill>
                <a:effectLst/>
                <a:latin typeface="+mn-lt"/>
                <a:ea typeface="+mn-ea"/>
                <a:cs typeface="+mn-cs"/>
              </a:rPr>
              <a:t> to avoid loss of critical natural capital and breaching ecological limits.</a:t>
            </a:r>
          </a:p>
          <a:p>
            <a:r>
              <a:rPr lang="en-US" sz="1200" b="0" i="0" kern="1200">
                <a:solidFill>
                  <a:schemeClr val="tx1"/>
                </a:solidFill>
                <a:effectLst/>
                <a:latin typeface="+mn-lt"/>
                <a:ea typeface="+mn-ea"/>
                <a:cs typeface="+mn-cs"/>
              </a:rPr>
              <a:t>. It </a:t>
            </a:r>
            <a:r>
              <a:rPr lang="en-US" sz="1200" b="0" i="1" kern="1200">
                <a:solidFill>
                  <a:schemeClr val="tx1"/>
                </a:solidFill>
                <a:effectLst/>
                <a:latin typeface="+mn-lt"/>
                <a:ea typeface="+mn-ea"/>
                <a:cs typeface="+mn-cs"/>
              </a:rPr>
              <a:t>invests</a:t>
            </a:r>
            <a:r>
              <a:rPr lang="en-US" sz="1200" b="0" i="0" kern="1200">
                <a:solidFill>
                  <a:schemeClr val="tx1"/>
                </a:solidFill>
                <a:effectLst/>
                <a:latin typeface="+mn-lt"/>
                <a:ea typeface="+mn-ea"/>
                <a:cs typeface="+mn-cs"/>
              </a:rPr>
              <a:t> in protecting, growing and restoring biodiversity, soil, water, air, and natural systems.</a:t>
            </a:r>
          </a:p>
          <a:p>
            <a:r>
              <a:rPr lang="en-US" sz="1200" b="0" i="0" kern="1200">
                <a:solidFill>
                  <a:schemeClr val="tx1"/>
                </a:solidFill>
                <a:effectLst/>
                <a:latin typeface="+mn-lt"/>
                <a:ea typeface="+mn-ea"/>
                <a:cs typeface="+mn-cs"/>
              </a:rPr>
              <a:t>. It is </a:t>
            </a:r>
            <a:r>
              <a:rPr lang="en-US" sz="1200" b="0" i="1" kern="1200">
                <a:solidFill>
                  <a:schemeClr val="tx1"/>
                </a:solidFill>
                <a:effectLst/>
                <a:latin typeface="+mn-lt"/>
                <a:ea typeface="+mn-ea"/>
                <a:cs typeface="+mn-cs"/>
              </a:rPr>
              <a:t>innovative</a:t>
            </a:r>
            <a:r>
              <a:rPr lang="en-US" sz="1200" b="0" i="0" kern="1200">
                <a:solidFill>
                  <a:schemeClr val="tx1"/>
                </a:solidFill>
                <a:effectLst/>
                <a:latin typeface="+mn-lt"/>
                <a:ea typeface="+mn-ea"/>
                <a:cs typeface="+mn-cs"/>
              </a:rPr>
              <a:t> in managing natural systems, informed by their properties such as circularity, and aligning with local community livelihoods based on biodiversity and natural systems.</a:t>
            </a:r>
          </a:p>
          <a:p>
            <a:r>
              <a:rPr lang="en-US" sz="1200" b="1" i="0" kern="1200">
                <a:solidFill>
                  <a:schemeClr val="tx1"/>
                </a:solidFill>
                <a:effectLst/>
                <a:latin typeface="+mn-lt"/>
                <a:ea typeface="+mn-ea"/>
                <a:cs typeface="+mn-cs"/>
              </a:rPr>
              <a:t>4. The Efficiency and Sufficiency Principle</a:t>
            </a:r>
          </a:p>
          <a:p>
            <a:r>
              <a:rPr lang="en-US" sz="1200" b="0" i="0" kern="1200">
                <a:solidFill>
                  <a:schemeClr val="tx1"/>
                </a:solidFill>
                <a:effectLst/>
                <a:latin typeface="+mn-lt"/>
                <a:ea typeface="+mn-ea"/>
                <a:cs typeface="+mn-cs"/>
              </a:rPr>
              <a:t>The green economy is geared to </a:t>
            </a:r>
            <a:r>
              <a:rPr lang="en-US" sz="1200" b="1" i="0" kern="1200">
                <a:solidFill>
                  <a:schemeClr val="tx1"/>
                </a:solidFill>
                <a:effectLst/>
                <a:latin typeface="+mn-lt"/>
                <a:ea typeface="+mn-ea"/>
                <a:cs typeface="+mn-cs"/>
              </a:rPr>
              <a:t>support sustainable consumption and production.</a:t>
            </a:r>
            <a:br>
              <a:rPr lang="en-US" sz="1200" b="0" i="0" kern="1200">
                <a:solidFill>
                  <a:schemeClr val="tx1"/>
                </a:solidFill>
                <a:effectLst/>
                <a:latin typeface="+mn-lt"/>
                <a:ea typeface="+mn-ea"/>
                <a:cs typeface="+mn-cs"/>
              </a:rPr>
            </a:br>
            <a:r>
              <a:rPr lang="en-US" sz="1200" b="0" i="0" kern="1200">
                <a:solidFill>
                  <a:schemeClr val="tx1"/>
                </a:solidFill>
                <a:effectLst/>
                <a:latin typeface="+mn-lt"/>
                <a:ea typeface="+mn-ea"/>
                <a:cs typeface="+mn-cs"/>
              </a:rPr>
              <a:t>. An inclusive green economy is low-carbon, resource-conserving, diverse and circular. It embraces new models of economic development that address the challenge of </a:t>
            </a:r>
            <a:r>
              <a:rPr lang="en-US" sz="1200" b="0" i="1" kern="1200">
                <a:solidFill>
                  <a:schemeClr val="tx1"/>
                </a:solidFill>
                <a:effectLst/>
                <a:latin typeface="+mn-lt"/>
                <a:ea typeface="+mn-ea"/>
                <a:cs typeface="+mn-cs"/>
              </a:rPr>
              <a:t>creating prosperity within planetary boundaries.</a:t>
            </a:r>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 It </a:t>
            </a:r>
            <a:r>
              <a:rPr lang="en-US" sz="1200" b="0" i="0" kern="1200" err="1">
                <a:solidFill>
                  <a:schemeClr val="tx1"/>
                </a:solidFill>
                <a:effectLst/>
                <a:latin typeface="+mn-lt"/>
                <a:ea typeface="+mn-ea"/>
                <a:cs typeface="+mn-cs"/>
              </a:rPr>
              <a:t>recognises</a:t>
            </a:r>
            <a:r>
              <a:rPr lang="en-US" sz="1200" b="0" i="0" kern="1200">
                <a:solidFill>
                  <a:schemeClr val="tx1"/>
                </a:solidFill>
                <a:effectLst/>
                <a:latin typeface="+mn-lt"/>
                <a:ea typeface="+mn-ea"/>
                <a:cs typeface="+mn-cs"/>
              </a:rPr>
              <a:t> there must be </a:t>
            </a:r>
            <a:r>
              <a:rPr lang="en-US" sz="1200" b="0" i="1" kern="1200">
                <a:solidFill>
                  <a:schemeClr val="tx1"/>
                </a:solidFill>
                <a:effectLst/>
                <a:latin typeface="+mn-lt"/>
                <a:ea typeface="+mn-ea"/>
                <a:cs typeface="+mn-cs"/>
              </a:rPr>
              <a:t>a significant global shift to limit consumption of natural resources to physically sustainable levels </a:t>
            </a:r>
            <a:r>
              <a:rPr lang="en-US" sz="1200" b="0" i="0" kern="1200">
                <a:solidFill>
                  <a:schemeClr val="tx1"/>
                </a:solidFill>
                <a:effectLst/>
                <a:latin typeface="+mn-lt"/>
                <a:ea typeface="+mn-ea"/>
                <a:cs typeface="+mn-cs"/>
              </a:rPr>
              <a:t>if we are to remain within planetary boundaries.</a:t>
            </a:r>
          </a:p>
          <a:p>
            <a:r>
              <a:rPr lang="en-US" sz="1200" b="0" i="0" kern="1200">
                <a:solidFill>
                  <a:schemeClr val="tx1"/>
                </a:solidFill>
                <a:effectLst/>
                <a:latin typeface="+mn-lt"/>
                <a:ea typeface="+mn-ea"/>
                <a:cs typeface="+mn-cs"/>
              </a:rPr>
              <a:t>. It recognizes a </a:t>
            </a:r>
            <a:r>
              <a:rPr lang="en-US" sz="1200" b="0" i="1" kern="1200">
                <a:solidFill>
                  <a:schemeClr val="tx1"/>
                </a:solidFill>
                <a:effectLst/>
                <a:latin typeface="+mn-lt"/>
                <a:ea typeface="+mn-ea"/>
                <a:cs typeface="+mn-cs"/>
              </a:rPr>
              <a:t>‘social floor’</a:t>
            </a:r>
            <a:r>
              <a:rPr lang="en-US" sz="1200" b="0" i="0" kern="1200">
                <a:solidFill>
                  <a:schemeClr val="tx1"/>
                </a:solidFill>
                <a:effectLst/>
                <a:latin typeface="+mn-lt"/>
                <a:ea typeface="+mn-ea"/>
                <a:cs typeface="+mn-cs"/>
              </a:rPr>
              <a:t> of basic goods and services consumption that is essential to meet people’s wellbeing and dignity, as well as unacceptable ‘peaks’ of consumption.</a:t>
            </a:r>
          </a:p>
          <a:p>
            <a:r>
              <a:rPr lang="en-US" sz="1200" b="0" i="0" kern="1200">
                <a:solidFill>
                  <a:schemeClr val="tx1"/>
                </a:solidFill>
                <a:effectLst/>
                <a:latin typeface="+mn-lt"/>
                <a:ea typeface="+mn-ea"/>
                <a:cs typeface="+mn-cs"/>
              </a:rPr>
              <a:t>. It aligns prices, subsidies and incentives with </a:t>
            </a:r>
            <a:r>
              <a:rPr lang="en-US" sz="1200" b="0" i="1" kern="1200">
                <a:solidFill>
                  <a:schemeClr val="tx1"/>
                </a:solidFill>
                <a:effectLst/>
                <a:latin typeface="+mn-lt"/>
                <a:ea typeface="+mn-ea"/>
                <a:cs typeface="+mn-cs"/>
              </a:rPr>
              <a:t>true costs</a:t>
            </a:r>
            <a:r>
              <a:rPr lang="en-US" sz="1200" b="0" i="0" kern="1200">
                <a:solidFill>
                  <a:schemeClr val="tx1"/>
                </a:solidFill>
                <a:effectLst/>
                <a:latin typeface="+mn-lt"/>
                <a:ea typeface="+mn-ea"/>
                <a:cs typeface="+mn-cs"/>
              </a:rPr>
              <a:t> </a:t>
            </a:r>
            <a:r>
              <a:rPr lang="en-US" sz="1200" b="0" i="1" kern="1200">
                <a:solidFill>
                  <a:schemeClr val="tx1"/>
                </a:solidFill>
                <a:effectLst/>
                <a:latin typeface="+mn-lt"/>
                <a:ea typeface="+mn-ea"/>
                <a:cs typeface="+mn-cs"/>
              </a:rPr>
              <a:t>to society</a:t>
            </a:r>
            <a:r>
              <a:rPr lang="en-US" sz="1200" b="0" i="0" kern="1200">
                <a:solidFill>
                  <a:schemeClr val="tx1"/>
                </a:solidFill>
                <a:effectLst/>
                <a:latin typeface="+mn-lt"/>
                <a:ea typeface="+mn-ea"/>
                <a:cs typeface="+mn-cs"/>
              </a:rPr>
              <a:t>, through mechanisms where the ‘polluter pays’ and/or where benefits accrue to those who deliver inclusive green outcomes.</a:t>
            </a:r>
          </a:p>
          <a:p>
            <a:r>
              <a:rPr lang="en-US" b="1">
                <a:effectLst/>
              </a:rPr>
              <a:t>5. The Good Governance Principle</a:t>
            </a:r>
          </a:p>
          <a:p>
            <a:r>
              <a:rPr lang="en-US">
                <a:effectLst/>
              </a:rPr>
              <a:t>The green economy is guided by</a:t>
            </a:r>
            <a:r>
              <a:rPr lang="en-US" b="1">
                <a:effectLst/>
              </a:rPr>
              <a:t> integrated, accountable and resilient institutions.</a:t>
            </a:r>
            <a:br>
              <a:rPr lang="en-US">
                <a:effectLst/>
              </a:rPr>
            </a:br>
            <a:r>
              <a:rPr lang="en-US">
                <a:effectLst/>
              </a:rPr>
              <a:t>. An inclusive green economy is </a:t>
            </a:r>
            <a:r>
              <a:rPr lang="en-US" i="1">
                <a:effectLst/>
              </a:rPr>
              <a:t>evidence-based</a:t>
            </a:r>
            <a:r>
              <a:rPr lang="en-US">
                <a:effectLst/>
              </a:rPr>
              <a:t> – its norms and institutions are interdisciplinary, deploying both sound science and economics along with local knowledge for adaptive strategy.</a:t>
            </a:r>
          </a:p>
          <a:p>
            <a:r>
              <a:rPr lang="en-US">
                <a:effectLst/>
              </a:rPr>
              <a:t>. It is supported by institutions that are </a:t>
            </a:r>
            <a:r>
              <a:rPr lang="en-US" i="1">
                <a:effectLst/>
              </a:rPr>
              <a:t>integrated, collaborative and coherent</a:t>
            </a:r>
            <a:r>
              <a:rPr lang="en-US">
                <a:effectLst/>
              </a:rPr>
              <a:t> – horizontally across sectors and vertically across governance levels – and with adequate capacity to meet their respective roles in effective, efficient and accountable ways</a:t>
            </a:r>
          </a:p>
          <a:p>
            <a:r>
              <a:rPr lang="en-US">
                <a:effectLst/>
              </a:rPr>
              <a:t>. It requires </a:t>
            </a:r>
            <a:r>
              <a:rPr lang="en-US" i="1">
                <a:effectLst/>
              </a:rPr>
              <a:t>public participation</a:t>
            </a:r>
            <a:r>
              <a:rPr lang="en-US">
                <a:effectLst/>
              </a:rPr>
              <a:t>, prior informed consent, transparency, social dialogue, democratic accountability, and freedom from vested interests in all institutions – public, private and civil society – so that enlightened leadership is complemented by societal demand.</a:t>
            </a:r>
          </a:p>
          <a:p>
            <a:r>
              <a:rPr lang="en-US">
                <a:effectLst/>
              </a:rPr>
              <a:t>. It promotes </a:t>
            </a:r>
            <a:r>
              <a:rPr lang="en-US" i="1">
                <a:effectLst/>
              </a:rPr>
              <a:t>devolved decision-making </a:t>
            </a:r>
            <a:r>
              <a:rPr lang="en-US">
                <a:effectLst/>
              </a:rPr>
              <a:t>for local economies and management of natural systems while maintaining strong common, centralized standards, procedures, and compliance systems.</a:t>
            </a:r>
          </a:p>
          <a:p>
            <a:r>
              <a:rPr lang="en-US">
                <a:effectLst/>
              </a:rPr>
              <a:t>. It builds a</a:t>
            </a:r>
            <a:r>
              <a:rPr lang="en-US" i="1">
                <a:effectLst/>
              </a:rPr>
              <a:t> financial system</a:t>
            </a:r>
            <a:r>
              <a:rPr lang="en-US">
                <a:effectLst/>
              </a:rPr>
              <a:t> with the purpose of delivering wellbeing and sustainability, set up in ways that </a:t>
            </a:r>
            <a:r>
              <a:rPr lang="en-US" i="1">
                <a:effectLst/>
              </a:rPr>
              <a:t>safely serve the interests of society.</a:t>
            </a:r>
            <a:endParaRPr lang="en-US">
              <a:effectLst/>
            </a:endParaRPr>
          </a:p>
          <a:p>
            <a:br>
              <a:rPr lang="en-US">
                <a:effectLst/>
              </a:rPr>
            </a:br>
            <a:br>
              <a:rPr lang="en-US"/>
            </a:br>
            <a:br>
              <a:rPr lang="en-US"/>
            </a:br>
            <a:endParaRPr lang="en-US" sz="1200" b="0" i="0" kern="1200">
              <a:solidFill>
                <a:schemeClr val="tx1"/>
              </a:solidFill>
              <a:effectLst/>
              <a:latin typeface="+mn-lt"/>
              <a:ea typeface="+mn-ea"/>
              <a:cs typeface="+mn-cs"/>
            </a:endParaRPr>
          </a:p>
          <a:p>
            <a:endParaRPr lang="en-GB"/>
          </a:p>
        </p:txBody>
      </p:sp>
      <p:sp>
        <p:nvSpPr>
          <p:cNvPr id="4" name="Slide Number Placeholder 3">
            <a:extLst>
              <a:ext uri="{FF2B5EF4-FFF2-40B4-BE49-F238E27FC236}">
                <a16:creationId xmlns:a16="http://schemas.microsoft.com/office/drawing/2014/main" id="{03650685-182F-AAF0-6E56-11638609C51F}"/>
              </a:ext>
            </a:extLst>
          </p:cNvPr>
          <p:cNvSpPr>
            <a:spLocks noGrp="1"/>
          </p:cNvSpPr>
          <p:nvPr>
            <p:ph type="sldNum" sz="quarter" idx="5"/>
          </p:nvPr>
        </p:nvSpPr>
        <p:spPr/>
        <p:txBody>
          <a:bodyPr/>
          <a:lstStyle/>
          <a:p>
            <a:fld id="{C6CF91B0-25AB-4DFA-B184-293DD156034C}" type="slidenum">
              <a:rPr lang="el-GR" smtClean="0"/>
              <a:t>24</a:t>
            </a:fld>
            <a:endParaRPr lang="el-GR"/>
          </a:p>
        </p:txBody>
      </p:sp>
    </p:spTree>
    <p:extLst>
      <p:ext uri="{BB962C8B-B14F-4D97-AF65-F5344CB8AC3E}">
        <p14:creationId xmlns:p14="http://schemas.microsoft.com/office/powerpoint/2010/main" val="8301725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a:t>UC3 - 34</a:t>
            </a:r>
          </a:p>
          <a:p>
            <a:endParaRPr lang="en-IE"/>
          </a:p>
          <a:p>
            <a:r>
              <a:rPr lang="en-IE"/>
              <a:t>Image source: Numen (https://www.numen.fr/quest-ce-que-la-dematerialisation-definition)</a:t>
            </a:r>
          </a:p>
          <a:p>
            <a:endParaRPr lang="en-IE"/>
          </a:p>
          <a:p>
            <a:r>
              <a:rPr lang="en-IE"/>
              <a:t>World Economic Forum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a:solidFill>
                  <a:schemeClr val="tx1"/>
                </a:solidFill>
                <a:effectLst/>
                <a:latin typeface="+mn-lt"/>
                <a:ea typeface="+mn-ea"/>
                <a:cs typeface="+mn-cs"/>
              </a:rPr>
              <a:t>Digital solutions can reduce global emissions by up to 20%. Here’s how</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a:solidFill>
                  <a:schemeClr val="tx1"/>
                </a:solidFill>
                <a:effectLst/>
                <a:latin typeface="+mn-lt"/>
                <a:ea typeface="+mn-ea"/>
                <a:cs typeface="+mn-cs"/>
              </a:rPr>
              <a:t>(2022)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https://www.weforum.org/stories/2022/05/how-digital-solutions-can-reduce-global-emissions/#:~:text=If%20brought%20to%20scale%2C%20digital,the%20adoption%20of%20digital%20technologies.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a:p>
          <a:p>
            <a:r>
              <a:rPr lang="en-IE"/>
              <a:t>European Green Deal – https://commission.europa.eu/strategy-and-policy/priorities-2019-2024/european-green-deal_en</a:t>
            </a:r>
          </a:p>
          <a:p>
            <a:r>
              <a:rPr lang="en-US" sz="1200" b="0" i="0" kern="1200">
                <a:solidFill>
                  <a:schemeClr val="tx1"/>
                </a:solidFill>
                <a:effectLst/>
                <a:latin typeface="+mn-lt"/>
                <a:ea typeface="+mn-ea"/>
                <a:cs typeface="+mn-cs"/>
              </a:rPr>
              <a:t>The </a:t>
            </a:r>
            <a:r>
              <a:rPr lang="en-US" sz="1200" b="1" i="0" kern="1200">
                <a:solidFill>
                  <a:schemeClr val="tx1"/>
                </a:solidFill>
                <a:effectLst/>
                <a:latin typeface="+mn-lt"/>
                <a:ea typeface="+mn-ea"/>
                <a:cs typeface="+mn-cs"/>
              </a:rPr>
              <a:t>European Green Deal</a:t>
            </a:r>
            <a:r>
              <a:rPr lang="en-US" sz="1200" b="0" i="0" kern="1200">
                <a:solidFill>
                  <a:schemeClr val="tx1"/>
                </a:solidFill>
                <a:effectLst/>
                <a:latin typeface="+mn-lt"/>
                <a:ea typeface="+mn-ea"/>
                <a:cs typeface="+mn-cs"/>
              </a:rPr>
              <a:t> will transform the EU into a modern, resource-efficient and competitive economy.</a:t>
            </a:r>
          </a:p>
          <a:p>
            <a:endParaRPr lang="en-US"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a:solidFill>
                  <a:schemeClr val="tx1"/>
                </a:solidFill>
                <a:effectLst/>
                <a:latin typeface="+mn-lt"/>
                <a:ea typeface="+mn-ea"/>
                <a:cs typeface="+mn-cs"/>
              </a:rPr>
              <a:t>Green digital sector</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a:solidFill>
                  <a:schemeClr val="tx1"/>
                </a:solidFill>
                <a:effectLst/>
                <a:latin typeface="+mn-lt"/>
                <a:ea typeface="+mn-ea"/>
                <a:cs typeface="+mn-cs"/>
              </a:rPr>
              <a:t>https://digital-strategy.ec.europa.eu/en/policies/green-digital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a:solidFill>
                  <a:schemeClr val="tx1"/>
                </a:solidFill>
                <a:effectLst/>
                <a:latin typeface="+mn-lt"/>
                <a:ea typeface="+mn-ea"/>
                <a:cs typeface="+mn-cs"/>
              </a:rPr>
              <a:t>Shaping Europe's digital future</a:t>
            </a:r>
          </a:p>
          <a:p>
            <a:r>
              <a:rPr lang="en-IE"/>
              <a:t>https://commission.europa.eu/strategy-and-policy/priorities-2019-2024/europe-fit-digital-age/shaping-europes-digital-future_en</a:t>
            </a:r>
          </a:p>
        </p:txBody>
      </p:sp>
      <p:sp>
        <p:nvSpPr>
          <p:cNvPr id="4" name="Slide Number Placeholder 3"/>
          <p:cNvSpPr>
            <a:spLocks noGrp="1"/>
          </p:cNvSpPr>
          <p:nvPr>
            <p:ph type="sldNum" sz="quarter" idx="5"/>
          </p:nvPr>
        </p:nvSpPr>
        <p:spPr/>
        <p:txBody>
          <a:bodyPr/>
          <a:lstStyle/>
          <a:p>
            <a:fld id="{C6CF91B0-25AB-4DFA-B184-293DD156034C}" type="slidenum">
              <a:rPr lang="el-GR" smtClean="0"/>
              <a:t>25</a:t>
            </a:fld>
            <a:endParaRPr lang="el-GR"/>
          </a:p>
        </p:txBody>
      </p:sp>
    </p:spTree>
    <p:extLst>
      <p:ext uri="{BB962C8B-B14F-4D97-AF65-F5344CB8AC3E}">
        <p14:creationId xmlns:p14="http://schemas.microsoft.com/office/powerpoint/2010/main" val="32094347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a:t>UC3 - 35</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a:p>
          <a:p>
            <a:pPr marL="0" marR="0" lvl="0" indent="0" algn="l" defTabSz="914400" rtl="0" eaLnBrk="1" fontAlgn="auto" latinLnBrk="0" hangingPunct="1">
              <a:lnSpc>
                <a:spcPct val="100000"/>
              </a:lnSpc>
              <a:spcBef>
                <a:spcPts val="0"/>
              </a:spcBef>
              <a:spcAft>
                <a:spcPts val="0"/>
              </a:spcAft>
              <a:buClrTx/>
              <a:buSzTx/>
              <a:buFontTx/>
              <a:buNone/>
              <a:tabLst/>
              <a:defRPr/>
            </a:pPr>
            <a:endParaRPr lang="en-IE"/>
          </a:p>
          <a:p>
            <a:pPr marL="0" marR="0" lvl="0" indent="0" algn="l" defTabSz="914400" rtl="0" eaLnBrk="1" fontAlgn="auto" latinLnBrk="0" hangingPunct="1">
              <a:lnSpc>
                <a:spcPct val="100000"/>
              </a:lnSpc>
              <a:spcBef>
                <a:spcPts val="0"/>
              </a:spcBef>
              <a:spcAft>
                <a:spcPts val="0"/>
              </a:spcAft>
              <a:buClrTx/>
              <a:buSzTx/>
              <a:buFontTx/>
              <a:buNone/>
              <a:tabLst/>
              <a:defRPr/>
            </a:pPr>
            <a:r>
              <a:rPr lang="en-IE"/>
              <a:t>Image source: </a:t>
            </a:r>
            <a:r>
              <a:rPr lang="en-IE" err="1"/>
              <a:t>GreenOffice</a:t>
            </a:r>
            <a:r>
              <a:rPr lang="en-IE"/>
              <a:t> (https://greenoffice.co.za/digitalisation/)</a:t>
            </a:r>
          </a:p>
          <a:p>
            <a:endParaRPr lang="en-GB"/>
          </a:p>
          <a:p>
            <a:r>
              <a:rPr lang="en-US" sz="1200" b="0" i="0" kern="1200">
                <a:solidFill>
                  <a:schemeClr val="tx1"/>
                </a:solidFill>
                <a:effectLst/>
                <a:latin typeface="+mn-lt"/>
                <a:ea typeface="+mn-ea"/>
                <a:cs typeface="+mn-cs"/>
              </a:rPr>
              <a:t>Shaping Europe's digital future</a:t>
            </a:r>
          </a:p>
          <a:p>
            <a:r>
              <a:rPr lang="en-US" sz="1200" b="0" i="0" kern="1200">
                <a:solidFill>
                  <a:schemeClr val="tx1"/>
                </a:solidFill>
                <a:effectLst/>
                <a:latin typeface="+mn-lt"/>
                <a:ea typeface="+mn-ea"/>
                <a:cs typeface="+mn-cs"/>
              </a:rPr>
              <a:t>The digital transition should work for all, putting people first and opening new opportunities for business. Digital solutions are also key to fighting climate change and achieving the green transition.</a:t>
            </a:r>
          </a:p>
          <a:p>
            <a:r>
              <a:rPr lang="en-GB"/>
              <a:t>https://commission.europa.eu/strategy-and-policy/priorities-2019-2024/europe-fit-digital-age/shaping-europes-digital-future_en</a:t>
            </a:r>
          </a:p>
        </p:txBody>
      </p:sp>
      <p:sp>
        <p:nvSpPr>
          <p:cNvPr id="4" name="Slide Number Placeholder 3"/>
          <p:cNvSpPr>
            <a:spLocks noGrp="1"/>
          </p:cNvSpPr>
          <p:nvPr>
            <p:ph type="sldNum" sz="quarter" idx="5"/>
          </p:nvPr>
        </p:nvSpPr>
        <p:spPr/>
        <p:txBody>
          <a:bodyPr/>
          <a:lstStyle/>
          <a:p>
            <a:fld id="{C6CF91B0-25AB-4DFA-B184-293DD156034C}" type="slidenum">
              <a:rPr lang="el-GR" smtClean="0"/>
              <a:t>26</a:t>
            </a:fld>
            <a:endParaRPr lang="el-GR"/>
          </a:p>
        </p:txBody>
      </p:sp>
    </p:spTree>
    <p:extLst>
      <p:ext uri="{BB962C8B-B14F-4D97-AF65-F5344CB8AC3E}">
        <p14:creationId xmlns:p14="http://schemas.microsoft.com/office/powerpoint/2010/main" val="1233287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79C6C-6F4B-3A35-A115-3DFD0AE85C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E38EFE-5FC5-2C0B-AB25-C01E92057420}"/>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A94920BF-E04A-7192-7BFF-2065CB4DE07E}"/>
              </a:ext>
            </a:extLst>
          </p:cNvPr>
          <p:cNvSpPr>
            <a:spLocks noGrp="1"/>
          </p:cNvSpPr>
          <p:nvPr>
            <p:ph type="body" idx="1"/>
          </p:nvPr>
        </p:nvSpPr>
        <p:spPr/>
        <p:txBody>
          <a:bodyPr/>
          <a:lstStyle/>
          <a:p>
            <a:r>
              <a:rPr lang="en-IE" b="1"/>
              <a:t>Fonte da imagem:</a:t>
            </a:r>
          </a:p>
          <a:p>
            <a:r>
              <a:rPr lang="en-US"/>
              <a:t>Imagem criada com Sora (gerada por IA), para o SUSTAIN‑EU CU4 “Module Aim &amp; Introduction”. Sem conteúdos de terceiros; sem pessoas ou marcas identificáveis. Prompt arquivado nos registos do projeto.</a:t>
            </a:r>
            <a:endParaRPr lang="en-IE" b="1"/>
          </a:p>
        </p:txBody>
      </p:sp>
      <p:sp>
        <p:nvSpPr>
          <p:cNvPr id="4" name="Slide Number Placeholder 3">
            <a:extLst>
              <a:ext uri="{FF2B5EF4-FFF2-40B4-BE49-F238E27FC236}">
                <a16:creationId xmlns:a16="http://schemas.microsoft.com/office/drawing/2014/main" id="{1E75F307-5BD6-2070-698D-761F051C8887}"/>
              </a:ext>
            </a:extLst>
          </p:cNvPr>
          <p:cNvSpPr>
            <a:spLocks noGrp="1"/>
          </p:cNvSpPr>
          <p:nvPr>
            <p:ph type="sldNum" sz="quarter" idx="5"/>
          </p:nvPr>
        </p:nvSpPr>
        <p:spPr/>
        <p:txBody>
          <a:bodyPr/>
          <a:lstStyle/>
          <a:p>
            <a:fld id="{C6CF91B0-25AB-4DFA-B184-293DD156034C}" type="slidenum">
              <a:rPr lang="el-GR" smtClean="0"/>
              <a:t>37</a:t>
            </a:fld>
            <a:endParaRPr lang="el-GR"/>
          </a:p>
        </p:txBody>
      </p:sp>
    </p:spTree>
    <p:extLst>
      <p:ext uri="{BB962C8B-B14F-4D97-AF65-F5344CB8AC3E}">
        <p14:creationId xmlns:p14="http://schemas.microsoft.com/office/powerpoint/2010/main" val="26224543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hr-HR"/>
          </a:p>
        </p:txBody>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C6CF91B0-25AB-4DFA-B184-293DD156034C}" type="slidenum">
              <a:rPr lang="el-GR" smtClean="0"/>
              <a:t>38</a:t>
            </a:fld>
            <a:endParaRPr lang="el-GR"/>
          </a:p>
        </p:txBody>
      </p:sp>
    </p:spTree>
    <p:extLst>
      <p:ext uri="{BB962C8B-B14F-4D97-AF65-F5344CB8AC3E}">
        <p14:creationId xmlns:p14="http://schemas.microsoft.com/office/powerpoint/2010/main" val="20454268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169850163"/>
      </p:ext>
    </p:extLst>
  </p:cSld>
  <p:clrMapOvr>
    <a:masterClrMapping/>
  </p:clrMapOvr>
  <p:extLst>
    <p:ext uri="{DCECCB84-F9BA-43D5-87BE-67443E8EF086}">
      <p15:sldGuideLst xmlns:p15="http://schemas.microsoft.com/office/powerpoint/2012/main">
        <p15:guide id="1" orient="horz" pos="913"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a:t>Subtitle title goes here</a:t>
            </a:r>
            <a:endParaRPr lang="el-GR"/>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928767173"/>
      </p:ext>
    </p:extLst>
  </p:cSld>
  <p:clrMapOvr>
    <a:masterClrMapping/>
  </p:clrMapOvr>
  <p:extLst>
    <p:ext uri="{DCECCB84-F9BA-43D5-87BE-67443E8EF086}">
      <p15:sldGuideLst xmlns:p15="http://schemas.microsoft.com/office/powerpoint/2012/main">
        <p15:guide id="1" orient="horz" pos="1366"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654504061"/>
      </p:ext>
    </p:extLst>
  </p:cSld>
  <p:clrMapOvr>
    <a:masterClrMapping/>
  </p:clrMapOvr>
  <p:extLst>
    <p:ext uri="{DCECCB84-F9BA-43D5-87BE-67443E8EF086}">
      <p15:sldGuideLst xmlns:p15="http://schemas.microsoft.com/office/powerpoint/2012/main">
        <p15:guide id="1" orient="horz" pos="913"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536706619"/>
      </p:ext>
    </p:extLst>
  </p:cSld>
  <p:clrMapOvr>
    <a:masterClrMapping/>
  </p:clrMapOvr>
  <p:extLst>
    <p:ext uri="{DCECCB84-F9BA-43D5-87BE-67443E8EF086}">
      <p15:sldGuideLst xmlns:p15="http://schemas.microsoft.com/office/powerpoint/2012/main">
        <p15:guide id="1" orient="horz" pos="1366"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684457938"/>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a:t>Subtitle title goes here</a:t>
            </a:r>
            <a:endParaRPr lang="el-GR"/>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059304463"/>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638133791"/>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265490857"/>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a:t>Unit 2</a:t>
            </a:r>
            <a:endParaRPr lang="el-GR"/>
          </a:p>
        </p:txBody>
      </p:sp>
    </p:spTree>
    <p:extLst>
      <p:ext uri="{BB962C8B-B14F-4D97-AF65-F5344CB8AC3E}">
        <p14:creationId xmlns:p14="http://schemas.microsoft.com/office/powerpoint/2010/main" val="1575811028"/>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320394704"/>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a:t>Subtitle title goes here</a:t>
            </a:r>
            <a:endParaRPr lang="el-GR"/>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783120964"/>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007355172"/>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594256937"/>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a:t>Unit 2</a:t>
            </a:r>
            <a:endParaRPr lang="el-GR"/>
          </a:p>
        </p:txBody>
      </p:sp>
    </p:spTree>
    <p:extLst>
      <p:ext uri="{BB962C8B-B14F-4D97-AF65-F5344CB8AC3E}">
        <p14:creationId xmlns:p14="http://schemas.microsoft.com/office/powerpoint/2010/main" val="464154184"/>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61BEF0D-F0BB-DE4B-95CE-6DB70DBA9567}" type="datetimeFigureOut">
              <a:rPr lang="en-US" dirty="0"/>
              <a:pPr/>
              <a:t>8/17/2026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40008053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8/17/2026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7951904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4175636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B712588-04B1-427B-82EE-E8DB90309F08}" type="datetimeFigureOut">
              <a:rPr lang="en-US" dirty="0"/>
              <a:t>8/17/2026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a:p>
        </p:txBody>
      </p:sp>
    </p:spTree>
    <p:extLst>
      <p:ext uri="{BB962C8B-B14F-4D97-AF65-F5344CB8AC3E}">
        <p14:creationId xmlns:p14="http://schemas.microsoft.com/office/powerpoint/2010/main" val="2968031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8/17/2026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492175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8/17/2026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4794682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3385590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8/17/2026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a:p>
        </p:txBody>
      </p:sp>
    </p:spTree>
    <p:extLst>
      <p:ext uri="{BB962C8B-B14F-4D97-AF65-F5344CB8AC3E}">
        <p14:creationId xmlns:p14="http://schemas.microsoft.com/office/powerpoint/2010/main" val="9238119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8889843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3833593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latin typeface="Arial"/>
              </a:rPr>
              <a:t>”</a:t>
            </a:r>
            <a:endParaRPr lang="en-US">
              <a:solidFill>
                <a:schemeClr val="accent1">
                  <a:lumMod val="60000"/>
                  <a:lumOff val="40000"/>
                </a:schemeClr>
              </a:solidFill>
              <a:latin typeface="Arial"/>
            </a:endParaRPr>
          </a:p>
        </p:txBody>
      </p:sp>
    </p:spTree>
    <p:extLst>
      <p:ext uri="{BB962C8B-B14F-4D97-AF65-F5344CB8AC3E}">
        <p14:creationId xmlns:p14="http://schemas.microsoft.com/office/powerpoint/2010/main" val="121911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2599143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3301864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390231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C6B4A9-1611-4792-9094-5F34BCA07E0B}" type="datetimeFigureOut">
              <a:rPr lang="en-US" dirty="0"/>
              <a:t>8/17/2026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a:p>
        </p:txBody>
      </p:sp>
    </p:spTree>
    <p:extLst>
      <p:ext uri="{BB962C8B-B14F-4D97-AF65-F5344CB8AC3E}">
        <p14:creationId xmlns:p14="http://schemas.microsoft.com/office/powerpoint/2010/main" val="38813741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8/17/2026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8159358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p:txBody>
          <a:bodyPr/>
          <a:lstStyle/>
          <a:p>
            <a:r>
              <a:rPr lang="en-US"/>
              <a:t>Click to edit Master title style</a:t>
            </a:r>
            <a:endParaRPr lang="el-GR"/>
          </a:p>
        </p:txBody>
      </p:sp>
    </p:spTree>
    <p:extLst>
      <p:ext uri="{BB962C8B-B14F-4D97-AF65-F5344CB8AC3E}">
        <p14:creationId xmlns:p14="http://schemas.microsoft.com/office/powerpoint/2010/main" val="3798867200"/>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a:t>Subtitle title goes here</a:t>
            </a:r>
            <a:endParaRPr lang="el-GR"/>
          </a:p>
        </p:txBody>
      </p:sp>
      <p:sp>
        <p:nvSpPr>
          <p:cNvPr id="8" name="Content Placeholder 3"/>
          <p:cNvSpPr>
            <a:spLocks noGrp="1"/>
          </p:cNvSpPr>
          <p:nvPr>
            <p:ph sz="quarter" idx="12" hasCustomPrompt="1"/>
          </p:nvPr>
        </p:nvSpPr>
        <p:spPr>
          <a:xfrm>
            <a:off x="399369" y="2177491"/>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p:txBody>
          <a:bodyPr/>
          <a:lstStyle/>
          <a:p>
            <a:r>
              <a:rPr lang="en-US"/>
              <a:t>Click to edit Master title style</a:t>
            </a:r>
            <a:endParaRPr lang="el-GR"/>
          </a:p>
        </p:txBody>
      </p:sp>
    </p:spTree>
    <p:extLst>
      <p:ext uri="{BB962C8B-B14F-4D97-AF65-F5344CB8AC3E}">
        <p14:creationId xmlns:p14="http://schemas.microsoft.com/office/powerpoint/2010/main" val="2767633352"/>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a:t>Unit 2</a:t>
            </a:r>
            <a:endParaRPr lang="el-GR"/>
          </a:p>
        </p:txBody>
      </p:sp>
    </p:spTree>
    <p:extLst>
      <p:ext uri="{BB962C8B-B14F-4D97-AF65-F5344CB8AC3E}">
        <p14:creationId xmlns:p14="http://schemas.microsoft.com/office/powerpoint/2010/main" val="998071127"/>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3" Type="http://schemas.openxmlformats.org/officeDocument/2006/relationships/slideLayout" Target="../slideLayouts/slideLayout17.xml"/><Relationship Id="rId21" Type="http://schemas.openxmlformats.org/officeDocument/2006/relationships/image" Target="../media/image1.png"/><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theme" Target="../theme/theme2.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Title Placeholder 7"/>
          <p:cNvSpPr>
            <a:spLocks noGrp="1"/>
          </p:cNvSpPr>
          <p:nvPr>
            <p:ph type="title"/>
          </p:nvPr>
        </p:nvSpPr>
        <p:spPr>
          <a:xfrm>
            <a:off x="399370" y="252828"/>
            <a:ext cx="11393260" cy="675444"/>
          </a:xfrm>
          <a:prstGeom prst="rect">
            <a:avLst/>
          </a:prstGeom>
        </p:spPr>
        <p:txBody>
          <a:bodyPr vert="horz" lIns="0" tIns="0" rIns="0" bIns="0" rtlCol="0" anchor="ctr">
            <a:noAutofit/>
          </a:bodyPr>
          <a:lstStyle/>
          <a:p>
            <a:endParaRPr lang="el-GR"/>
          </a:p>
        </p:txBody>
      </p:sp>
      <p:pic>
        <p:nvPicPr>
          <p:cNvPr id="4" name="Picture 3" descr="A green and black logo  AI-generated content may be incorrect.">
            <a:extLst>
              <a:ext uri="{FF2B5EF4-FFF2-40B4-BE49-F238E27FC236}">
                <a16:creationId xmlns:a16="http://schemas.microsoft.com/office/drawing/2014/main" id="{8C069B2D-4BD6-BC6E-1D7A-A46DE36F4E9A}"/>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273423" y="-166137"/>
            <a:ext cx="1408173" cy="1408173"/>
          </a:xfrm>
          <a:prstGeom prst="rect">
            <a:avLst/>
          </a:prstGeom>
        </p:spPr>
      </p:pic>
      <p:pic>
        <p:nvPicPr>
          <p:cNvPr id="6" name="Picture 5" descr="A blue text on a black background  AI-generated content may be incorrect.">
            <a:extLst>
              <a:ext uri="{FF2B5EF4-FFF2-40B4-BE49-F238E27FC236}">
                <a16:creationId xmlns:a16="http://schemas.microsoft.com/office/drawing/2014/main" id="{B2C69923-7095-74F7-2308-B56C8A8AC0D6}"/>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10674759" y="420687"/>
            <a:ext cx="1117871" cy="234524"/>
          </a:xfrm>
          <a:prstGeom prst="rect">
            <a:avLst/>
          </a:prstGeom>
        </p:spPr>
      </p:pic>
    </p:spTree>
    <p:extLst>
      <p:ext uri="{BB962C8B-B14F-4D97-AF65-F5344CB8AC3E}">
        <p14:creationId xmlns:p14="http://schemas.microsoft.com/office/powerpoint/2010/main" val="1960187723"/>
      </p:ext>
    </p:extLst>
  </p:cSld>
  <p:clrMap bg1="lt1" tx1="dk1" bg2="lt2" tx2="dk2" accent1="accent1" accent2="accent2" accent3="accent3" accent4="accent4" accent5="accent5" accent6="accent6" hlink="hlink" folHlink="folHlink"/>
  <p:sldLayoutIdLst>
    <p:sldLayoutId id="2147483672" r:id="rId1"/>
    <p:sldLayoutId id="2147483669" r:id="rId2"/>
    <p:sldLayoutId id="2147483671" r:id="rId3"/>
    <p:sldLayoutId id="2147483651" r:id="rId4"/>
    <p:sldLayoutId id="2147483708" r:id="rId5"/>
    <p:sldLayoutId id="2147483709" r:id="rId6"/>
    <p:sldLayoutId id="2147483710" r:id="rId7"/>
    <p:sldLayoutId id="2147483711" r:id="rId8"/>
    <p:sldLayoutId id="2147483712" r:id="rId9"/>
    <p:sldLayoutId id="2147483730" r:id="rId10"/>
    <p:sldLayoutId id="2147483731" r:id="rId11"/>
    <p:sldLayoutId id="2147483732" r:id="rId12"/>
    <p:sldLayoutId id="2147483733" r:id="rId13"/>
    <p:sldLayoutId id="2147483734" r:id="rId14"/>
  </p:sldLayoutIdLst>
  <p:txStyles>
    <p:titleStyle>
      <a:lvl1pPr algn="l" defTabSz="914377" rtl="0" eaLnBrk="1" latinLnBrk="0" hangingPunct="1">
        <a:lnSpc>
          <a:spcPct val="100000"/>
        </a:lnSpc>
        <a:spcBef>
          <a:spcPct val="0"/>
        </a:spcBef>
        <a:buNone/>
        <a:defRPr sz="2800" kern="1200">
          <a:solidFill>
            <a:schemeClr val="bg1"/>
          </a:solidFill>
          <a:latin typeface="+mn-lt"/>
          <a:ea typeface="Roboto Slab" pitchFamily="2" charset="0"/>
          <a:cs typeface="+mj-cs"/>
        </a:defRPr>
      </a:lvl1pPr>
    </p:titleStyle>
    <p:body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E"/>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8/17/2026</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a:p>
        </p:txBody>
      </p:sp>
      <p:pic>
        <p:nvPicPr>
          <p:cNvPr id="9" name="Picture 8" descr="A green and black logo  AI-generated content may be incorrect.">
            <a:extLst>
              <a:ext uri="{FF2B5EF4-FFF2-40B4-BE49-F238E27FC236}">
                <a16:creationId xmlns:a16="http://schemas.microsoft.com/office/drawing/2014/main" id="{57A1E77D-F83C-59FA-490D-751F43AFA355}"/>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368816" y="-252574"/>
            <a:ext cx="1408173" cy="1408173"/>
          </a:xfrm>
          <a:prstGeom prst="rect">
            <a:avLst/>
          </a:prstGeom>
        </p:spPr>
      </p:pic>
    </p:spTree>
    <p:extLst>
      <p:ext uri="{BB962C8B-B14F-4D97-AF65-F5344CB8AC3E}">
        <p14:creationId xmlns:p14="http://schemas.microsoft.com/office/powerpoint/2010/main" val="928940682"/>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 id="2147483748" r:id="rId13"/>
    <p:sldLayoutId id="2147483749" r:id="rId14"/>
    <p:sldLayoutId id="2147483750" r:id="rId15"/>
    <p:sldLayoutId id="2147483751" r:id="rId16"/>
    <p:sldLayoutId id="2147483752" r:id="rId17"/>
    <p:sldLayoutId id="2147483753" r:id="rId18"/>
    <p:sldLayoutId id="2147483756" r:id="rId19"/>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31.xml"/><Relationship Id="rId1" Type="http://schemas.openxmlformats.org/officeDocument/2006/relationships/tags" Target="../tags/tag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1.xml"/><Relationship Id="rId1" Type="http://schemas.openxmlformats.org/officeDocument/2006/relationships/tags" Target="../tags/tag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1.xml"/><Relationship Id="rId1" Type="http://schemas.openxmlformats.org/officeDocument/2006/relationships/tags" Target="../tags/tag4.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3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2.xml"/><Relationship Id="rId1" Type="http://schemas.openxmlformats.org/officeDocument/2006/relationships/tags" Target="../tags/tag8.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2.xml"/><Relationship Id="rId1" Type="http://schemas.openxmlformats.org/officeDocument/2006/relationships/tags" Target="../tags/tag9.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2.xml"/><Relationship Id="rId1" Type="http://schemas.openxmlformats.org/officeDocument/2006/relationships/tags" Target="../tags/tag10.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32.xml"/><Relationship Id="rId1" Type="http://schemas.openxmlformats.org/officeDocument/2006/relationships/tags" Target="../tags/tag12.xml"/><Relationship Id="rId4" Type="http://schemas.openxmlformats.org/officeDocument/2006/relationships/hyperlink" Target="https://youtu.be/0XTBYMfZyrM?si=MiepkXaPSvUXZIDp" TargetMode="Externa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2.xml"/><Relationship Id="rId1" Type="http://schemas.openxmlformats.org/officeDocument/2006/relationships/tags" Target="../tags/tag13.xml"/><Relationship Id="rId5" Type="http://schemas.openxmlformats.org/officeDocument/2006/relationships/image" Target="../media/image13.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33.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tags" Target="../tags/tag15.xml"/><Relationship Id="rId1" Type="http://schemas.openxmlformats.org/officeDocument/2006/relationships/themeOverride" Target="../theme/themeOverride1.xml"/><Relationship Id="rId4" Type="http://schemas.openxmlformats.org/officeDocument/2006/relationships/notesSlide" Target="../notesSlides/notesSlide7.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2.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32.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2.xml"/><Relationship Id="rId1" Type="http://schemas.openxmlformats.org/officeDocument/2006/relationships/tags" Target="../tags/tag18.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1.xml"/><Relationship Id="rId1" Type="http://schemas.openxmlformats.org/officeDocument/2006/relationships/tags" Target="../tags/tag20.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2.xml"/><Relationship Id="rId1" Type="http://schemas.openxmlformats.org/officeDocument/2006/relationships/tags" Target="../tags/tag21.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1.xml"/><Relationship Id="rId1" Type="http://schemas.openxmlformats.org/officeDocument/2006/relationships/tags" Target="../tags/tag22.xml"/><Relationship Id="rId4" Type="http://schemas.microsoft.com/office/2018/10/relationships/comments" Target="../comments/modernComment_126_65FEF5D8.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2.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1.xml"/><Relationship Id="rId1" Type="http://schemas.openxmlformats.org/officeDocument/2006/relationships/tags" Target="../tags/tag24.xml"/><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2.xml"/><Relationship Id="rId1" Type="http://schemas.openxmlformats.org/officeDocument/2006/relationships/tags" Target="../tags/tag25.xm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1.xml"/><Relationship Id="rId1" Type="http://schemas.openxmlformats.org/officeDocument/2006/relationships/tags" Target="../tags/tag26.xml"/><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2.xml"/><Relationship Id="rId1" Type="http://schemas.openxmlformats.org/officeDocument/2006/relationships/tags" Target="../tags/tag27.xml"/><Relationship Id="rId4" Type="http://schemas.openxmlformats.org/officeDocument/2006/relationships/image" Target="../media/image21.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33.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3" Type="http://schemas.openxmlformats.org/officeDocument/2006/relationships/hyperlink" Target="https://joint-research-centre.ec.europa.eu/greencomp-european-sustainability-competence-framework_en?prefLang=pt" TargetMode="External"/><Relationship Id="rId2" Type="http://schemas.openxmlformats.org/officeDocument/2006/relationships/slideLayout" Target="../slideLayouts/slideLayout32.xml"/><Relationship Id="rId1" Type="http://schemas.openxmlformats.org/officeDocument/2006/relationships/tags" Target="../tags/tag29.xml"/><Relationship Id="rId5" Type="http://schemas.openxmlformats.org/officeDocument/2006/relationships/hyperlink" Target="https://joint-research-centre.ec.europa.eu/lifecomp_en" TargetMode="External"/><Relationship Id="rId4" Type="http://schemas.openxmlformats.org/officeDocument/2006/relationships/hyperlink" Target="https://joint-research-centre.ec.europa.eu/digcompedu_en" TargetMode="Externa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30.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31.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32.xml"/></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32.xml"/><Relationship Id="rId1" Type="http://schemas.openxmlformats.org/officeDocument/2006/relationships/tags" Target="../tags/tag33.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34.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35.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36.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37.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1.xml"/><Relationship Id="rId1" Type="http://schemas.openxmlformats.org/officeDocument/2006/relationships/tags" Target="../tags/tag38.xml"/><Relationship Id="rId4" Type="http://schemas.openxmlformats.org/officeDocument/2006/relationships/image" Target="../media/image22.png"/></Relationships>
</file>

<file path=ppt/slides/_rels/slide38.xml.rels><?xml version="1.0" encoding="UTF-8" standalone="yes"?>
<Relationships xmlns="http://schemas.openxmlformats.org/package/2006/relationships"><Relationship Id="rId8" Type="http://schemas.openxmlformats.org/officeDocument/2006/relationships/image" Target="../media/image27.jpeg"/><Relationship Id="rId13" Type="http://schemas.openxmlformats.org/officeDocument/2006/relationships/image" Target="../media/image32.jpeg"/><Relationship Id="rId18" Type="http://schemas.openxmlformats.org/officeDocument/2006/relationships/image" Target="../media/image37.png"/><Relationship Id="rId3" Type="http://schemas.openxmlformats.org/officeDocument/2006/relationships/notesSlide" Target="../notesSlides/notesSlide19.xml"/><Relationship Id="rId7" Type="http://schemas.openxmlformats.org/officeDocument/2006/relationships/image" Target="../media/image26.png"/><Relationship Id="rId12" Type="http://schemas.openxmlformats.org/officeDocument/2006/relationships/image" Target="../media/image31.png"/><Relationship Id="rId17" Type="http://schemas.openxmlformats.org/officeDocument/2006/relationships/image" Target="../media/image36.png"/><Relationship Id="rId2" Type="http://schemas.openxmlformats.org/officeDocument/2006/relationships/slideLayout" Target="../slideLayouts/slideLayout33.xml"/><Relationship Id="rId16" Type="http://schemas.openxmlformats.org/officeDocument/2006/relationships/image" Target="../media/image35.jpeg"/><Relationship Id="rId1" Type="http://schemas.openxmlformats.org/officeDocument/2006/relationships/tags" Target="../tags/tag39.xml"/><Relationship Id="rId6" Type="http://schemas.openxmlformats.org/officeDocument/2006/relationships/image" Target="../media/image25.jpeg"/><Relationship Id="rId11" Type="http://schemas.openxmlformats.org/officeDocument/2006/relationships/image" Target="../media/image30.jpeg"/><Relationship Id="rId5" Type="http://schemas.openxmlformats.org/officeDocument/2006/relationships/image" Target="../media/image24.png"/><Relationship Id="rId15" Type="http://schemas.openxmlformats.org/officeDocument/2006/relationships/image" Target="../media/image34.png"/><Relationship Id="rId10" Type="http://schemas.openxmlformats.org/officeDocument/2006/relationships/image" Target="../media/image29.jpeg"/><Relationship Id="rId19" Type="http://schemas.openxmlformats.org/officeDocument/2006/relationships/image" Target="../media/image38.png"/><Relationship Id="rId4" Type="http://schemas.openxmlformats.org/officeDocument/2006/relationships/image" Target="../media/image23.jpeg"/><Relationship Id="rId9" Type="http://schemas.openxmlformats.org/officeDocument/2006/relationships/image" Target="../media/image28.jpeg"/><Relationship Id="rId14" Type="http://schemas.openxmlformats.org/officeDocument/2006/relationships/image" Target="../media/image3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7C218-D3EA-B6DA-E8CD-1A03058E4C23}"/>
            </a:ext>
          </a:extLst>
        </p:cNvPr>
        <p:cNvGrpSpPr/>
        <p:nvPr/>
      </p:nvGrpSpPr>
      <p:grpSpPr>
        <a:xfrm>
          <a:off x="0" y="0"/>
          <a:ext cx="0" cy="0"/>
          <a:chOff x="0" y="0"/>
          <a:chExt cx="0" cy="0"/>
        </a:xfrm>
      </p:grpSpPr>
      <p:sp>
        <p:nvSpPr>
          <p:cNvPr id="7" name="Text Box 8">
            <a:extLst>
              <a:ext uri="{FF2B5EF4-FFF2-40B4-BE49-F238E27FC236}">
                <a16:creationId xmlns:a16="http://schemas.microsoft.com/office/drawing/2014/main" id="{F1BB0DB2-0110-4F2D-06CF-2D60620D4BBC}"/>
              </a:ext>
            </a:extLst>
          </p:cNvPr>
          <p:cNvSpPr txBox="1"/>
          <p:nvPr/>
        </p:nvSpPr>
        <p:spPr>
          <a:xfrm>
            <a:off x="3169920" y="5687475"/>
            <a:ext cx="5090160" cy="1010595"/>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600"/>
              </a:spcAft>
            </a:pPr>
            <a:r>
              <a:rPr lang="en-US" sz="900">
                <a:solidFill>
                  <a:srgbClr val="383842"/>
                </a:solidFill>
                <a:effectLst/>
                <a:latin typeface="Open Sans" panose="020B0606030504020204" pitchFamily="34" charset="0"/>
                <a:ea typeface="Calibri" panose="020F0502020204030204" pitchFamily="34" charset="0"/>
                <a:cs typeface="Calibri" panose="020F0502020204030204" pitchFamily="34" charset="0"/>
              </a:rPr>
              <a:t>Financiado pela União Europeia. As opiniões e pontos de vista expressos vinculam apenas o(s) autor(es), não refletindo necessariamente as opiniões da União Europeia ou da Agência de Execução Europeia da Educação e da Cultura (EACEA). Nem a União Europeia nem a EACEA poderão ser consideradas responsáveis por eles. Número do Projeto: 2024-1-PT01-KA220-VET-000252771</a:t>
            </a:r>
          </a:p>
        </p:txBody>
      </p:sp>
      <p:sp>
        <p:nvSpPr>
          <p:cNvPr id="5" name="Rectangle 4">
            <a:extLst>
              <a:ext uri="{FF2B5EF4-FFF2-40B4-BE49-F238E27FC236}">
                <a16:creationId xmlns:a16="http://schemas.microsoft.com/office/drawing/2014/main" id="{E86ED180-700C-85F3-2ED8-2BE0AE7FBFAB}"/>
              </a:ext>
            </a:extLst>
          </p:cNvPr>
          <p:cNvSpPr/>
          <p:nvPr/>
        </p:nvSpPr>
        <p:spPr>
          <a:xfrm>
            <a:off x="3834618" y="4750419"/>
            <a:ext cx="4522763" cy="4301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Elaborado por: ISQ (Portugal)</a:t>
            </a:r>
          </a:p>
        </p:txBody>
      </p:sp>
      <p:sp>
        <p:nvSpPr>
          <p:cNvPr id="11" name="Rectangle 10">
            <a:extLst>
              <a:ext uri="{FF2B5EF4-FFF2-40B4-BE49-F238E27FC236}">
                <a16:creationId xmlns:a16="http://schemas.microsoft.com/office/drawing/2014/main" id="{0392EBFC-D59C-FF5A-3BB4-25ED93413AF5}"/>
              </a:ext>
            </a:extLst>
          </p:cNvPr>
          <p:cNvSpPr/>
          <p:nvPr/>
        </p:nvSpPr>
        <p:spPr>
          <a:xfrm>
            <a:off x="314960" y="182880"/>
            <a:ext cx="1757680" cy="5892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0" name="Picture 9" descr="A green and black logo  AI-generated content may be incorrect.">
            <a:extLst>
              <a:ext uri="{FF2B5EF4-FFF2-40B4-BE49-F238E27FC236}">
                <a16:creationId xmlns:a16="http://schemas.microsoft.com/office/drawing/2014/main" id="{A13D9625-7008-506B-65B7-BF20D3312170}"/>
              </a:ext>
            </a:extLst>
          </p:cNvPr>
          <p:cNvPicPr>
            <a:picLocks noChangeAspect="1"/>
          </p:cNvPicPr>
          <p:nvPr/>
        </p:nvPicPr>
        <p:blipFill>
          <a:blip r:embed="rId3" cstate="print">
            <a:extLst>
              <a:ext uri="{28A0092B-C50C-407E-A947-70E740481C1C}">
                <a14:useLocalDpi xmlns:a14="http://schemas.microsoft.com/office/drawing/2010/main" val="0"/>
              </a:ext>
            </a:extLst>
          </a:blip>
          <a:srcRect t="32394" b="29006"/>
          <a:stretch>
            <a:fillRect/>
          </a:stretch>
        </p:blipFill>
        <p:spPr>
          <a:xfrm>
            <a:off x="0" y="0"/>
            <a:ext cx="4506769" cy="1739590"/>
          </a:xfrm>
          <a:prstGeom prst="rect">
            <a:avLst/>
          </a:prstGeom>
        </p:spPr>
      </p:pic>
      <p:sp>
        <p:nvSpPr>
          <p:cNvPr id="2" name="Title 3">
            <a:extLst>
              <a:ext uri="{FF2B5EF4-FFF2-40B4-BE49-F238E27FC236}">
                <a16:creationId xmlns:a16="http://schemas.microsoft.com/office/drawing/2014/main" id="{5AF82C0A-0D2B-4964-0107-34A5C0FB8401}"/>
              </a:ext>
            </a:extLst>
          </p:cNvPr>
          <p:cNvSpPr txBox="1">
            <a:spLocks/>
          </p:cNvSpPr>
          <p:nvPr/>
        </p:nvSpPr>
        <p:spPr>
          <a:xfrm>
            <a:off x="2536370" y="2138264"/>
            <a:ext cx="7119257" cy="2008031"/>
          </a:xfrm>
          <a:prstGeom prst="rect">
            <a:avLst/>
          </a:prstGeom>
        </p:spPr>
        <p:txBody>
          <a:bodyPr vert="horz" lIns="0" tIns="0" rIns="0" bIns="0" rtlCol="0" anchor="ctr">
            <a:noAutofit/>
          </a:bodyPr>
          <a:lstStyle>
            <a:lvl1pPr algn="l" defTabSz="914377" rtl="0" eaLnBrk="1" latinLnBrk="0" hangingPunct="1">
              <a:lnSpc>
                <a:spcPct val="100000"/>
              </a:lnSpc>
              <a:spcBef>
                <a:spcPct val="0"/>
              </a:spcBef>
              <a:buNone/>
              <a:defRPr sz="2800" kern="1200">
                <a:solidFill>
                  <a:schemeClr val="bg1"/>
                </a:solidFill>
                <a:latin typeface="+mn-lt"/>
                <a:ea typeface="Roboto Slab" pitchFamily="2" charset="0"/>
                <a:cs typeface="+mj-cs"/>
              </a:defRPr>
            </a:lvl1pPr>
          </a:lstStyle>
          <a:p>
            <a:pPr algn="ctr"/>
            <a:r>
              <a:rPr lang="en-US" sz="4400">
                <a:solidFill>
                  <a:srgbClr val="255839"/>
                </a:solidFill>
              </a:rPr>
              <a:t>Formação de Formadores</a:t>
            </a:r>
          </a:p>
          <a:p>
            <a:pPr algn="ctr"/>
            <a:endParaRPr lang="el-GR" sz="4400">
              <a:solidFill>
                <a:srgbClr val="255839"/>
              </a:solidFill>
            </a:endParaRPr>
          </a:p>
        </p:txBody>
      </p:sp>
      <p:pic>
        <p:nvPicPr>
          <p:cNvPr id="13" name="Picture 12" descr="A blue text on a black background  AI-generated content may be incorrect.">
            <a:extLst>
              <a:ext uri="{FF2B5EF4-FFF2-40B4-BE49-F238E27FC236}">
                <a16:creationId xmlns:a16="http://schemas.microsoft.com/office/drawing/2014/main" id="{E7E71B36-4085-29B1-2962-A1D83842A74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5852" y="5754709"/>
            <a:ext cx="2554068" cy="535831"/>
          </a:xfrm>
          <a:prstGeom prst="rect">
            <a:avLst/>
          </a:prstGeom>
        </p:spPr>
      </p:pic>
      <p:sp>
        <p:nvSpPr>
          <p:cNvPr id="3" name="Subtitle 4">
            <a:extLst>
              <a:ext uri="{FF2B5EF4-FFF2-40B4-BE49-F238E27FC236}">
                <a16:creationId xmlns:a16="http://schemas.microsoft.com/office/drawing/2014/main" id="{D14C7FFA-44E3-31F7-06A7-D629C7EFAFD9}"/>
              </a:ext>
            </a:extLst>
          </p:cNvPr>
          <p:cNvSpPr txBox="1">
            <a:spLocks/>
          </p:cNvSpPr>
          <p:nvPr/>
        </p:nvSpPr>
        <p:spPr>
          <a:xfrm>
            <a:off x="2536370" y="3919154"/>
            <a:ext cx="7119256" cy="454281"/>
          </a:xfrm>
          <a:prstGeom prst="rect">
            <a:avLst/>
          </a:prstGeom>
        </p:spPr>
        <p:txBody>
          <a:bodyPr/>
          <a:lst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b="1">
                <a:solidFill>
                  <a:srgbClr val="92D050"/>
                </a:solidFill>
              </a:rPr>
              <a:t>Módulo 1: Introdução aos Conceitos e Tendências de Sustentabilidade</a:t>
            </a:r>
            <a:endParaRPr lang="el-GR" sz="2400" b="1">
              <a:solidFill>
                <a:srgbClr val="92D050"/>
              </a:solidFill>
            </a:endParaRPr>
          </a:p>
        </p:txBody>
      </p:sp>
    </p:spTree>
    <p:custDataLst>
      <p:tags r:id="rId1"/>
    </p:custDataLst>
    <p:extLst>
      <p:ext uri="{BB962C8B-B14F-4D97-AF65-F5344CB8AC3E}">
        <p14:creationId xmlns:p14="http://schemas.microsoft.com/office/powerpoint/2010/main" val="802677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0624EAA9-126D-0EFC-E637-38541F7D4964}"/>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p:cNvSpPr>
            <a:spLocks noGrp="1"/>
          </p:cNvSpPr>
          <p:nvPr>
            <p:ph type="title"/>
          </p:nvPr>
        </p:nvSpPr>
        <p:spPr>
          <a:xfrm>
            <a:off x="645765" y="1022669"/>
            <a:ext cx="8596668" cy="1320800"/>
          </a:xfrm>
        </p:spPr>
        <p:txBody>
          <a:bodyPr/>
          <a:lstStyle/>
          <a:p>
            <a:r>
              <a:rPr lang="hr-HR">
                <a:solidFill>
                  <a:srgbClr val="255839"/>
                </a:solidFill>
              </a:rPr>
              <a:t>Roteiro da Sessão</a:t>
            </a:r>
            <a:endParaRPr lang="el-GR">
              <a:solidFill>
                <a:srgbClr val="255839"/>
              </a:solidFill>
            </a:endParaRPr>
          </a:p>
        </p:txBody>
      </p:sp>
      <p:sp>
        <p:nvSpPr>
          <p:cNvPr id="7" name="Content Placeholder 6"/>
          <p:cNvSpPr>
            <a:spLocks noGrp="1"/>
          </p:cNvSpPr>
          <p:nvPr>
            <p:ph sz="quarter" idx="12"/>
          </p:nvPr>
        </p:nvSpPr>
        <p:spPr>
          <a:xfrm>
            <a:off x="645765" y="2066412"/>
            <a:ext cx="5792984" cy="4156588"/>
          </a:xfrm>
        </p:spPr>
        <p:txBody>
          <a:bodyPr/>
          <a:lstStyle/>
          <a:p>
            <a:pPr marL="0" indent="0">
              <a:buNone/>
            </a:pPr>
            <a:r>
              <a:rPr lang="en-US"/>
              <a:t>A sessão de hoje, com 3 horas de duração, inclui:</a:t>
            </a:r>
          </a:p>
          <a:p>
            <a:r>
              <a:rPr lang="en-US"/>
              <a:t>Boas-vindas, visão geral do módulo e resultados de aprendizagem (0–30 min)</a:t>
            </a:r>
          </a:p>
          <a:p>
            <a:r>
              <a:rPr lang="en-US"/>
              <a:t>Conteúdo principal: conceitos, tendências e enquadramentos de sustentabilidade (30–75 min)</a:t>
            </a:r>
          </a:p>
          <a:p>
            <a:r>
              <a:rPr lang="en-US"/>
              <a:t>Atividade prática: conceção de plano de aula + microensino (75–160 min)</a:t>
            </a:r>
          </a:p>
          <a:p>
            <a:r>
              <a:rPr lang="en-US"/>
              <a:t>Reflexão e discussão (160–175 min)</a:t>
            </a:r>
          </a:p>
          <a:p>
            <a:r>
              <a:rPr lang="en-US"/>
              <a:t>Apresentação da tarefa de aprendizagem autodirigida (175–180 min)</a:t>
            </a:r>
          </a:p>
        </p:txBody>
      </p:sp>
      <p:pic>
        <p:nvPicPr>
          <p:cNvPr id="2" name="Picture Placeholder 4">
            <a:extLst>
              <a:ext uri="{FF2B5EF4-FFF2-40B4-BE49-F238E27FC236}">
                <a16:creationId xmlns:a16="http://schemas.microsoft.com/office/drawing/2014/main" id="{EBAC9A2E-9643-03B4-0291-AACEFE675097}"/>
              </a:ext>
            </a:extLst>
          </p:cNvPr>
          <p:cNvPicPr>
            <a:picLocks noChangeAspect="1"/>
          </p:cNvPicPr>
          <p:nvPr/>
        </p:nvPicPr>
        <p:blipFill>
          <a:blip r:embed="rId4">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custDataLst>
      <p:tags r:id="rId1"/>
    </p:custDataLst>
    <p:extLst>
      <p:ext uri="{BB962C8B-B14F-4D97-AF65-F5344CB8AC3E}">
        <p14:creationId xmlns:p14="http://schemas.microsoft.com/office/powerpoint/2010/main" val="211038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6D3EC-F969-99CE-4A88-097A485AB9BA}"/>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6D9E68A5-D97B-F6DF-BB46-C3DD41F7ED98}"/>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9241B546-9A8A-74D6-1B4E-DFB5AE058303}"/>
              </a:ext>
            </a:extLst>
          </p:cNvPr>
          <p:cNvSpPr>
            <a:spLocks noGrp="1"/>
          </p:cNvSpPr>
          <p:nvPr>
            <p:ph type="title"/>
          </p:nvPr>
        </p:nvSpPr>
        <p:spPr>
          <a:xfrm>
            <a:off x="645765" y="1022669"/>
            <a:ext cx="8596668" cy="1320800"/>
          </a:xfrm>
        </p:spPr>
        <p:txBody>
          <a:bodyPr/>
          <a:lstStyle/>
          <a:p>
            <a:r>
              <a:rPr lang="hr-HR">
                <a:solidFill>
                  <a:srgbClr val="255839"/>
                </a:solidFill>
              </a:rPr>
              <a:t>Visão Geral do Módulo</a:t>
            </a:r>
            <a:endParaRPr lang="el-GR">
              <a:solidFill>
                <a:srgbClr val="255839"/>
              </a:solidFill>
            </a:endParaRPr>
          </a:p>
        </p:txBody>
      </p:sp>
      <p:sp>
        <p:nvSpPr>
          <p:cNvPr id="7" name="Content Placeholder 6">
            <a:extLst>
              <a:ext uri="{FF2B5EF4-FFF2-40B4-BE49-F238E27FC236}">
                <a16:creationId xmlns:a16="http://schemas.microsoft.com/office/drawing/2014/main" id="{EF4960F0-6AF5-32AF-80C2-7AED39A824F0}"/>
              </a:ext>
            </a:extLst>
          </p:cNvPr>
          <p:cNvSpPr>
            <a:spLocks noGrp="1"/>
          </p:cNvSpPr>
          <p:nvPr>
            <p:ph sz="quarter" idx="12"/>
          </p:nvPr>
        </p:nvSpPr>
        <p:spPr>
          <a:xfrm>
            <a:off x="477519" y="1683068"/>
            <a:ext cx="6203835" cy="4829492"/>
          </a:xfrm>
        </p:spPr>
        <p:txBody>
          <a:bodyPr>
            <a:normAutofit fontScale="92500" lnSpcReduction="20000"/>
          </a:bodyPr>
          <a:lstStyle/>
          <a:p>
            <a:endParaRPr lang="en-US" dirty="0"/>
          </a:p>
          <a:p>
            <a:r>
              <a:rPr lang="en-US" dirty="0" err="1"/>
              <a:t>Apresentar</a:t>
            </a:r>
            <a:r>
              <a:rPr lang="en-US" dirty="0"/>
              <a:t> </a:t>
            </a:r>
            <a:r>
              <a:rPr lang="en-US" dirty="0" err="1"/>
              <a:t>temas</a:t>
            </a:r>
            <a:r>
              <a:rPr lang="en-US" dirty="0"/>
              <a:t> de </a:t>
            </a:r>
            <a:r>
              <a:rPr lang="en-US" dirty="0" err="1"/>
              <a:t>sustentabilidade</a:t>
            </a:r>
            <a:r>
              <a:rPr lang="en-US" dirty="0"/>
              <a:t> de forma </a:t>
            </a:r>
            <a:r>
              <a:rPr lang="en-US" dirty="0" err="1"/>
              <a:t>clara</a:t>
            </a:r>
            <a:r>
              <a:rPr lang="en-US" dirty="0"/>
              <a:t>, </a:t>
            </a:r>
            <a:r>
              <a:rPr lang="en-US" dirty="0" err="1"/>
              <a:t>prática</a:t>
            </a:r>
            <a:r>
              <a:rPr lang="en-US" dirty="0"/>
              <a:t> e </a:t>
            </a:r>
            <a:r>
              <a:rPr lang="en-US" dirty="0" err="1"/>
              <a:t>inclusiva</a:t>
            </a:r>
            <a:endParaRPr lang="en-US" dirty="0"/>
          </a:p>
          <a:p>
            <a:r>
              <a:rPr lang="en-US" dirty="0" err="1"/>
              <a:t>Conceber</a:t>
            </a:r>
            <a:r>
              <a:rPr lang="en-US" dirty="0"/>
              <a:t> e </a:t>
            </a:r>
            <a:r>
              <a:rPr lang="en-US" dirty="0" err="1"/>
              <a:t>lecionar</a:t>
            </a:r>
            <a:r>
              <a:rPr lang="en-US" dirty="0"/>
              <a:t> </a:t>
            </a:r>
            <a:r>
              <a:rPr lang="en-US" dirty="0" err="1"/>
              <a:t>uma</a:t>
            </a:r>
            <a:r>
              <a:rPr lang="en-US" dirty="0"/>
              <a:t> </a:t>
            </a:r>
            <a:r>
              <a:rPr lang="en-US" dirty="0" err="1"/>
              <a:t>sessão</a:t>
            </a:r>
            <a:r>
              <a:rPr lang="en-US" dirty="0"/>
              <a:t> de </a:t>
            </a:r>
            <a:r>
              <a:rPr lang="en-US" dirty="0" err="1"/>
              <a:t>ensino</a:t>
            </a:r>
            <a:r>
              <a:rPr lang="en-US" dirty="0"/>
              <a:t> </a:t>
            </a:r>
            <a:r>
              <a:rPr lang="en-US" dirty="0" err="1"/>
              <a:t>curta</a:t>
            </a:r>
            <a:r>
              <a:rPr lang="en-US" dirty="0"/>
              <a:t> </a:t>
            </a:r>
            <a:r>
              <a:rPr lang="en-US" dirty="0" err="1"/>
              <a:t>sobre</a:t>
            </a:r>
            <a:r>
              <a:rPr lang="en-US" dirty="0"/>
              <a:t> </a:t>
            </a:r>
            <a:r>
              <a:rPr lang="en-US" dirty="0" err="1"/>
              <a:t>sustentabilidade</a:t>
            </a:r>
            <a:r>
              <a:rPr lang="en-US" dirty="0"/>
              <a:t>, </a:t>
            </a:r>
            <a:r>
              <a:rPr lang="en-US" dirty="0" err="1"/>
              <a:t>utilizando</a:t>
            </a:r>
            <a:r>
              <a:rPr lang="en-US" dirty="0"/>
              <a:t> </a:t>
            </a:r>
            <a:r>
              <a:rPr lang="en-US" dirty="0" err="1"/>
              <a:t>os</a:t>
            </a:r>
            <a:r>
              <a:rPr lang="en-US" dirty="0"/>
              <a:t> </a:t>
            </a:r>
            <a:r>
              <a:rPr lang="en-US" dirty="0" err="1"/>
              <a:t>conteúdos</a:t>
            </a:r>
            <a:r>
              <a:rPr lang="en-US" dirty="0"/>
              <a:t> do ESE* </a:t>
            </a:r>
            <a:r>
              <a:rPr lang="en-US" dirty="0" err="1"/>
              <a:t>como</a:t>
            </a:r>
            <a:r>
              <a:rPr lang="en-US" dirty="0"/>
              <a:t> </a:t>
            </a:r>
            <a:r>
              <a:rPr lang="en-US" dirty="0" err="1"/>
              <a:t>referência</a:t>
            </a:r>
            <a:endParaRPr lang="en-US" dirty="0"/>
          </a:p>
          <a:p>
            <a:endParaRPr lang="en-US" dirty="0"/>
          </a:p>
          <a:p>
            <a:pPr marL="0" indent="0">
              <a:buNone/>
            </a:pPr>
            <a:r>
              <a:rPr lang="en-US" dirty="0"/>
              <a:t>Ao </a:t>
            </a:r>
            <a:r>
              <a:rPr lang="en-US" dirty="0" err="1"/>
              <a:t>concluírem</a:t>
            </a:r>
            <a:r>
              <a:rPr lang="en-US" dirty="0"/>
              <a:t> </a:t>
            </a:r>
            <a:r>
              <a:rPr lang="en-US" dirty="0" err="1"/>
              <a:t>este</a:t>
            </a:r>
            <a:r>
              <a:rPr lang="en-US" dirty="0"/>
              <a:t> </a:t>
            </a:r>
            <a:r>
              <a:rPr lang="en-US" dirty="0" err="1"/>
              <a:t>módulo</a:t>
            </a:r>
            <a:r>
              <a:rPr lang="en-US" dirty="0"/>
              <a:t>, </a:t>
            </a:r>
            <a:r>
              <a:rPr lang="en-US" dirty="0" err="1"/>
              <a:t>os</a:t>
            </a:r>
            <a:r>
              <a:rPr lang="en-US" dirty="0"/>
              <a:t> </a:t>
            </a:r>
            <a:r>
              <a:rPr lang="en-US" dirty="0" err="1"/>
              <a:t>formadores</a:t>
            </a:r>
            <a:r>
              <a:rPr lang="en-US" dirty="0"/>
              <a:t> </a:t>
            </a:r>
            <a:r>
              <a:rPr lang="en-US" dirty="0" err="1"/>
              <a:t>estarão</a:t>
            </a:r>
            <a:r>
              <a:rPr lang="en-US" dirty="0"/>
              <a:t> </a:t>
            </a:r>
            <a:r>
              <a:rPr lang="en-US" dirty="0" err="1"/>
              <a:t>melhor</a:t>
            </a:r>
            <a:r>
              <a:rPr lang="en-US" dirty="0"/>
              <a:t> </a:t>
            </a:r>
            <a:r>
              <a:rPr lang="en-US" dirty="0" err="1"/>
              <a:t>preparados</a:t>
            </a:r>
            <a:r>
              <a:rPr lang="en-US" dirty="0"/>
              <a:t> para:</a:t>
            </a:r>
          </a:p>
          <a:p>
            <a:pPr marL="0" indent="0">
              <a:buNone/>
            </a:pPr>
            <a:r>
              <a:rPr lang="en-US" dirty="0"/>
              <a:t> </a:t>
            </a:r>
          </a:p>
          <a:p>
            <a:pPr>
              <a:buFont typeface="Wingdings" panose="05000000000000000000" pitchFamily="2" charset="2"/>
              <a:buChar char="ü"/>
            </a:pPr>
            <a:r>
              <a:rPr lang="en-US" dirty="0" err="1"/>
              <a:t>Introduzir</a:t>
            </a:r>
            <a:r>
              <a:rPr lang="en-US" dirty="0"/>
              <a:t> </a:t>
            </a:r>
            <a:r>
              <a:rPr lang="en-US" dirty="0" err="1"/>
              <a:t>conceitos</a:t>
            </a:r>
            <a:r>
              <a:rPr lang="en-US" dirty="0"/>
              <a:t> de </a:t>
            </a:r>
            <a:r>
              <a:rPr lang="en-US" dirty="0" err="1"/>
              <a:t>sustentabilidade</a:t>
            </a:r>
            <a:r>
              <a:rPr lang="en-US" dirty="0"/>
              <a:t> com </a:t>
            </a:r>
            <a:r>
              <a:rPr lang="en-US" dirty="0" err="1"/>
              <a:t>confiança</a:t>
            </a:r>
            <a:r>
              <a:rPr lang="en-US" dirty="0"/>
              <a:t>, </a:t>
            </a:r>
            <a:r>
              <a:rPr lang="en-US" dirty="0" err="1"/>
              <a:t>utilizando</a:t>
            </a:r>
            <a:r>
              <a:rPr lang="en-US" dirty="0"/>
              <a:t> </a:t>
            </a:r>
            <a:r>
              <a:rPr lang="en-US" dirty="0" err="1"/>
              <a:t>os</a:t>
            </a:r>
            <a:r>
              <a:rPr lang="en-US" dirty="0"/>
              <a:t> </a:t>
            </a:r>
            <a:r>
              <a:rPr lang="en-US" dirty="0" err="1"/>
              <a:t>materiais</a:t>
            </a:r>
            <a:r>
              <a:rPr lang="en-US" dirty="0"/>
              <a:t> do ESE</a:t>
            </a:r>
          </a:p>
          <a:p>
            <a:pPr>
              <a:buFont typeface="Wingdings" panose="05000000000000000000" pitchFamily="2" charset="2"/>
              <a:buChar char="ü"/>
            </a:pPr>
            <a:r>
              <a:rPr lang="en-US" dirty="0" err="1"/>
              <a:t>Relacioná-los</a:t>
            </a:r>
            <a:r>
              <a:rPr lang="en-US" dirty="0"/>
              <a:t> com </a:t>
            </a:r>
            <a:r>
              <a:rPr lang="en-US" dirty="0" err="1"/>
              <a:t>contextos</a:t>
            </a:r>
            <a:r>
              <a:rPr lang="en-US" dirty="0"/>
              <a:t> VET reais, e</a:t>
            </a:r>
          </a:p>
          <a:p>
            <a:pPr>
              <a:buFont typeface="Wingdings" panose="05000000000000000000" pitchFamily="2" charset="2"/>
              <a:buChar char="ü"/>
            </a:pPr>
            <a:r>
              <a:rPr lang="en-US" dirty="0" err="1"/>
              <a:t>Conceber</a:t>
            </a:r>
            <a:r>
              <a:rPr lang="en-US" dirty="0"/>
              <a:t> um plano de </a:t>
            </a:r>
            <a:r>
              <a:rPr lang="en-US" dirty="0" err="1"/>
              <a:t>sessão</a:t>
            </a:r>
            <a:r>
              <a:rPr lang="en-US" dirty="0"/>
              <a:t> </a:t>
            </a:r>
            <a:r>
              <a:rPr lang="en-US" dirty="0" err="1"/>
              <a:t>inclusivo</a:t>
            </a:r>
            <a:r>
              <a:rPr lang="en-US" dirty="0"/>
              <a:t> </a:t>
            </a:r>
            <a:r>
              <a:rPr lang="en-US" dirty="0" err="1"/>
              <a:t>aplicável</a:t>
            </a:r>
            <a:r>
              <a:rPr lang="en-US" dirty="0"/>
              <a:t> à </a:t>
            </a:r>
            <a:r>
              <a:rPr lang="en-US" dirty="0" err="1"/>
              <a:t>prática</a:t>
            </a:r>
            <a:endParaRPr lang="en-US" b="1" dirty="0"/>
          </a:p>
          <a:p>
            <a:pPr marL="0" indent="0">
              <a:buNone/>
            </a:pPr>
            <a:endParaRPr lang="en-US" b="1" dirty="0"/>
          </a:p>
          <a:p>
            <a:pPr marL="0" indent="0">
              <a:buNone/>
            </a:pPr>
            <a:r>
              <a:rPr lang="en-US" sz="900" b="1" dirty="0"/>
              <a:t>*</a:t>
            </a:r>
            <a:r>
              <a:rPr lang="en-US" sz="900" b="1" dirty="0" err="1"/>
              <a:t>Curso</a:t>
            </a:r>
            <a:r>
              <a:rPr lang="en-US" sz="900" b="1" dirty="0"/>
              <a:t> </a:t>
            </a:r>
            <a:r>
              <a:rPr lang="en-US" sz="900" b="1" dirty="0" err="1"/>
              <a:t>Especialista</a:t>
            </a:r>
            <a:r>
              <a:rPr lang="en-US" sz="900" b="1" dirty="0"/>
              <a:t> </a:t>
            </a:r>
            <a:r>
              <a:rPr lang="en-US" sz="900" b="1" dirty="0" err="1"/>
              <a:t>Europeu</a:t>
            </a:r>
            <a:r>
              <a:rPr lang="en-US" sz="900" b="1" dirty="0"/>
              <a:t> </a:t>
            </a:r>
            <a:r>
              <a:rPr lang="en-US" sz="900" b="1" dirty="0" err="1"/>
              <a:t>em</a:t>
            </a:r>
            <a:r>
              <a:rPr lang="en-US" sz="900" b="1" dirty="0"/>
              <a:t> </a:t>
            </a:r>
            <a:r>
              <a:rPr lang="en-US" sz="900" b="1" dirty="0" err="1"/>
              <a:t>Sustentabilidade</a:t>
            </a:r>
            <a:endParaRPr lang="en-US" sz="900" dirty="0"/>
          </a:p>
        </p:txBody>
      </p:sp>
      <p:pic>
        <p:nvPicPr>
          <p:cNvPr id="2" name="Picture Placeholder 4">
            <a:extLst>
              <a:ext uri="{FF2B5EF4-FFF2-40B4-BE49-F238E27FC236}">
                <a16:creationId xmlns:a16="http://schemas.microsoft.com/office/drawing/2014/main" id="{FABF261C-60C4-8843-2C88-3C7EDB47C3B1}"/>
              </a:ext>
            </a:extLst>
          </p:cNvPr>
          <p:cNvPicPr>
            <a:picLocks noChangeAspect="1"/>
          </p:cNvPicPr>
          <p:nvPr/>
        </p:nvPicPr>
        <p:blipFill>
          <a:blip r:embed="rId4">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custDataLst>
      <p:tags r:id="rId1"/>
    </p:custDataLst>
    <p:extLst>
      <p:ext uri="{BB962C8B-B14F-4D97-AF65-F5344CB8AC3E}">
        <p14:creationId xmlns:p14="http://schemas.microsoft.com/office/powerpoint/2010/main" val="42526586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93ECD-1F18-D1A6-35D4-6DAA8DDB3C5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8F6E89B-0807-6CC8-A06B-994F264580CF}"/>
              </a:ext>
            </a:extLst>
          </p:cNvPr>
          <p:cNvSpPr>
            <a:spLocks noGrp="1"/>
          </p:cNvSpPr>
          <p:nvPr>
            <p:ph type="title"/>
          </p:nvPr>
        </p:nvSpPr>
        <p:spPr>
          <a:xfrm>
            <a:off x="399369" y="788988"/>
            <a:ext cx="8596668" cy="660400"/>
          </a:xfrm>
        </p:spPr>
        <p:txBody>
          <a:bodyPr/>
          <a:lstStyle/>
          <a:p>
            <a:r>
              <a:rPr lang="hr-HR">
                <a:solidFill>
                  <a:srgbClr val="255839"/>
                </a:solidFill>
              </a:rPr>
              <a:t>Resultados de Aprendizagem</a:t>
            </a:r>
            <a:endParaRPr lang="el-GR">
              <a:solidFill>
                <a:srgbClr val="255839"/>
              </a:solidFill>
            </a:endParaRPr>
          </a:p>
        </p:txBody>
      </p:sp>
      <p:sp>
        <p:nvSpPr>
          <p:cNvPr id="7" name="Content Placeholder 6">
            <a:extLst>
              <a:ext uri="{FF2B5EF4-FFF2-40B4-BE49-F238E27FC236}">
                <a16:creationId xmlns:a16="http://schemas.microsoft.com/office/drawing/2014/main" id="{B2650833-0E98-8E4D-71C7-92C67758819D}"/>
              </a:ext>
            </a:extLst>
          </p:cNvPr>
          <p:cNvSpPr>
            <a:spLocks noGrp="1"/>
          </p:cNvSpPr>
          <p:nvPr>
            <p:ph sz="quarter" idx="12"/>
          </p:nvPr>
        </p:nvSpPr>
        <p:spPr>
          <a:xfrm>
            <a:off x="399369" y="1700771"/>
            <a:ext cx="9313591" cy="4090429"/>
          </a:xfrm>
        </p:spPr>
        <p:txBody>
          <a:bodyPr/>
          <a:lstStyle/>
          <a:p>
            <a:pPr marL="0" indent="0">
              <a:buNone/>
            </a:pPr>
            <a:r>
              <a:rPr lang="en-US" noProof="0" dirty="0"/>
              <a:t>Este </a:t>
            </a:r>
            <a:r>
              <a:rPr lang="en-US" noProof="0" dirty="0" err="1"/>
              <a:t>módulo</a:t>
            </a:r>
            <a:r>
              <a:rPr lang="en-US" noProof="0" dirty="0"/>
              <a:t> </a:t>
            </a:r>
            <a:r>
              <a:rPr lang="en-US" noProof="0" dirty="0" err="1"/>
              <a:t>aborda</a:t>
            </a:r>
            <a:r>
              <a:rPr lang="en-US" noProof="0" dirty="0"/>
              <a:t> </a:t>
            </a:r>
            <a:r>
              <a:rPr lang="en-US" noProof="0" dirty="0" err="1"/>
              <a:t>os</a:t>
            </a:r>
            <a:r>
              <a:rPr lang="en-US" noProof="0" dirty="0"/>
              <a:t> </a:t>
            </a:r>
            <a:r>
              <a:rPr lang="en-US" noProof="0" dirty="0" err="1"/>
              <a:t>seguintes</a:t>
            </a:r>
            <a:r>
              <a:rPr lang="en-US" noProof="0" dirty="0"/>
              <a:t> </a:t>
            </a:r>
            <a:r>
              <a:rPr lang="en-US" noProof="0" dirty="0" err="1"/>
              <a:t>Resultados</a:t>
            </a:r>
            <a:r>
              <a:rPr lang="en-US" noProof="0" dirty="0"/>
              <a:t> de </a:t>
            </a:r>
            <a:r>
              <a:rPr lang="en-US" noProof="0" dirty="0" err="1"/>
              <a:t>Aprendizagem</a:t>
            </a:r>
            <a:r>
              <a:rPr lang="en-US" noProof="0" dirty="0"/>
              <a:t>:</a:t>
            </a:r>
          </a:p>
          <a:p>
            <a:r>
              <a:rPr lang="en-US" b="1" noProof="0" dirty="0"/>
              <a:t>K2 – </a:t>
            </a:r>
            <a:r>
              <a:rPr lang="en-US" b="1" noProof="0" dirty="0" err="1"/>
              <a:t>Descrever</a:t>
            </a:r>
            <a:r>
              <a:rPr lang="en-US" b="1" noProof="0" dirty="0"/>
              <a:t> </a:t>
            </a:r>
            <a:r>
              <a:rPr lang="en-US" b="1" noProof="0" dirty="0" err="1"/>
              <a:t>conceitos</a:t>
            </a:r>
            <a:r>
              <a:rPr lang="en-US" b="1" noProof="0" dirty="0"/>
              <a:t>, </a:t>
            </a:r>
            <a:r>
              <a:rPr lang="en-US" b="1" noProof="0" dirty="0" err="1"/>
              <a:t>tendências</a:t>
            </a:r>
            <a:r>
              <a:rPr lang="en-US" b="1" noProof="0" dirty="0"/>
              <a:t> e </a:t>
            </a:r>
            <a:r>
              <a:rPr lang="en-US" b="1" noProof="0" dirty="0" err="1"/>
              <a:t>enquadramento</a:t>
            </a:r>
            <a:r>
              <a:rPr lang="en-US" b="1" noProof="0" dirty="0"/>
              <a:t> de </a:t>
            </a:r>
            <a:r>
              <a:rPr lang="en-US" b="1" noProof="0" dirty="0" err="1"/>
              <a:t>sustentabilidade</a:t>
            </a:r>
            <a:r>
              <a:rPr lang="en-US" b="1" noProof="0" dirty="0"/>
              <a:t> </a:t>
            </a:r>
            <a:r>
              <a:rPr lang="en-US" b="1" noProof="0" dirty="0" err="1"/>
              <a:t>relevantes</a:t>
            </a:r>
            <a:r>
              <a:rPr lang="en-US" b="1" noProof="0" dirty="0"/>
              <a:t> para o </a:t>
            </a:r>
            <a:r>
              <a:rPr lang="en-US" b="1" noProof="0" dirty="0" err="1"/>
              <a:t>contexto</a:t>
            </a:r>
            <a:r>
              <a:rPr lang="en-US" b="1" noProof="0" dirty="0"/>
              <a:t> VET</a:t>
            </a:r>
          </a:p>
          <a:p>
            <a:r>
              <a:rPr lang="en-US" b="1" noProof="0" dirty="0"/>
              <a:t>K8 – </a:t>
            </a:r>
            <a:r>
              <a:rPr lang="en-US" b="1" noProof="0" dirty="0" err="1"/>
              <a:t>Resumir</a:t>
            </a:r>
            <a:r>
              <a:rPr lang="en-US" b="1" noProof="0" dirty="0"/>
              <a:t> </a:t>
            </a:r>
            <a:r>
              <a:rPr lang="en-US" b="1" noProof="0" dirty="0" err="1"/>
              <a:t>os</a:t>
            </a:r>
            <a:r>
              <a:rPr lang="en-US" b="1" noProof="0" dirty="0"/>
              <a:t> </a:t>
            </a:r>
            <a:r>
              <a:rPr lang="en-US" b="1" noProof="0" dirty="0" err="1"/>
              <a:t>requisitos</a:t>
            </a:r>
            <a:r>
              <a:rPr lang="en-US" b="1" noProof="0" dirty="0"/>
              <a:t> de </a:t>
            </a:r>
            <a:r>
              <a:rPr lang="en-US" b="1" noProof="0" dirty="0" err="1"/>
              <a:t>acessibilidade</a:t>
            </a:r>
            <a:r>
              <a:rPr lang="en-US" b="1" noProof="0" dirty="0"/>
              <a:t>, </a:t>
            </a:r>
            <a:r>
              <a:rPr lang="en-US" b="1" noProof="0" dirty="0" err="1"/>
              <a:t>inclusão</a:t>
            </a:r>
            <a:r>
              <a:rPr lang="en-US" b="1" noProof="0" dirty="0"/>
              <a:t> e </a:t>
            </a:r>
            <a:r>
              <a:rPr lang="en-US" b="1" noProof="0" dirty="0" err="1"/>
              <a:t>ética</a:t>
            </a:r>
            <a:r>
              <a:rPr lang="en-US" b="1" noProof="0" dirty="0"/>
              <a:t> no </a:t>
            </a:r>
            <a:r>
              <a:rPr lang="en-US" b="1" noProof="0" dirty="0" err="1"/>
              <a:t>ensino</a:t>
            </a:r>
            <a:r>
              <a:rPr lang="en-US" b="1" noProof="0" dirty="0"/>
              <a:t> e </a:t>
            </a:r>
            <a:r>
              <a:rPr lang="en-US" b="1" noProof="0" dirty="0" err="1"/>
              <a:t>na</a:t>
            </a:r>
            <a:r>
              <a:rPr lang="en-US" b="1" noProof="0" dirty="0"/>
              <a:t> </a:t>
            </a:r>
            <a:r>
              <a:rPr lang="en-US" b="1" noProof="0" dirty="0" err="1"/>
              <a:t>avaliação</a:t>
            </a:r>
            <a:r>
              <a:rPr lang="en-US" b="1" noProof="0" dirty="0"/>
              <a:t> </a:t>
            </a:r>
            <a:r>
              <a:rPr lang="en-US" b="1" noProof="0" dirty="0" err="1"/>
              <a:t>em</a:t>
            </a:r>
            <a:r>
              <a:rPr lang="en-US" b="1" noProof="0" dirty="0"/>
              <a:t> </a:t>
            </a:r>
            <a:r>
              <a:rPr lang="en-US" b="1" noProof="0" dirty="0" err="1"/>
              <a:t>linha</a:t>
            </a:r>
            <a:endParaRPr lang="en-US" b="1" noProof="0" dirty="0"/>
          </a:p>
          <a:p>
            <a:r>
              <a:rPr lang="en-US" b="1" noProof="0" dirty="0"/>
              <a:t>S1 – </a:t>
            </a:r>
            <a:r>
              <a:rPr lang="en-US" b="1" noProof="0" dirty="0" err="1"/>
              <a:t>Conceber</a:t>
            </a:r>
            <a:r>
              <a:rPr lang="en-US" b="1" noProof="0" dirty="0"/>
              <a:t> e </a:t>
            </a:r>
            <a:r>
              <a:rPr lang="en-US" b="1" noProof="0" dirty="0" err="1"/>
              <a:t>lecionar</a:t>
            </a:r>
            <a:r>
              <a:rPr lang="en-US" b="1" noProof="0" dirty="0"/>
              <a:t> </a:t>
            </a:r>
            <a:r>
              <a:rPr lang="en-US" b="1" noProof="0" dirty="0" err="1"/>
              <a:t>sessões</a:t>
            </a:r>
            <a:r>
              <a:rPr lang="en-US" b="1" noProof="0" dirty="0"/>
              <a:t> de </a:t>
            </a:r>
            <a:r>
              <a:rPr lang="en-US" b="1" noProof="0" dirty="0" err="1"/>
              <a:t>aprendizagem</a:t>
            </a:r>
            <a:r>
              <a:rPr lang="en-US" b="1" noProof="0" dirty="0"/>
              <a:t> </a:t>
            </a:r>
            <a:r>
              <a:rPr lang="en-US" b="1" noProof="0" dirty="0" err="1"/>
              <a:t>curtas</a:t>
            </a:r>
            <a:r>
              <a:rPr lang="en-US" b="1" noProof="0" dirty="0"/>
              <a:t> </a:t>
            </a:r>
            <a:r>
              <a:rPr lang="en-US" b="1" noProof="0" dirty="0" err="1"/>
              <a:t>utilizando</a:t>
            </a:r>
            <a:r>
              <a:rPr lang="en-US" b="1" noProof="0" dirty="0"/>
              <a:t> </a:t>
            </a:r>
            <a:r>
              <a:rPr lang="en-US" b="1" noProof="0" dirty="0" err="1"/>
              <a:t>os</a:t>
            </a:r>
            <a:r>
              <a:rPr lang="en-US" b="1" noProof="0" dirty="0"/>
              <a:t> </a:t>
            </a:r>
            <a:r>
              <a:rPr lang="en-US" b="1" noProof="0" dirty="0" err="1"/>
              <a:t>materiais</a:t>
            </a:r>
            <a:r>
              <a:rPr lang="en-US" b="1" noProof="0" dirty="0"/>
              <a:t> e as </a:t>
            </a:r>
            <a:r>
              <a:rPr lang="en-US" b="1" noProof="0" dirty="0" err="1"/>
              <a:t>normas</a:t>
            </a:r>
            <a:r>
              <a:rPr lang="en-US" b="1" noProof="0" dirty="0"/>
              <a:t> de </a:t>
            </a:r>
            <a:r>
              <a:rPr lang="en-US" b="1" noProof="0" dirty="0" err="1"/>
              <a:t>qualidade</a:t>
            </a:r>
            <a:r>
              <a:rPr lang="en-US" b="1" noProof="0" dirty="0"/>
              <a:t> do SUSTAIN-EU</a:t>
            </a:r>
          </a:p>
          <a:p>
            <a:r>
              <a:rPr lang="en-US" b="1" noProof="0" dirty="0"/>
              <a:t>AR5 – </a:t>
            </a:r>
            <a:r>
              <a:rPr lang="en-US" b="1" noProof="0" dirty="0" err="1"/>
              <a:t>Promover</a:t>
            </a:r>
            <a:r>
              <a:rPr lang="en-US" b="1" noProof="0" dirty="0"/>
              <a:t> a </a:t>
            </a:r>
            <a:r>
              <a:rPr lang="en-US" b="1" noProof="0" dirty="0" err="1"/>
              <a:t>acessibilidade</a:t>
            </a:r>
            <a:r>
              <a:rPr lang="en-US" b="1" noProof="0" dirty="0"/>
              <a:t> e a </a:t>
            </a:r>
            <a:r>
              <a:rPr lang="en-US" b="1" noProof="0" dirty="0" err="1"/>
              <a:t>inclusão</a:t>
            </a:r>
            <a:r>
              <a:rPr lang="en-US" b="1" noProof="0" dirty="0"/>
              <a:t> e </a:t>
            </a:r>
            <a:r>
              <a:rPr lang="en-US" b="1" noProof="0" dirty="0" err="1"/>
              <a:t>facilitar</a:t>
            </a:r>
            <a:r>
              <a:rPr lang="en-US" b="1" noProof="0" dirty="0"/>
              <a:t> a </a:t>
            </a:r>
            <a:r>
              <a:rPr lang="en-US" b="1" noProof="0" dirty="0" err="1"/>
              <a:t>prática</a:t>
            </a:r>
            <a:r>
              <a:rPr lang="en-US" b="1" noProof="0" dirty="0"/>
              <a:t> </a:t>
            </a:r>
            <a:r>
              <a:rPr lang="en-US" b="1" noProof="0" dirty="0" err="1"/>
              <a:t>reflexiva</a:t>
            </a:r>
            <a:r>
              <a:rPr lang="en-US" b="1" noProof="0" dirty="0"/>
              <a:t> entre </a:t>
            </a:r>
            <a:r>
              <a:rPr lang="en-US" b="1" noProof="0" dirty="0" err="1"/>
              <a:t>os</a:t>
            </a:r>
            <a:r>
              <a:rPr lang="en-US" b="1" noProof="0" dirty="0"/>
              <a:t> </a:t>
            </a:r>
            <a:r>
              <a:rPr lang="en-US" b="1" noProof="0" dirty="0" err="1"/>
              <a:t>formandos</a:t>
            </a:r>
            <a:endParaRPr lang="en-US" b="1" noProof="0" dirty="0"/>
          </a:p>
        </p:txBody>
      </p:sp>
    </p:spTree>
    <p:custDataLst>
      <p:tags r:id="rId1"/>
    </p:custDataLst>
    <p:extLst>
      <p:ext uri="{BB962C8B-B14F-4D97-AF65-F5344CB8AC3E}">
        <p14:creationId xmlns:p14="http://schemas.microsoft.com/office/powerpoint/2010/main" val="3620290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9CC42-B29F-8105-98DD-B624A375B97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EEF6B67-7E01-60BE-EA7C-0FF4DA9E5879}"/>
              </a:ext>
            </a:extLst>
          </p:cNvPr>
          <p:cNvSpPr>
            <a:spLocks noGrp="1"/>
          </p:cNvSpPr>
          <p:nvPr>
            <p:ph type="title"/>
          </p:nvPr>
        </p:nvSpPr>
        <p:spPr>
          <a:xfrm>
            <a:off x="399369" y="788988"/>
            <a:ext cx="8596668" cy="660400"/>
          </a:xfrm>
        </p:spPr>
        <p:txBody>
          <a:bodyPr>
            <a:normAutofit/>
          </a:bodyPr>
          <a:lstStyle/>
          <a:p>
            <a:r>
              <a:rPr lang="en-US">
                <a:solidFill>
                  <a:srgbClr val="255839"/>
                </a:solidFill>
              </a:rPr>
              <a:t>Reflexão Inicial / Aquecimento</a:t>
            </a:r>
            <a:endParaRPr lang="el-GR">
              <a:solidFill>
                <a:srgbClr val="255839"/>
              </a:solidFill>
            </a:endParaRPr>
          </a:p>
        </p:txBody>
      </p:sp>
      <p:sp>
        <p:nvSpPr>
          <p:cNvPr id="7" name="Content Placeholder 6">
            <a:extLst>
              <a:ext uri="{FF2B5EF4-FFF2-40B4-BE49-F238E27FC236}">
                <a16:creationId xmlns:a16="http://schemas.microsoft.com/office/drawing/2014/main" id="{EE4FD453-550F-6097-9A2E-90C9A7F87CD4}"/>
              </a:ext>
            </a:extLst>
          </p:cNvPr>
          <p:cNvSpPr>
            <a:spLocks noGrp="1"/>
          </p:cNvSpPr>
          <p:nvPr>
            <p:ph sz="quarter" idx="12"/>
          </p:nvPr>
        </p:nvSpPr>
        <p:spPr>
          <a:xfrm>
            <a:off x="399369" y="1700772"/>
            <a:ext cx="9313591" cy="3057496"/>
          </a:xfrm>
        </p:spPr>
        <p:txBody>
          <a:bodyPr/>
          <a:lstStyle/>
          <a:p>
            <a:r>
              <a:rPr lang="en-US" dirty="0"/>
              <a:t>Pensa num </a:t>
            </a:r>
            <a:r>
              <a:rPr lang="en-US" dirty="0" err="1"/>
              <a:t>conceito</a:t>
            </a:r>
            <a:r>
              <a:rPr lang="en-US" dirty="0"/>
              <a:t> de </a:t>
            </a:r>
            <a:r>
              <a:rPr lang="en-US" dirty="0" err="1"/>
              <a:t>sustentabilidade</a:t>
            </a:r>
            <a:r>
              <a:rPr lang="en-US" dirty="0"/>
              <a:t> </a:t>
            </a:r>
            <a:r>
              <a:rPr lang="en-US" dirty="0" err="1"/>
              <a:t>que</a:t>
            </a:r>
            <a:r>
              <a:rPr lang="en-US" dirty="0"/>
              <a:t> </a:t>
            </a:r>
            <a:r>
              <a:rPr lang="en-US" dirty="0" err="1"/>
              <a:t>já</a:t>
            </a:r>
            <a:r>
              <a:rPr lang="en-US" dirty="0"/>
              <a:t> </a:t>
            </a:r>
            <a:r>
              <a:rPr lang="en-US" dirty="0" err="1"/>
              <a:t>mencionas</a:t>
            </a:r>
            <a:r>
              <a:rPr lang="en-US" dirty="0"/>
              <a:t> </a:t>
            </a:r>
            <a:r>
              <a:rPr lang="en-US" dirty="0" err="1"/>
              <a:t>na</a:t>
            </a:r>
            <a:r>
              <a:rPr lang="en-US" dirty="0"/>
              <a:t> </a:t>
            </a:r>
            <a:r>
              <a:rPr lang="en-US" dirty="0" err="1"/>
              <a:t>tua</a:t>
            </a:r>
            <a:r>
              <a:rPr lang="en-US" dirty="0"/>
              <a:t> </a:t>
            </a:r>
            <a:r>
              <a:rPr lang="en-US" dirty="0" err="1"/>
              <a:t>monitoria</a:t>
            </a:r>
            <a:r>
              <a:rPr lang="en-US" dirty="0"/>
              <a:t> - </a:t>
            </a:r>
            <a:r>
              <a:rPr lang="en-US" dirty="0" err="1"/>
              <a:t>ainda</a:t>
            </a:r>
            <a:r>
              <a:rPr lang="en-US" dirty="0"/>
              <a:t> </a:t>
            </a:r>
            <a:r>
              <a:rPr lang="en-US" dirty="0" err="1"/>
              <a:t>que</a:t>
            </a:r>
            <a:r>
              <a:rPr lang="en-US" dirty="0"/>
              <a:t> </a:t>
            </a:r>
            <a:r>
              <a:rPr lang="en-US" dirty="0" err="1"/>
              <a:t>brevemente</a:t>
            </a:r>
            <a:r>
              <a:rPr lang="en-US" dirty="0"/>
              <a:t>. Como o </a:t>
            </a:r>
            <a:r>
              <a:rPr lang="en-US" dirty="0" err="1"/>
              <a:t>explicas</a:t>
            </a:r>
            <a:r>
              <a:rPr lang="en-US" dirty="0"/>
              <a:t> a </a:t>
            </a:r>
            <a:r>
              <a:rPr lang="en-US" dirty="0" err="1"/>
              <a:t>formandos</a:t>
            </a:r>
            <a:r>
              <a:rPr lang="en-US" dirty="0"/>
              <a:t> </a:t>
            </a:r>
            <a:r>
              <a:rPr lang="en-US" dirty="0" err="1"/>
              <a:t>que</a:t>
            </a:r>
            <a:r>
              <a:rPr lang="en-US" dirty="0"/>
              <a:t> </a:t>
            </a:r>
            <a:r>
              <a:rPr lang="en-US" dirty="0" err="1"/>
              <a:t>nunca</a:t>
            </a:r>
            <a:r>
              <a:rPr lang="en-US" dirty="0"/>
              <a:t> </a:t>
            </a:r>
            <a:r>
              <a:rPr lang="en-US" dirty="0" err="1"/>
              <a:t>ouviram</a:t>
            </a:r>
            <a:r>
              <a:rPr lang="en-US" dirty="0"/>
              <a:t> </a:t>
            </a:r>
            <a:r>
              <a:rPr lang="en-US" dirty="0" err="1"/>
              <a:t>falar</a:t>
            </a:r>
            <a:r>
              <a:rPr lang="en-US" dirty="0"/>
              <a:t> dele?</a:t>
            </a:r>
          </a:p>
          <a:p>
            <a:r>
              <a:rPr lang="en-US" dirty="0" err="1"/>
              <a:t>Sobre</a:t>
            </a:r>
            <a:r>
              <a:rPr lang="en-US" dirty="0"/>
              <a:t> </a:t>
            </a:r>
            <a:r>
              <a:rPr lang="en-US" dirty="0" err="1"/>
              <a:t>que</a:t>
            </a:r>
            <a:r>
              <a:rPr lang="en-US" dirty="0"/>
              <a:t> </a:t>
            </a:r>
            <a:r>
              <a:rPr lang="en-US" dirty="0" err="1"/>
              <a:t>tema</a:t>
            </a:r>
            <a:r>
              <a:rPr lang="en-US" dirty="0"/>
              <a:t> de </a:t>
            </a:r>
            <a:r>
              <a:rPr lang="en-US" dirty="0" err="1"/>
              <a:t>sustentabilidade</a:t>
            </a:r>
            <a:r>
              <a:rPr lang="en-US" dirty="0"/>
              <a:t> </a:t>
            </a:r>
            <a:r>
              <a:rPr lang="en-US" dirty="0" err="1"/>
              <a:t>te</a:t>
            </a:r>
            <a:r>
              <a:rPr lang="en-US" dirty="0"/>
              <a:t> </a:t>
            </a:r>
            <a:r>
              <a:rPr lang="en-US" dirty="0" err="1"/>
              <a:t>sentes</a:t>
            </a:r>
            <a:r>
              <a:rPr lang="en-US" dirty="0"/>
              <a:t> </a:t>
            </a:r>
            <a:r>
              <a:rPr lang="en-US" dirty="0" err="1"/>
              <a:t>menos</a:t>
            </a:r>
            <a:r>
              <a:rPr lang="en-US" dirty="0"/>
              <a:t> </a:t>
            </a:r>
            <a:r>
              <a:rPr lang="en-US" dirty="0" err="1"/>
              <a:t>confiante</a:t>
            </a:r>
            <a:r>
              <a:rPr lang="en-US" dirty="0"/>
              <a:t>? O </a:t>
            </a:r>
            <a:r>
              <a:rPr lang="en-US" dirty="0" err="1"/>
              <a:t>que</a:t>
            </a:r>
            <a:r>
              <a:rPr lang="en-US" dirty="0"/>
              <a:t> </a:t>
            </a:r>
            <a:r>
              <a:rPr lang="en-US" dirty="0" err="1"/>
              <a:t>te</a:t>
            </a:r>
            <a:r>
              <a:rPr lang="en-US" dirty="0"/>
              <a:t> </a:t>
            </a:r>
            <a:r>
              <a:rPr lang="en-US" dirty="0" err="1"/>
              <a:t>ajudaria</a:t>
            </a:r>
            <a:r>
              <a:rPr lang="en-US" dirty="0"/>
              <a:t>?</a:t>
            </a:r>
          </a:p>
          <a:p>
            <a:r>
              <a:rPr lang="en-US" dirty="0" err="1"/>
              <a:t>Que</a:t>
            </a:r>
            <a:r>
              <a:rPr lang="en-US" dirty="0"/>
              <a:t> </a:t>
            </a:r>
            <a:r>
              <a:rPr lang="en-US" dirty="0" err="1"/>
              <a:t>pergunta</a:t>
            </a:r>
            <a:r>
              <a:rPr lang="en-US" dirty="0"/>
              <a:t> </a:t>
            </a:r>
            <a:r>
              <a:rPr lang="en-US" dirty="0" err="1"/>
              <a:t>esperas</a:t>
            </a:r>
            <a:r>
              <a:rPr lang="en-US" dirty="0"/>
              <a:t> </a:t>
            </a:r>
            <a:r>
              <a:rPr lang="en-US" dirty="0" err="1"/>
              <a:t>que</a:t>
            </a:r>
            <a:r>
              <a:rPr lang="en-US" dirty="0"/>
              <a:t> </a:t>
            </a:r>
            <a:r>
              <a:rPr lang="en-US" dirty="0" err="1"/>
              <a:t>os</a:t>
            </a:r>
            <a:r>
              <a:rPr lang="en-US" dirty="0"/>
              <a:t> </a:t>
            </a:r>
            <a:r>
              <a:rPr lang="en-US" dirty="0" err="1"/>
              <a:t>teus</a:t>
            </a:r>
            <a:r>
              <a:rPr lang="en-US" dirty="0"/>
              <a:t> </a:t>
            </a:r>
            <a:r>
              <a:rPr lang="en-US" dirty="0" err="1"/>
              <a:t>formandos</a:t>
            </a:r>
            <a:r>
              <a:rPr lang="en-US" dirty="0"/>
              <a:t> </a:t>
            </a:r>
            <a:r>
              <a:rPr lang="en-US" dirty="0" err="1"/>
              <a:t>façam</a:t>
            </a:r>
            <a:r>
              <a:rPr lang="en-US" dirty="0"/>
              <a:t>, à qual </a:t>
            </a:r>
            <a:r>
              <a:rPr lang="en-US" dirty="0" err="1"/>
              <a:t>ainda</a:t>
            </a:r>
            <a:r>
              <a:rPr lang="en-US" dirty="0"/>
              <a:t> </a:t>
            </a:r>
            <a:r>
              <a:rPr lang="en-US" dirty="0" err="1"/>
              <a:t>não</a:t>
            </a:r>
            <a:r>
              <a:rPr lang="en-US" dirty="0"/>
              <a:t> tens a </a:t>
            </a:r>
            <a:r>
              <a:rPr lang="en-US" dirty="0" err="1"/>
              <a:t>certeza</a:t>
            </a:r>
            <a:r>
              <a:rPr lang="en-US" dirty="0"/>
              <a:t> de </a:t>
            </a:r>
            <a:r>
              <a:rPr lang="en-US" dirty="0" err="1"/>
              <a:t>como</a:t>
            </a:r>
            <a:r>
              <a:rPr lang="en-US" dirty="0"/>
              <a:t> responder?</a:t>
            </a:r>
          </a:p>
        </p:txBody>
      </p:sp>
    </p:spTree>
    <p:custDataLst>
      <p:tags r:id="rId1"/>
    </p:custDataLst>
    <p:extLst>
      <p:ext uri="{BB962C8B-B14F-4D97-AF65-F5344CB8AC3E}">
        <p14:creationId xmlns:p14="http://schemas.microsoft.com/office/powerpoint/2010/main" val="607218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C865289-70EF-4E34-BAA9-5C8ACD69E177}"/>
              </a:ext>
            </a:extLst>
          </p:cNvPr>
          <p:cNvSpPr>
            <a:spLocks noGrp="1"/>
          </p:cNvSpPr>
          <p:nvPr>
            <p:ph type="ctrTitle"/>
          </p:nvPr>
        </p:nvSpPr>
        <p:spPr/>
        <p:txBody>
          <a:bodyPr/>
          <a:lstStyle/>
          <a:p>
            <a:r>
              <a:rPr lang="en-US">
                <a:solidFill>
                  <a:srgbClr val="255839"/>
                </a:solidFill>
              </a:rPr>
              <a:t>O Que É a Sustentabilidade?</a:t>
            </a:r>
            <a:endParaRPr lang="pt-PT" b="1"/>
          </a:p>
        </p:txBody>
      </p:sp>
    </p:spTree>
    <p:custDataLst>
      <p:tags r:id="rId1"/>
    </p:custDataLst>
    <p:extLst>
      <p:ext uri="{BB962C8B-B14F-4D97-AF65-F5344CB8AC3E}">
        <p14:creationId xmlns:p14="http://schemas.microsoft.com/office/powerpoint/2010/main" val="36382659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p:txBody>
          <a:bodyPr/>
          <a:lstStyle/>
          <a:p>
            <a:r>
              <a:rPr lang="en-GB">
                <a:solidFill>
                  <a:srgbClr val="92D050"/>
                </a:solidFill>
              </a:rPr>
              <a:t>Desenvolvimento sustentável</a:t>
            </a:r>
            <a:endParaRPr lang="el-GR">
              <a:solidFill>
                <a:srgbClr val="92D050"/>
              </a:solidFill>
            </a:endParaRPr>
          </a:p>
        </p:txBody>
      </p:sp>
      <p:sp>
        <p:nvSpPr>
          <p:cNvPr id="7" name="Content Placeholder 6"/>
          <p:cNvSpPr>
            <a:spLocks noGrp="1"/>
          </p:cNvSpPr>
          <p:nvPr>
            <p:ph sz="quarter" idx="12"/>
          </p:nvPr>
        </p:nvSpPr>
        <p:spPr>
          <a:xfrm>
            <a:off x="399369" y="2068804"/>
            <a:ext cx="9313591" cy="4429126"/>
          </a:xfrm>
        </p:spPr>
        <p:txBody>
          <a:bodyPr/>
          <a:lstStyle/>
          <a:p>
            <a:r>
              <a:rPr lang="en-US"/>
              <a:t>Em 1987, a Comissão Brundtland das Nações Unidas definiu o desenvolvimento sustentável como o “desenvolvimento que satisfaz as necessidades do presente sem comprometer a capacidade das gerações futuras de satisfazerem as suas próprias necessidades.”</a:t>
            </a:r>
            <a:endParaRPr lang="el-GR"/>
          </a:p>
        </p:txBody>
      </p:sp>
      <p:sp>
        <p:nvSpPr>
          <p:cNvPr id="5" name="Title 4"/>
          <p:cNvSpPr>
            <a:spLocks noGrp="1"/>
          </p:cNvSpPr>
          <p:nvPr>
            <p:ph type="title"/>
          </p:nvPr>
        </p:nvSpPr>
        <p:spPr>
          <a:xfrm>
            <a:off x="399369" y="788988"/>
            <a:ext cx="8596668" cy="1320800"/>
          </a:xfrm>
        </p:spPr>
        <p:txBody>
          <a:bodyPr/>
          <a:lstStyle/>
          <a:p>
            <a:r>
              <a:rPr lang="en-US">
                <a:solidFill>
                  <a:srgbClr val="255839"/>
                </a:solidFill>
              </a:rPr>
              <a:t>O Que É a Sustentabilidade?</a:t>
            </a:r>
            <a:endParaRPr lang="el-GR">
              <a:solidFill>
                <a:srgbClr val="255839"/>
              </a:solidFill>
            </a:endParaRPr>
          </a:p>
        </p:txBody>
      </p:sp>
      <p:grpSp>
        <p:nvGrpSpPr>
          <p:cNvPr id="9" name="Group 8">
            <a:extLst>
              <a:ext uri="{FF2B5EF4-FFF2-40B4-BE49-F238E27FC236}">
                <a16:creationId xmlns:a16="http://schemas.microsoft.com/office/drawing/2014/main" id="{5A6E878B-D5CE-3126-A891-4CA2FA25C8C1}"/>
              </a:ext>
            </a:extLst>
          </p:cNvPr>
          <p:cNvGrpSpPr/>
          <p:nvPr/>
        </p:nvGrpSpPr>
        <p:grpSpPr>
          <a:xfrm>
            <a:off x="787676" y="3156401"/>
            <a:ext cx="3655685" cy="3341529"/>
            <a:chOff x="787676" y="3156401"/>
            <a:chExt cx="3655685" cy="3341529"/>
          </a:xfrm>
        </p:grpSpPr>
        <p:pic>
          <p:nvPicPr>
            <p:cNvPr id="3" name="Picture 2">
              <a:extLst>
                <a:ext uri="{FF2B5EF4-FFF2-40B4-BE49-F238E27FC236}">
                  <a16:creationId xmlns:a16="http://schemas.microsoft.com/office/drawing/2014/main" id="{E9EA28FD-5E93-3A76-9C3E-CF318EBBCFA3}"/>
                </a:ext>
              </a:extLst>
            </p:cNvPr>
            <p:cNvPicPr>
              <a:picLocks noChangeAspect="1"/>
            </p:cNvPicPr>
            <p:nvPr/>
          </p:nvPicPr>
          <p:blipFill>
            <a:blip r:embed="rId4"/>
            <a:srcRect t="1" r="17756" b="1408"/>
            <a:stretch>
              <a:fillRect/>
            </a:stretch>
          </p:blipFill>
          <p:spPr>
            <a:xfrm>
              <a:off x="787676" y="3156401"/>
              <a:ext cx="3655685" cy="3341529"/>
            </a:xfrm>
            <a:prstGeom prst="rect">
              <a:avLst/>
            </a:prstGeom>
          </p:spPr>
        </p:pic>
        <p:sp>
          <p:nvSpPr>
            <p:cNvPr id="8" name="TextBox 7">
              <a:extLst>
                <a:ext uri="{FF2B5EF4-FFF2-40B4-BE49-F238E27FC236}">
                  <a16:creationId xmlns:a16="http://schemas.microsoft.com/office/drawing/2014/main" id="{2860F032-B14C-F86F-B70B-49D4CA1C3B69}"/>
                </a:ext>
              </a:extLst>
            </p:cNvPr>
            <p:cNvSpPr txBox="1"/>
            <p:nvPr/>
          </p:nvSpPr>
          <p:spPr>
            <a:xfrm>
              <a:off x="3035272" y="3156401"/>
              <a:ext cx="1407941" cy="1277273"/>
            </a:xfrm>
            <a:prstGeom prst="rect">
              <a:avLst/>
            </a:prstGeom>
            <a:noFill/>
          </p:spPr>
          <p:txBody>
            <a:bodyPr wrap="square">
              <a:spAutoFit/>
            </a:bodyPr>
            <a:lstStyle/>
            <a:p>
              <a:pPr algn="ctr"/>
              <a:r>
                <a:rPr lang="en-US" sz="1100">
                  <a:solidFill>
                    <a:schemeClr val="bg1"/>
                  </a:solidFill>
                </a:rPr>
                <a:t>Gro Harlem Brundtland, Primeira-Ministra da Noruega, na Assembleia-Geral da ONU sobre Ambiente e Desenvolvimento</a:t>
              </a:r>
              <a:endParaRPr lang="en-GB" sz="1100">
                <a:solidFill>
                  <a:schemeClr val="bg1"/>
                </a:solidFill>
              </a:endParaRPr>
            </a:p>
          </p:txBody>
        </p:sp>
      </p:grpSp>
      <p:pic>
        <p:nvPicPr>
          <p:cNvPr id="10" name="Picture 9">
            <a:extLst>
              <a:ext uri="{FF2B5EF4-FFF2-40B4-BE49-F238E27FC236}">
                <a16:creationId xmlns:a16="http://schemas.microsoft.com/office/drawing/2014/main" id="{6A24FEDA-AA93-C825-0149-88C9B93B512D}"/>
              </a:ext>
            </a:extLst>
          </p:cNvPr>
          <p:cNvPicPr>
            <a:picLocks noChangeAspect="1"/>
          </p:cNvPicPr>
          <p:nvPr/>
        </p:nvPicPr>
        <p:blipFill>
          <a:blip r:embed="rId5"/>
          <a:srcRect l="6594" r="62010" b="61070"/>
          <a:stretch>
            <a:fillRect/>
          </a:stretch>
        </p:blipFill>
        <p:spPr>
          <a:xfrm>
            <a:off x="4949379" y="3275649"/>
            <a:ext cx="1410472" cy="1158025"/>
          </a:xfrm>
          <a:prstGeom prst="rect">
            <a:avLst/>
          </a:prstGeom>
        </p:spPr>
      </p:pic>
      <p:pic>
        <p:nvPicPr>
          <p:cNvPr id="12" name="Picture 11">
            <a:extLst>
              <a:ext uri="{FF2B5EF4-FFF2-40B4-BE49-F238E27FC236}">
                <a16:creationId xmlns:a16="http://schemas.microsoft.com/office/drawing/2014/main" id="{C7CE1908-B9B1-5A0E-3A17-6E2A230780E6}"/>
              </a:ext>
            </a:extLst>
          </p:cNvPr>
          <p:cNvPicPr>
            <a:picLocks noChangeAspect="1"/>
          </p:cNvPicPr>
          <p:nvPr/>
        </p:nvPicPr>
        <p:blipFill>
          <a:blip r:embed="rId6"/>
          <a:stretch>
            <a:fillRect/>
          </a:stretch>
        </p:blipFill>
        <p:spPr>
          <a:xfrm>
            <a:off x="6537386" y="2873451"/>
            <a:ext cx="2746362" cy="3743111"/>
          </a:xfrm>
          <a:prstGeom prst="rect">
            <a:avLst/>
          </a:prstGeom>
        </p:spPr>
      </p:pic>
      <p:sp>
        <p:nvSpPr>
          <p:cNvPr id="14" name="TextBox 13">
            <a:extLst>
              <a:ext uri="{FF2B5EF4-FFF2-40B4-BE49-F238E27FC236}">
                <a16:creationId xmlns:a16="http://schemas.microsoft.com/office/drawing/2014/main" id="{951F863E-9960-A485-26EA-7DD668D0239F}"/>
              </a:ext>
            </a:extLst>
          </p:cNvPr>
          <p:cNvSpPr txBox="1"/>
          <p:nvPr/>
        </p:nvSpPr>
        <p:spPr>
          <a:xfrm>
            <a:off x="4785064" y="5361039"/>
            <a:ext cx="1727559" cy="923330"/>
          </a:xfrm>
          <a:prstGeom prst="rect">
            <a:avLst/>
          </a:prstGeom>
          <a:noFill/>
        </p:spPr>
        <p:txBody>
          <a:bodyPr wrap="square">
            <a:spAutoFit/>
          </a:bodyPr>
          <a:lstStyle/>
          <a:p>
            <a:pPr algn="ctr"/>
            <a:r>
              <a:rPr lang="en-GB">
                <a:solidFill>
                  <a:srgbClr val="5693D5"/>
                </a:solidFill>
              </a:rPr>
              <a:t>“O Nosso Futuro Comum” </a:t>
            </a:r>
          </a:p>
          <a:p>
            <a:pPr algn="ctr"/>
            <a:r>
              <a:rPr lang="en-GB">
                <a:solidFill>
                  <a:srgbClr val="5693D5"/>
                </a:solidFill>
              </a:rPr>
              <a:t>Relatório da ONU </a:t>
            </a:r>
          </a:p>
        </p:txBody>
      </p:sp>
    </p:spTree>
    <p:custDataLst>
      <p:tags r:id="rId1"/>
    </p:custDataLst>
    <p:extLst>
      <p:ext uri="{BB962C8B-B14F-4D97-AF65-F5344CB8AC3E}">
        <p14:creationId xmlns:p14="http://schemas.microsoft.com/office/powerpoint/2010/main" val="31812684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DE84B-5BAC-7C6D-E3C1-0ADEA0C64D1C}"/>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1BC97A1C-3745-7191-5CCA-0E001EF17C70}"/>
              </a:ext>
            </a:extLst>
          </p:cNvPr>
          <p:cNvSpPr>
            <a:spLocks noGrp="1"/>
          </p:cNvSpPr>
          <p:nvPr>
            <p:ph type="body" sz="quarter" idx="10"/>
          </p:nvPr>
        </p:nvSpPr>
        <p:spPr/>
        <p:txBody>
          <a:bodyPr/>
          <a:lstStyle/>
          <a:p>
            <a:r>
              <a:rPr lang="en-GB">
                <a:solidFill>
                  <a:srgbClr val="92D050"/>
                </a:solidFill>
              </a:rPr>
              <a:t>Sustentabilidade – o Triple Bottom Line de Elkington</a:t>
            </a:r>
            <a:endParaRPr lang="el-GR">
              <a:solidFill>
                <a:srgbClr val="92D050"/>
              </a:solidFill>
            </a:endParaRPr>
          </a:p>
        </p:txBody>
      </p:sp>
      <p:sp>
        <p:nvSpPr>
          <p:cNvPr id="7" name="Content Placeholder 6">
            <a:extLst>
              <a:ext uri="{FF2B5EF4-FFF2-40B4-BE49-F238E27FC236}">
                <a16:creationId xmlns:a16="http://schemas.microsoft.com/office/drawing/2014/main" id="{42CDE054-53AD-6581-86A5-903FD55B8936}"/>
              </a:ext>
            </a:extLst>
          </p:cNvPr>
          <p:cNvSpPr>
            <a:spLocks noGrp="1"/>
          </p:cNvSpPr>
          <p:nvPr>
            <p:ph sz="quarter" idx="12"/>
          </p:nvPr>
        </p:nvSpPr>
        <p:spPr>
          <a:xfrm>
            <a:off x="399370" y="2177491"/>
            <a:ext cx="4674906" cy="4429126"/>
          </a:xfrm>
        </p:spPr>
        <p:txBody>
          <a:bodyPr/>
          <a:lstStyle/>
          <a:p>
            <a:r>
              <a:rPr lang="en-US" dirty="0" err="1"/>
              <a:t>Publicado</a:t>
            </a:r>
            <a:r>
              <a:rPr lang="en-US" dirty="0"/>
              <a:t> pela </a:t>
            </a:r>
            <a:r>
              <a:rPr lang="en-US" dirty="0" err="1"/>
              <a:t>primeira</a:t>
            </a:r>
            <a:r>
              <a:rPr lang="en-US" dirty="0"/>
              <a:t> </a:t>
            </a:r>
            <a:r>
              <a:rPr lang="en-US" dirty="0" err="1"/>
              <a:t>vez</a:t>
            </a:r>
            <a:r>
              <a:rPr lang="en-US" dirty="0"/>
              <a:t> </a:t>
            </a:r>
            <a:r>
              <a:rPr lang="en-US" dirty="0" err="1"/>
              <a:t>em</a:t>
            </a:r>
            <a:r>
              <a:rPr lang="en-US" dirty="0"/>
              <a:t> 1997, o </a:t>
            </a:r>
            <a:r>
              <a:rPr lang="en-US" dirty="0" err="1"/>
              <a:t>conceito</a:t>
            </a:r>
            <a:r>
              <a:rPr lang="en-US" dirty="0"/>
              <a:t> de Triple Bottom Line de John Elkington </a:t>
            </a:r>
            <a:r>
              <a:rPr lang="en-US" dirty="0" err="1"/>
              <a:t>descreve</a:t>
            </a:r>
            <a:r>
              <a:rPr lang="en-US" dirty="0"/>
              <a:t> um </a:t>
            </a:r>
            <a:r>
              <a:rPr lang="en-US" dirty="0" err="1"/>
              <a:t>mundo</a:t>
            </a:r>
            <a:r>
              <a:rPr lang="en-US" dirty="0"/>
              <a:t> </a:t>
            </a:r>
            <a:r>
              <a:rPr lang="en-US" dirty="0" err="1"/>
              <a:t>empresarial</a:t>
            </a:r>
            <a:r>
              <a:rPr lang="en-US" dirty="0"/>
              <a:t> com </a:t>
            </a:r>
            <a:r>
              <a:rPr lang="en-US" dirty="0" err="1"/>
              <a:t>desempenhos</a:t>
            </a:r>
            <a:r>
              <a:rPr lang="en-US" dirty="0"/>
              <a:t> de </a:t>
            </a:r>
            <a:r>
              <a:rPr lang="en-US" dirty="0" err="1"/>
              <a:t>excelência</a:t>
            </a:r>
            <a:r>
              <a:rPr lang="en-US" dirty="0"/>
              <a:t> </a:t>
            </a:r>
            <a:r>
              <a:rPr lang="en-US" dirty="0" err="1"/>
              <a:t>em</a:t>
            </a:r>
            <a:r>
              <a:rPr lang="en-US" dirty="0"/>
              <a:t> </a:t>
            </a:r>
            <a:r>
              <a:rPr lang="en-US" dirty="0" err="1"/>
              <a:t>três</a:t>
            </a:r>
            <a:r>
              <a:rPr lang="en-US" dirty="0"/>
              <a:t> </a:t>
            </a:r>
            <a:r>
              <a:rPr lang="en-US" dirty="0" err="1"/>
              <a:t>áreas</a:t>
            </a:r>
            <a:r>
              <a:rPr lang="en-US" dirty="0"/>
              <a:t> </a:t>
            </a:r>
            <a:r>
              <a:rPr lang="en-US" dirty="0" err="1"/>
              <a:t>principais</a:t>
            </a:r>
            <a:r>
              <a:rPr lang="en-US" dirty="0"/>
              <a:t>: </a:t>
            </a:r>
          </a:p>
          <a:p>
            <a:pPr lvl="1">
              <a:buFont typeface="Arial" panose="020B0604020202020204" pitchFamily="34" charset="0"/>
              <a:buChar char="•"/>
            </a:pPr>
            <a:r>
              <a:rPr lang="en-US" sz="1800" dirty="0"/>
              <a:t>Social</a:t>
            </a:r>
          </a:p>
          <a:p>
            <a:pPr lvl="1">
              <a:buFont typeface="Arial" panose="020B0604020202020204" pitchFamily="34" charset="0"/>
              <a:buChar char="•"/>
            </a:pPr>
            <a:r>
              <a:rPr lang="en-US" sz="1800" dirty="0"/>
              <a:t>Ambiental, e </a:t>
            </a:r>
          </a:p>
          <a:p>
            <a:pPr lvl="1">
              <a:spcAft>
                <a:spcPts val="1800"/>
              </a:spcAft>
              <a:buFont typeface="Arial" panose="020B0604020202020204" pitchFamily="34" charset="0"/>
              <a:buChar char="•"/>
            </a:pPr>
            <a:r>
              <a:rPr lang="en-US" sz="1800" dirty="0" err="1"/>
              <a:t>Económica</a:t>
            </a:r>
            <a:endParaRPr lang="en-US" sz="2000" dirty="0"/>
          </a:p>
          <a:p>
            <a:pPr marL="0" indent="0">
              <a:spcBef>
                <a:spcPts val="0"/>
              </a:spcBef>
              <a:buNone/>
            </a:pPr>
            <a:r>
              <a:rPr lang="en-US" dirty="0"/>
              <a:t> </a:t>
            </a:r>
            <a:r>
              <a:rPr lang="en-US" dirty="0" err="1"/>
              <a:t>em</a:t>
            </a:r>
            <a:r>
              <a:rPr lang="en-US" dirty="0"/>
              <a:t> </a:t>
            </a:r>
            <a:r>
              <a:rPr lang="en-US" dirty="0" err="1"/>
              <a:t>vez</a:t>
            </a:r>
            <a:r>
              <a:rPr lang="en-US" dirty="0"/>
              <a:t> de se </a:t>
            </a:r>
            <a:r>
              <a:rPr lang="en-US" dirty="0" err="1"/>
              <a:t>centrar</a:t>
            </a:r>
            <a:r>
              <a:rPr lang="en-US" dirty="0"/>
              <a:t> </a:t>
            </a:r>
            <a:r>
              <a:rPr lang="en-US" dirty="0" err="1"/>
              <a:t>exclusivamente</a:t>
            </a:r>
            <a:r>
              <a:rPr lang="en-US" dirty="0"/>
              <a:t> </a:t>
            </a:r>
            <a:r>
              <a:rPr lang="en-US" dirty="0" err="1"/>
              <a:t>em</a:t>
            </a:r>
            <a:r>
              <a:rPr lang="en-US" dirty="0"/>
              <a:t> </a:t>
            </a:r>
            <a:r>
              <a:rPr lang="en-US" dirty="0" err="1"/>
              <a:t>gerar</a:t>
            </a:r>
            <a:r>
              <a:rPr lang="en-US" dirty="0"/>
              <a:t> </a:t>
            </a:r>
            <a:r>
              <a:rPr lang="en-US" dirty="0" err="1"/>
              <a:t>lucro</a:t>
            </a:r>
            <a:r>
              <a:rPr lang="en-US" dirty="0"/>
              <a:t>, </a:t>
            </a:r>
            <a:r>
              <a:rPr lang="en-US" dirty="0" err="1"/>
              <a:t>ou</a:t>
            </a:r>
            <a:r>
              <a:rPr lang="en-US" dirty="0"/>
              <a:t> o “</a:t>
            </a:r>
            <a:r>
              <a:rPr lang="en-US" dirty="0" err="1"/>
              <a:t>resultado</a:t>
            </a:r>
            <a:r>
              <a:rPr lang="en-US" dirty="0"/>
              <a:t> </a:t>
            </a:r>
            <a:r>
              <a:rPr lang="en-US" dirty="0" err="1"/>
              <a:t>líquido</a:t>
            </a:r>
            <a:r>
              <a:rPr lang="en-US" dirty="0"/>
              <a:t>” </a:t>
            </a:r>
            <a:r>
              <a:rPr lang="en-US" dirty="0" err="1"/>
              <a:t>convencional</a:t>
            </a:r>
            <a:r>
              <a:rPr lang="en-US" dirty="0"/>
              <a:t>.</a:t>
            </a:r>
            <a:endParaRPr lang="el-GR" dirty="0"/>
          </a:p>
        </p:txBody>
      </p:sp>
      <p:sp>
        <p:nvSpPr>
          <p:cNvPr id="5" name="Title 4">
            <a:extLst>
              <a:ext uri="{FF2B5EF4-FFF2-40B4-BE49-F238E27FC236}">
                <a16:creationId xmlns:a16="http://schemas.microsoft.com/office/drawing/2014/main" id="{816D8798-028B-4FA8-CE90-C2B5ADFF94FA}"/>
              </a:ext>
            </a:extLst>
          </p:cNvPr>
          <p:cNvSpPr>
            <a:spLocks noGrp="1"/>
          </p:cNvSpPr>
          <p:nvPr>
            <p:ph type="title"/>
          </p:nvPr>
        </p:nvSpPr>
        <p:spPr>
          <a:xfrm>
            <a:off x="399369" y="788988"/>
            <a:ext cx="8596668" cy="660400"/>
          </a:xfrm>
        </p:spPr>
        <p:txBody>
          <a:bodyPr/>
          <a:lstStyle/>
          <a:p>
            <a:r>
              <a:rPr lang="en-US">
                <a:solidFill>
                  <a:srgbClr val="255839"/>
                </a:solidFill>
              </a:rPr>
              <a:t>O Que É a Sustentabilidade?</a:t>
            </a:r>
            <a:endParaRPr lang="el-GR">
              <a:solidFill>
                <a:srgbClr val="255839"/>
              </a:solidFill>
            </a:endParaRPr>
          </a:p>
        </p:txBody>
      </p:sp>
      <p:pic>
        <p:nvPicPr>
          <p:cNvPr id="4" name="Picture 3">
            <a:extLst>
              <a:ext uri="{FF2B5EF4-FFF2-40B4-BE49-F238E27FC236}">
                <a16:creationId xmlns:a16="http://schemas.microsoft.com/office/drawing/2014/main" id="{6B3D3509-6FCB-450E-046B-575160DDF9E8}"/>
              </a:ext>
            </a:extLst>
          </p:cNvPr>
          <p:cNvPicPr>
            <a:picLocks noChangeAspect="1"/>
          </p:cNvPicPr>
          <p:nvPr/>
        </p:nvPicPr>
        <p:blipFill>
          <a:blip r:embed="rId4"/>
          <a:stretch>
            <a:fillRect/>
          </a:stretch>
        </p:blipFill>
        <p:spPr>
          <a:xfrm>
            <a:off x="5091082" y="2385007"/>
            <a:ext cx="5526008" cy="3684005"/>
          </a:xfrm>
          <a:prstGeom prst="rect">
            <a:avLst/>
          </a:prstGeom>
          <a:noFill/>
        </p:spPr>
      </p:pic>
      <p:sp>
        <p:nvSpPr>
          <p:cNvPr id="8" name="Rectangle 7">
            <a:extLst>
              <a:ext uri="{FF2B5EF4-FFF2-40B4-BE49-F238E27FC236}">
                <a16:creationId xmlns:a16="http://schemas.microsoft.com/office/drawing/2014/main" id="{42FA69FF-C205-1A5E-F046-55FFBB6D4927}"/>
              </a:ext>
            </a:extLst>
          </p:cNvPr>
          <p:cNvSpPr/>
          <p:nvPr/>
        </p:nvSpPr>
        <p:spPr>
          <a:xfrm>
            <a:off x="6957860" y="2756859"/>
            <a:ext cx="1465006" cy="38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a:solidFill>
                  <a:srgbClr val="003585"/>
                </a:solidFill>
              </a:rPr>
              <a:t>“Sociedade”</a:t>
            </a:r>
            <a:endParaRPr lang="en-GB">
              <a:solidFill>
                <a:srgbClr val="003585"/>
              </a:solidFill>
            </a:endParaRPr>
          </a:p>
        </p:txBody>
      </p:sp>
      <p:sp>
        <p:nvSpPr>
          <p:cNvPr id="9" name="Rectangle 8">
            <a:extLst>
              <a:ext uri="{FF2B5EF4-FFF2-40B4-BE49-F238E27FC236}">
                <a16:creationId xmlns:a16="http://schemas.microsoft.com/office/drawing/2014/main" id="{E0C0A38E-854A-BF8F-3118-DB9BBBDA8D3E}"/>
              </a:ext>
            </a:extLst>
          </p:cNvPr>
          <p:cNvSpPr/>
          <p:nvPr/>
        </p:nvSpPr>
        <p:spPr>
          <a:xfrm>
            <a:off x="7993743" y="4492252"/>
            <a:ext cx="1465006" cy="38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a:solidFill>
                  <a:srgbClr val="C00000"/>
                </a:solidFill>
              </a:rPr>
              <a:t>“Economia”</a:t>
            </a:r>
            <a:endParaRPr lang="en-GB">
              <a:solidFill>
                <a:srgbClr val="C00000"/>
              </a:solidFill>
            </a:endParaRPr>
          </a:p>
        </p:txBody>
      </p:sp>
      <p:sp>
        <p:nvSpPr>
          <p:cNvPr id="10" name="Rectangle 9">
            <a:extLst>
              <a:ext uri="{FF2B5EF4-FFF2-40B4-BE49-F238E27FC236}">
                <a16:creationId xmlns:a16="http://schemas.microsoft.com/office/drawing/2014/main" id="{2C0628C5-5D29-5D09-B8A4-C2901E15781D}"/>
              </a:ext>
            </a:extLst>
          </p:cNvPr>
          <p:cNvSpPr/>
          <p:nvPr/>
        </p:nvSpPr>
        <p:spPr>
          <a:xfrm>
            <a:off x="6038755" y="4607993"/>
            <a:ext cx="1626906" cy="38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a:solidFill>
                  <a:schemeClr val="accent2"/>
                </a:solidFill>
              </a:rPr>
              <a:t>“Ambiente”</a:t>
            </a:r>
            <a:endParaRPr lang="en-GB">
              <a:solidFill>
                <a:schemeClr val="accent2"/>
              </a:solidFill>
            </a:endParaRPr>
          </a:p>
        </p:txBody>
      </p:sp>
      <p:grpSp>
        <p:nvGrpSpPr>
          <p:cNvPr id="24" name="Group 23">
            <a:extLst>
              <a:ext uri="{FF2B5EF4-FFF2-40B4-BE49-F238E27FC236}">
                <a16:creationId xmlns:a16="http://schemas.microsoft.com/office/drawing/2014/main" id="{8D2F4FD8-415E-C58A-A930-D4036BC115E0}"/>
              </a:ext>
            </a:extLst>
          </p:cNvPr>
          <p:cNvGrpSpPr/>
          <p:nvPr/>
        </p:nvGrpSpPr>
        <p:grpSpPr>
          <a:xfrm>
            <a:off x="5047023" y="3027020"/>
            <a:ext cx="2032203" cy="709238"/>
            <a:chOff x="5047023" y="3027020"/>
            <a:chExt cx="2032203" cy="709238"/>
          </a:xfrm>
        </p:grpSpPr>
        <p:sp>
          <p:nvSpPr>
            <p:cNvPr id="12" name="Rectangle 11">
              <a:extLst>
                <a:ext uri="{FF2B5EF4-FFF2-40B4-BE49-F238E27FC236}">
                  <a16:creationId xmlns:a16="http://schemas.microsoft.com/office/drawing/2014/main" id="{77A907B7-E95A-CAF6-44F6-D29147DB9C8D}"/>
                </a:ext>
              </a:extLst>
            </p:cNvPr>
            <p:cNvSpPr/>
            <p:nvPr/>
          </p:nvSpPr>
          <p:spPr>
            <a:xfrm>
              <a:off x="5047023" y="3027020"/>
              <a:ext cx="1626906" cy="38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a:solidFill>
                    <a:srgbClr val="C00000"/>
                  </a:solidFill>
                </a:rPr>
                <a:t>“Suportável”</a:t>
              </a:r>
              <a:endParaRPr lang="en-GB">
                <a:solidFill>
                  <a:srgbClr val="C00000"/>
                </a:solidFill>
              </a:endParaRPr>
            </a:p>
          </p:txBody>
        </p:sp>
        <p:cxnSp>
          <p:nvCxnSpPr>
            <p:cNvPr id="16" name="Straight Arrow Connector 15">
              <a:extLst>
                <a:ext uri="{FF2B5EF4-FFF2-40B4-BE49-F238E27FC236}">
                  <a16:creationId xmlns:a16="http://schemas.microsoft.com/office/drawing/2014/main" id="{3E3EF477-97CD-C5E4-8D04-C2DF77D13DFD}"/>
                </a:ext>
              </a:extLst>
            </p:cNvPr>
            <p:cNvCxnSpPr/>
            <p:nvPr/>
          </p:nvCxnSpPr>
          <p:spPr>
            <a:xfrm>
              <a:off x="6508955" y="3390156"/>
              <a:ext cx="570271" cy="346102"/>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grpSp>
      <p:grpSp>
        <p:nvGrpSpPr>
          <p:cNvPr id="25" name="Group 24">
            <a:extLst>
              <a:ext uri="{FF2B5EF4-FFF2-40B4-BE49-F238E27FC236}">
                <a16:creationId xmlns:a16="http://schemas.microsoft.com/office/drawing/2014/main" id="{98B6FB18-4197-AB0F-DF9B-F81C6915167C}"/>
              </a:ext>
            </a:extLst>
          </p:cNvPr>
          <p:cNvGrpSpPr/>
          <p:nvPr/>
        </p:nvGrpSpPr>
        <p:grpSpPr>
          <a:xfrm>
            <a:off x="8368312" y="3003013"/>
            <a:ext cx="1984840" cy="692073"/>
            <a:chOff x="8368312" y="3003013"/>
            <a:chExt cx="1984840" cy="692073"/>
          </a:xfrm>
        </p:grpSpPr>
        <p:sp>
          <p:nvSpPr>
            <p:cNvPr id="11" name="Rectangle 10">
              <a:extLst>
                <a:ext uri="{FF2B5EF4-FFF2-40B4-BE49-F238E27FC236}">
                  <a16:creationId xmlns:a16="http://schemas.microsoft.com/office/drawing/2014/main" id="{6CC065FE-E4D9-EC00-192C-E37DF9B1F26C}"/>
                </a:ext>
              </a:extLst>
            </p:cNvPr>
            <p:cNvSpPr/>
            <p:nvPr/>
          </p:nvSpPr>
          <p:spPr>
            <a:xfrm>
              <a:off x="8726246" y="3003013"/>
              <a:ext cx="1626906" cy="38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a:solidFill>
                    <a:srgbClr val="7BB54D"/>
                  </a:solidFill>
                </a:rPr>
                <a:t>“Equitativo”</a:t>
              </a:r>
              <a:endParaRPr lang="en-GB">
                <a:solidFill>
                  <a:srgbClr val="7BB54D"/>
                </a:solidFill>
              </a:endParaRPr>
            </a:p>
          </p:txBody>
        </p:sp>
        <p:cxnSp>
          <p:nvCxnSpPr>
            <p:cNvPr id="17" name="Straight Arrow Connector 16">
              <a:extLst>
                <a:ext uri="{FF2B5EF4-FFF2-40B4-BE49-F238E27FC236}">
                  <a16:creationId xmlns:a16="http://schemas.microsoft.com/office/drawing/2014/main" id="{BA87743A-C7CE-74E1-F41F-45A038C6FCCA}"/>
                </a:ext>
              </a:extLst>
            </p:cNvPr>
            <p:cNvCxnSpPr>
              <a:cxnSpLocks/>
            </p:cNvCxnSpPr>
            <p:nvPr/>
          </p:nvCxnSpPr>
          <p:spPr>
            <a:xfrm flipH="1">
              <a:off x="8368312" y="3307943"/>
              <a:ext cx="565355" cy="387143"/>
            </a:xfrm>
            <a:prstGeom prst="straightConnector1">
              <a:avLst/>
            </a:prstGeom>
            <a:ln>
              <a:solidFill>
                <a:srgbClr val="7BB54D"/>
              </a:solidFill>
              <a:tailEnd type="triangle"/>
            </a:ln>
          </p:spPr>
          <p:style>
            <a:lnRef idx="1">
              <a:schemeClr val="accent5"/>
            </a:lnRef>
            <a:fillRef idx="0">
              <a:schemeClr val="accent5"/>
            </a:fillRef>
            <a:effectRef idx="0">
              <a:schemeClr val="accent5"/>
            </a:effectRef>
            <a:fontRef idx="minor">
              <a:schemeClr val="tx1"/>
            </a:fontRef>
          </p:style>
        </p:cxnSp>
      </p:grpSp>
      <p:grpSp>
        <p:nvGrpSpPr>
          <p:cNvPr id="23" name="Group 22">
            <a:extLst>
              <a:ext uri="{FF2B5EF4-FFF2-40B4-BE49-F238E27FC236}">
                <a16:creationId xmlns:a16="http://schemas.microsoft.com/office/drawing/2014/main" id="{682FB677-C0B9-4867-C3E4-6DF377010535}"/>
              </a:ext>
            </a:extLst>
          </p:cNvPr>
          <p:cNvGrpSpPr/>
          <p:nvPr/>
        </p:nvGrpSpPr>
        <p:grpSpPr>
          <a:xfrm>
            <a:off x="6901154" y="4879395"/>
            <a:ext cx="1626906" cy="1102096"/>
            <a:chOff x="6901154" y="4879395"/>
            <a:chExt cx="1626906" cy="1102096"/>
          </a:xfrm>
        </p:grpSpPr>
        <p:sp>
          <p:nvSpPr>
            <p:cNvPr id="13" name="Rectangle 12">
              <a:extLst>
                <a:ext uri="{FF2B5EF4-FFF2-40B4-BE49-F238E27FC236}">
                  <a16:creationId xmlns:a16="http://schemas.microsoft.com/office/drawing/2014/main" id="{5F3E9E87-D55E-3DDB-5FF1-39254ABB1E14}"/>
                </a:ext>
              </a:extLst>
            </p:cNvPr>
            <p:cNvSpPr/>
            <p:nvPr/>
          </p:nvSpPr>
          <p:spPr>
            <a:xfrm>
              <a:off x="6901154" y="5594348"/>
              <a:ext cx="1626906" cy="38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a:solidFill>
                    <a:srgbClr val="003585"/>
                  </a:solidFill>
                </a:rPr>
                <a:t>“Viável”</a:t>
              </a:r>
              <a:endParaRPr lang="en-GB">
                <a:solidFill>
                  <a:srgbClr val="003585"/>
                </a:solidFill>
              </a:endParaRPr>
            </a:p>
          </p:txBody>
        </p:sp>
        <p:cxnSp>
          <p:nvCxnSpPr>
            <p:cNvPr id="19" name="Straight Arrow Connector 18">
              <a:extLst>
                <a:ext uri="{FF2B5EF4-FFF2-40B4-BE49-F238E27FC236}">
                  <a16:creationId xmlns:a16="http://schemas.microsoft.com/office/drawing/2014/main" id="{DE4A5E17-BAC3-F6D2-135C-D524364368F7}"/>
                </a:ext>
              </a:extLst>
            </p:cNvPr>
            <p:cNvCxnSpPr>
              <a:cxnSpLocks/>
            </p:cNvCxnSpPr>
            <p:nvPr/>
          </p:nvCxnSpPr>
          <p:spPr>
            <a:xfrm flipH="1" flipV="1">
              <a:off x="7716144" y="4879395"/>
              <a:ext cx="5773" cy="672316"/>
            </a:xfrm>
            <a:prstGeom prst="straightConnector1">
              <a:avLst/>
            </a:prstGeom>
            <a:ln>
              <a:solidFill>
                <a:srgbClr val="003585"/>
              </a:solidFill>
              <a:tailEnd type="triangle"/>
            </a:ln>
          </p:spPr>
          <p:style>
            <a:lnRef idx="1">
              <a:schemeClr val="accent5"/>
            </a:lnRef>
            <a:fillRef idx="0">
              <a:schemeClr val="accent5"/>
            </a:fillRef>
            <a:effectRef idx="0">
              <a:schemeClr val="accent5"/>
            </a:effectRef>
            <a:fontRef idx="minor">
              <a:schemeClr val="tx1"/>
            </a:fontRef>
          </p:style>
        </p:cxnSp>
      </p:grpSp>
    </p:spTree>
    <p:custDataLst>
      <p:tags r:id="rId1"/>
    </p:custDataLst>
    <p:extLst>
      <p:ext uri="{BB962C8B-B14F-4D97-AF65-F5344CB8AC3E}">
        <p14:creationId xmlns:p14="http://schemas.microsoft.com/office/powerpoint/2010/main" val="35257692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DAC1D5-97EC-2A29-D887-958B2D4E3FF5}"/>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2CD2EBD3-AE13-8148-6121-FA2624812F0D}"/>
              </a:ext>
            </a:extLst>
          </p:cNvPr>
          <p:cNvSpPr>
            <a:spLocks noGrp="1"/>
          </p:cNvSpPr>
          <p:nvPr>
            <p:ph type="body" sz="quarter" idx="10"/>
          </p:nvPr>
        </p:nvSpPr>
        <p:spPr/>
        <p:txBody>
          <a:bodyPr/>
          <a:lstStyle/>
          <a:p>
            <a:r>
              <a:rPr lang="en-GB">
                <a:solidFill>
                  <a:srgbClr val="92D050"/>
                </a:solidFill>
              </a:rPr>
              <a:t>A Agenda 2030 para o Desenvolvimento Sustentável – Objetivos de Desenvolvimento Sustentável</a:t>
            </a:r>
            <a:endParaRPr lang="el-GR">
              <a:solidFill>
                <a:srgbClr val="92D050"/>
              </a:solidFill>
            </a:endParaRPr>
          </a:p>
        </p:txBody>
      </p:sp>
      <p:sp>
        <p:nvSpPr>
          <p:cNvPr id="7" name="Content Placeholder 6">
            <a:extLst>
              <a:ext uri="{FF2B5EF4-FFF2-40B4-BE49-F238E27FC236}">
                <a16:creationId xmlns:a16="http://schemas.microsoft.com/office/drawing/2014/main" id="{9503E976-56FF-3630-7F7F-C53E612DA414}"/>
              </a:ext>
            </a:extLst>
          </p:cNvPr>
          <p:cNvSpPr>
            <a:spLocks noGrp="1"/>
          </p:cNvSpPr>
          <p:nvPr>
            <p:ph sz="quarter" idx="12"/>
          </p:nvPr>
        </p:nvSpPr>
        <p:spPr>
          <a:xfrm>
            <a:off x="399370" y="2177491"/>
            <a:ext cx="5865130" cy="4429126"/>
          </a:xfrm>
        </p:spPr>
        <p:txBody>
          <a:bodyPr/>
          <a:lstStyle/>
          <a:p>
            <a:r>
              <a:rPr lang="en-US" dirty="0"/>
              <a:t>Em 2015, </a:t>
            </a:r>
            <a:r>
              <a:rPr lang="en-US" dirty="0" err="1"/>
              <a:t>os</a:t>
            </a:r>
            <a:r>
              <a:rPr lang="en-US" dirty="0"/>
              <a:t> </a:t>
            </a:r>
            <a:r>
              <a:rPr lang="en-US" dirty="0" err="1"/>
              <a:t>Estados-Membros</a:t>
            </a:r>
            <a:r>
              <a:rPr lang="en-US" dirty="0"/>
              <a:t> da ONU </a:t>
            </a:r>
            <a:r>
              <a:rPr lang="en-US" dirty="0" err="1"/>
              <a:t>traduziram</a:t>
            </a:r>
            <a:r>
              <a:rPr lang="en-US" dirty="0"/>
              <a:t> a </a:t>
            </a:r>
            <a:r>
              <a:rPr lang="en-US" dirty="0" err="1"/>
              <a:t>sua</a:t>
            </a:r>
            <a:r>
              <a:rPr lang="en-US" dirty="0"/>
              <a:t> </a:t>
            </a:r>
            <a:r>
              <a:rPr lang="en-US" dirty="0" err="1"/>
              <a:t>visão</a:t>
            </a:r>
            <a:r>
              <a:rPr lang="en-US" dirty="0"/>
              <a:t> de </a:t>
            </a:r>
            <a:r>
              <a:rPr lang="en-US" dirty="0" err="1"/>
              <a:t>desenvolvimento</a:t>
            </a:r>
            <a:r>
              <a:rPr lang="en-US" dirty="0"/>
              <a:t> </a:t>
            </a:r>
            <a:r>
              <a:rPr lang="en-US" dirty="0" err="1"/>
              <a:t>sustentável</a:t>
            </a:r>
            <a:r>
              <a:rPr lang="en-US" dirty="0"/>
              <a:t> num plano para a </a:t>
            </a:r>
            <a:r>
              <a:rPr lang="en-US" dirty="0" err="1"/>
              <a:t>concretizar</a:t>
            </a:r>
            <a:r>
              <a:rPr lang="en-US" dirty="0"/>
              <a:t>: a Agenda 2030 para o </a:t>
            </a:r>
            <a:r>
              <a:rPr lang="en-US" dirty="0" err="1"/>
              <a:t>Desenvolvimento</a:t>
            </a:r>
            <a:r>
              <a:rPr lang="en-US" dirty="0"/>
              <a:t> </a:t>
            </a:r>
            <a:r>
              <a:rPr lang="en-US" dirty="0" err="1"/>
              <a:t>Sustentável</a:t>
            </a:r>
            <a:r>
              <a:rPr lang="en-US" dirty="0"/>
              <a:t>. </a:t>
            </a:r>
          </a:p>
          <a:p>
            <a:r>
              <a:rPr lang="en-US" dirty="0" err="1"/>
              <a:t>Os</a:t>
            </a:r>
            <a:r>
              <a:rPr lang="en-US" dirty="0"/>
              <a:t> </a:t>
            </a:r>
            <a:r>
              <a:rPr lang="en-US" dirty="0" err="1"/>
              <a:t>seus</a:t>
            </a:r>
            <a:r>
              <a:rPr lang="en-US" dirty="0"/>
              <a:t> 17 </a:t>
            </a:r>
            <a:r>
              <a:rPr lang="en-US" dirty="0" err="1"/>
              <a:t>Objetivos</a:t>
            </a:r>
            <a:r>
              <a:rPr lang="en-US" dirty="0"/>
              <a:t> de </a:t>
            </a:r>
            <a:r>
              <a:rPr lang="en-US" dirty="0" err="1"/>
              <a:t>Desenvolvimento</a:t>
            </a:r>
            <a:r>
              <a:rPr lang="en-US" dirty="0"/>
              <a:t> </a:t>
            </a:r>
            <a:r>
              <a:rPr lang="en-US" dirty="0" err="1"/>
              <a:t>Sustentável</a:t>
            </a:r>
            <a:r>
              <a:rPr lang="en-US" dirty="0"/>
              <a:t> - com </a:t>
            </a:r>
            <a:r>
              <a:rPr lang="en-US" dirty="0" err="1"/>
              <a:t>metas</a:t>
            </a:r>
            <a:r>
              <a:rPr lang="en-US" dirty="0"/>
              <a:t> </a:t>
            </a:r>
            <a:r>
              <a:rPr lang="en-US" dirty="0" err="1"/>
              <a:t>ambiciosas</a:t>
            </a:r>
            <a:r>
              <a:rPr lang="en-US" dirty="0"/>
              <a:t> a </a:t>
            </a:r>
            <a:r>
              <a:rPr lang="en-US" dirty="0" err="1"/>
              <a:t>alcançar</a:t>
            </a:r>
            <a:r>
              <a:rPr lang="en-US" dirty="0"/>
              <a:t> </a:t>
            </a:r>
            <a:r>
              <a:rPr lang="en-US" dirty="0" err="1"/>
              <a:t>até</a:t>
            </a:r>
            <a:r>
              <a:rPr lang="en-US" dirty="0"/>
              <a:t> 2030- </a:t>
            </a:r>
            <a:r>
              <a:rPr lang="en-US" dirty="0" err="1"/>
              <a:t>abrangem</a:t>
            </a:r>
            <a:r>
              <a:rPr lang="en-US" dirty="0"/>
              <a:t> as </a:t>
            </a:r>
            <a:r>
              <a:rPr lang="en-US" dirty="0" err="1"/>
              <a:t>três</a:t>
            </a:r>
            <a:r>
              <a:rPr lang="en-US" dirty="0"/>
              <a:t> </a:t>
            </a:r>
            <a:r>
              <a:rPr lang="en-US" dirty="0" err="1"/>
              <a:t>dimensões</a:t>
            </a:r>
            <a:r>
              <a:rPr lang="en-US" dirty="0"/>
              <a:t> do </a:t>
            </a:r>
            <a:r>
              <a:rPr lang="en-US" dirty="0" err="1"/>
              <a:t>desenvolvimento</a:t>
            </a:r>
            <a:r>
              <a:rPr lang="en-US" dirty="0"/>
              <a:t> </a:t>
            </a:r>
            <a:r>
              <a:rPr lang="en-US" dirty="0" err="1"/>
              <a:t>sustentável</a:t>
            </a:r>
            <a:r>
              <a:rPr lang="en-US" dirty="0"/>
              <a:t>: a </a:t>
            </a:r>
            <a:r>
              <a:rPr lang="en-US" dirty="0" err="1"/>
              <a:t>economia</a:t>
            </a:r>
            <a:r>
              <a:rPr lang="en-US" dirty="0"/>
              <a:t>, o </a:t>
            </a:r>
            <a:r>
              <a:rPr lang="en-US" dirty="0" err="1"/>
              <a:t>desenvolvimento</a:t>
            </a:r>
            <a:r>
              <a:rPr lang="en-US" dirty="0"/>
              <a:t> social e o </a:t>
            </a:r>
            <a:r>
              <a:rPr lang="en-US" dirty="0" err="1"/>
              <a:t>ambiente</a:t>
            </a:r>
            <a:r>
              <a:rPr lang="en-US" dirty="0"/>
              <a:t>.</a:t>
            </a:r>
            <a:endParaRPr lang="el-GR" dirty="0"/>
          </a:p>
        </p:txBody>
      </p:sp>
      <p:sp>
        <p:nvSpPr>
          <p:cNvPr id="5" name="Title 4">
            <a:extLst>
              <a:ext uri="{FF2B5EF4-FFF2-40B4-BE49-F238E27FC236}">
                <a16:creationId xmlns:a16="http://schemas.microsoft.com/office/drawing/2014/main" id="{DFE9787F-CAF7-F95F-E7FE-B3D8A23BB5E3}"/>
              </a:ext>
            </a:extLst>
          </p:cNvPr>
          <p:cNvSpPr>
            <a:spLocks noGrp="1"/>
          </p:cNvSpPr>
          <p:nvPr>
            <p:ph type="title"/>
          </p:nvPr>
        </p:nvSpPr>
        <p:spPr>
          <a:xfrm>
            <a:off x="399369" y="788988"/>
            <a:ext cx="8596668" cy="660400"/>
          </a:xfrm>
        </p:spPr>
        <p:txBody>
          <a:bodyPr/>
          <a:lstStyle/>
          <a:p>
            <a:r>
              <a:rPr lang="en-US">
                <a:solidFill>
                  <a:srgbClr val="255839"/>
                </a:solidFill>
              </a:rPr>
              <a:t>O Que É a Sustentabilidade?</a:t>
            </a:r>
            <a:endParaRPr lang="el-GR">
              <a:solidFill>
                <a:srgbClr val="255839"/>
              </a:solidFill>
            </a:endParaRPr>
          </a:p>
        </p:txBody>
      </p:sp>
      <p:pic>
        <p:nvPicPr>
          <p:cNvPr id="3" name="Picture 2">
            <a:extLst>
              <a:ext uri="{FF2B5EF4-FFF2-40B4-BE49-F238E27FC236}">
                <a16:creationId xmlns:a16="http://schemas.microsoft.com/office/drawing/2014/main" id="{48F0539E-CBF5-42D9-66D9-7FFE1EE5E33D}"/>
              </a:ext>
            </a:extLst>
          </p:cNvPr>
          <p:cNvPicPr>
            <a:picLocks noChangeAspect="1"/>
          </p:cNvPicPr>
          <p:nvPr/>
        </p:nvPicPr>
        <p:blipFill>
          <a:blip r:embed="rId4"/>
          <a:stretch>
            <a:fillRect/>
          </a:stretch>
        </p:blipFill>
        <p:spPr>
          <a:xfrm>
            <a:off x="6264499" y="2177491"/>
            <a:ext cx="3810000" cy="3810000"/>
          </a:xfrm>
          <a:prstGeom prst="rect">
            <a:avLst/>
          </a:prstGeom>
        </p:spPr>
      </p:pic>
      <p:sp>
        <p:nvSpPr>
          <p:cNvPr id="4" name="TextBox 3">
            <a:extLst>
              <a:ext uri="{FF2B5EF4-FFF2-40B4-BE49-F238E27FC236}">
                <a16:creationId xmlns:a16="http://schemas.microsoft.com/office/drawing/2014/main" id="{3DC9BC75-E19A-011D-4D46-9D4B947137EB}"/>
              </a:ext>
            </a:extLst>
          </p:cNvPr>
          <p:cNvSpPr txBox="1"/>
          <p:nvPr/>
        </p:nvSpPr>
        <p:spPr>
          <a:xfrm>
            <a:off x="734096" y="5559173"/>
            <a:ext cx="4597757" cy="584775"/>
          </a:xfrm>
          <a:prstGeom prst="rect">
            <a:avLst/>
          </a:prstGeom>
          <a:noFill/>
        </p:spPr>
        <p:txBody>
          <a:bodyPr wrap="square" rtlCol="0">
            <a:spAutoFit/>
          </a:bodyPr>
          <a:lstStyle/>
          <a:p>
            <a:r>
              <a:rPr lang="en-GB" sz="1600" i="1">
                <a:solidFill>
                  <a:schemeClr val="bg1">
                    <a:lumMod val="50000"/>
                  </a:schemeClr>
                </a:solidFill>
              </a:rPr>
              <a:t>Nota: Os Objetivos de Desenvolvimento Sustentável (ODS) da ONU serão aprofundados na UC2</a:t>
            </a:r>
          </a:p>
        </p:txBody>
      </p:sp>
    </p:spTree>
    <p:custDataLst>
      <p:tags r:id="rId1"/>
    </p:custDataLst>
    <p:extLst>
      <p:ext uri="{BB962C8B-B14F-4D97-AF65-F5344CB8AC3E}">
        <p14:creationId xmlns:p14="http://schemas.microsoft.com/office/powerpoint/2010/main" val="34482877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24B234-C00A-0448-E3F3-82AAA43137F9}"/>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200256BC-1624-0FF6-C588-FE5F4C0BE930}"/>
              </a:ext>
            </a:extLst>
          </p:cNvPr>
          <p:cNvSpPr>
            <a:spLocks noGrp="1"/>
          </p:cNvSpPr>
          <p:nvPr>
            <p:ph type="body" sz="quarter" idx="10"/>
          </p:nvPr>
        </p:nvSpPr>
        <p:spPr>
          <a:xfrm>
            <a:off x="399369" y="1183329"/>
            <a:ext cx="11393261" cy="500784"/>
          </a:xfrm>
        </p:spPr>
        <p:txBody>
          <a:bodyPr/>
          <a:lstStyle/>
          <a:p>
            <a:pPr marL="0" indent="0">
              <a:buNone/>
            </a:pPr>
            <a:r>
              <a:rPr lang="en-US">
                <a:solidFill>
                  <a:srgbClr val="92D050"/>
                </a:solidFill>
              </a:rPr>
              <a:t>Propósito, significado e importância</a:t>
            </a:r>
            <a:endParaRPr lang="el-GR">
              <a:solidFill>
                <a:srgbClr val="92D050"/>
              </a:solidFill>
            </a:endParaRPr>
          </a:p>
        </p:txBody>
      </p:sp>
      <p:sp>
        <p:nvSpPr>
          <p:cNvPr id="7" name="Content Placeholder 6">
            <a:extLst>
              <a:ext uri="{FF2B5EF4-FFF2-40B4-BE49-F238E27FC236}">
                <a16:creationId xmlns:a16="http://schemas.microsoft.com/office/drawing/2014/main" id="{57027EB6-0E39-15F1-A12A-A9CBE32B0ECC}"/>
              </a:ext>
            </a:extLst>
          </p:cNvPr>
          <p:cNvSpPr>
            <a:spLocks noGrp="1"/>
          </p:cNvSpPr>
          <p:nvPr>
            <p:ph sz="quarter" idx="12"/>
          </p:nvPr>
        </p:nvSpPr>
        <p:spPr>
          <a:xfrm>
            <a:off x="399367" y="1684113"/>
            <a:ext cx="10777969" cy="5021487"/>
          </a:xfrm>
        </p:spPr>
        <p:txBody>
          <a:bodyPr>
            <a:normAutofit fontScale="77500" lnSpcReduction="20000"/>
          </a:bodyPr>
          <a:lstStyle/>
          <a:p>
            <a:pPr algn="just"/>
            <a:r>
              <a:rPr lang="en-US" sz="2300" dirty="0" err="1"/>
              <a:t>Os</a:t>
            </a:r>
            <a:r>
              <a:rPr lang="en-US" sz="2300" dirty="0"/>
              <a:t> </a:t>
            </a:r>
            <a:r>
              <a:rPr lang="en-US" sz="2300" dirty="0" err="1"/>
              <a:t>Objetivos</a:t>
            </a:r>
            <a:r>
              <a:rPr lang="en-US" sz="2300" dirty="0"/>
              <a:t> de </a:t>
            </a:r>
            <a:r>
              <a:rPr lang="en-US" sz="2300" dirty="0" err="1"/>
              <a:t>Desenvolvimento</a:t>
            </a:r>
            <a:r>
              <a:rPr lang="en-US" sz="2300" dirty="0"/>
              <a:t> </a:t>
            </a:r>
            <a:r>
              <a:rPr lang="en-US" sz="2300" dirty="0" err="1"/>
              <a:t>Sustentável</a:t>
            </a:r>
            <a:r>
              <a:rPr lang="en-US" sz="2300" dirty="0"/>
              <a:t> (ODS) das </a:t>
            </a:r>
            <a:r>
              <a:rPr lang="en-US" sz="2300" dirty="0" err="1"/>
              <a:t>Nações</a:t>
            </a:r>
            <a:r>
              <a:rPr lang="en-US" sz="2300" dirty="0"/>
              <a:t> Unidas </a:t>
            </a:r>
            <a:r>
              <a:rPr lang="en-US" sz="2300" dirty="0" err="1"/>
              <a:t>são</a:t>
            </a:r>
            <a:r>
              <a:rPr lang="en-US" sz="2300" dirty="0"/>
              <a:t> um conjunto de 17 </a:t>
            </a:r>
            <a:r>
              <a:rPr lang="en-US" sz="2300" dirty="0" err="1"/>
              <a:t>objetivos</a:t>
            </a:r>
            <a:r>
              <a:rPr lang="en-US" sz="2300" dirty="0"/>
              <a:t> </a:t>
            </a:r>
            <a:r>
              <a:rPr lang="en-US" sz="2300" dirty="0" err="1"/>
              <a:t>globais</a:t>
            </a:r>
            <a:r>
              <a:rPr lang="en-US" sz="2300" dirty="0"/>
              <a:t> </a:t>
            </a:r>
            <a:r>
              <a:rPr lang="en-US" sz="2300" dirty="0" err="1"/>
              <a:t>adotados</a:t>
            </a:r>
            <a:r>
              <a:rPr lang="en-US" sz="2300" dirty="0"/>
              <a:t> </a:t>
            </a:r>
            <a:r>
              <a:rPr lang="en-US" sz="2300" dirty="0" err="1"/>
              <a:t>por</a:t>
            </a:r>
            <a:r>
              <a:rPr lang="en-US" sz="2300" dirty="0"/>
              <a:t> </a:t>
            </a:r>
            <a:r>
              <a:rPr lang="en-US" sz="2300" dirty="0" err="1"/>
              <a:t>todos</a:t>
            </a:r>
            <a:r>
              <a:rPr lang="en-US" sz="2300" dirty="0"/>
              <a:t> </a:t>
            </a:r>
            <a:r>
              <a:rPr lang="en-US" sz="2300" dirty="0" err="1"/>
              <a:t>os</a:t>
            </a:r>
            <a:r>
              <a:rPr lang="en-US" sz="2300" dirty="0"/>
              <a:t> </a:t>
            </a:r>
            <a:r>
              <a:rPr lang="en-US" sz="2300" dirty="0" err="1"/>
              <a:t>Estados-membros</a:t>
            </a:r>
            <a:r>
              <a:rPr lang="en-US" sz="2300" dirty="0"/>
              <a:t> da ONU </a:t>
            </a:r>
            <a:r>
              <a:rPr lang="en-US" sz="2300" dirty="0" err="1"/>
              <a:t>em</a:t>
            </a:r>
            <a:r>
              <a:rPr lang="en-US" sz="2300" dirty="0"/>
              <a:t> 2015, no </a:t>
            </a:r>
            <a:r>
              <a:rPr lang="en-US" sz="2300" dirty="0" err="1"/>
              <a:t>âmbito</a:t>
            </a:r>
            <a:r>
              <a:rPr lang="en-US" sz="2300" dirty="0"/>
              <a:t> da Agenda 2030 para o </a:t>
            </a:r>
            <a:r>
              <a:rPr lang="en-US" sz="2300" dirty="0" err="1"/>
              <a:t>Desenvolvimento</a:t>
            </a:r>
            <a:r>
              <a:rPr lang="en-US" sz="2300" dirty="0"/>
              <a:t> </a:t>
            </a:r>
            <a:r>
              <a:rPr lang="en-US" sz="2300" dirty="0" err="1"/>
              <a:t>Sustentável</a:t>
            </a:r>
            <a:r>
              <a:rPr lang="en-US" sz="2300" dirty="0"/>
              <a:t>.</a:t>
            </a:r>
          </a:p>
          <a:p>
            <a:pPr algn="just"/>
            <a:r>
              <a:rPr lang="en-US" sz="2300" dirty="0" err="1"/>
              <a:t>Os</a:t>
            </a:r>
            <a:r>
              <a:rPr lang="en-US" sz="2300" dirty="0"/>
              <a:t> ODS </a:t>
            </a:r>
            <a:r>
              <a:rPr lang="en-US" sz="2300" dirty="0" err="1"/>
              <a:t>fornecem</a:t>
            </a:r>
            <a:r>
              <a:rPr lang="en-US" sz="2300" dirty="0"/>
              <a:t> um </a:t>
            </a:r>
            <a:r>
              <a:rPr lang="en-US" sz="2300" dirty="0" err="1"/>
              <a:t>enquadramento</a:t>
            </a:r>
            <a:r>
              <a:rPr lang="en-US" sz="2300" dirty="0"/>
              <a:t> universal para </a:t>
            </a:r>
            <a:r>
              <a:rPr lang="en-US" sz="2300" dirty="0" err="1"/>
              <a:t>que</a:t>
            </a:r>
            <a:r>
              <a:rPr lang="en-US" sz="2300" dirty="0"/>
              <a:t> </a:t>
            </a:r>
            <a:r>
              <a:rPr lang="en-US" sz="2300" dirty="0" err="1"/>
              <a:t>países</a:t>
            </a:r>
            <a:r>
              <a:rPr lang="en-US" sz="2300" dirty="0"/>
              <a:t>, </a:t>
            </a:r>
            <a:r>
              <a:rPr lang="en-US" sz="2300" dirty="0" err="1"/>
              <a:t>organizações</a:t>
            </a:r>
            <a:r>
              <a:rPr lang="en-US" sz="2300" dirty="0"/>
              <a:t> e </a:t>
            </a:r>
            <a:r>
              <a:rPr lang="en-US" sz="2300" dirty="0" err="1"/>
              <a:t>indivíduos</a:t>
            </a:r>
            <a:r>
              <a:rPr lang="en-US" sz="2300" dirty="0"/>
              <a:t> </a:t>
            </a:r>
            <a:r>
              <a:rPr lang="en-US" sz="2300" dirty="0" err="1"/>
              <a:t>trabalhem</a:t>
            </a:r>
            <a:r>
              <a:rPr lang="en-US" sz="2300" dirty="0"/>
              <a:t> </a:t>
            </a:r>
            <a:r>
              <a:rPr lang="en-US" sz="2300" dirty="0" err="1"/>
              <a:t>em</a:t>
            </a:r>
            <a:r>
              <a:rPr lang="en-US" sz="2300" dirty="0"/>
              <a:t> conjunto </a:t>
            </a:r>
            <a:r>
              <a:rPr lang="en-US" sz="2300" dirty="0" err="1"/>
              <a:t>em</a:t>
            </a:r>
            <a:r>
              <a:rPr lang="en-US" sz="2300" dirty="0"/>
              <a:t> </a:t>
            </a:r>
            <a:r>
              <a:rPr lang="en-US" sz="2300" dirty="0" err="1"/>
              <a:t>prol</a:t>
            </a:r>
            <a:r>
              <a:rPr lang="en-US" sz="2300" dirty="0"/>
              <a:t> de um </a:t>
            </a:r>
            <a:r>
              <a:rPr lang="en-US" sz="2300" dirty="0" err="1"/>
              <a:t>futuro</a:t>
            </a:r>
            <a:r>
              <a:rPr lang="en-US" sz="2300" dirty="0"/>
              <a:t> </a:t>
            </a:r>
            <a:r>
              <a:rPr lang="en-US" sz="2300" dirty="0" err="1"/>
              <a:t>melhor</a:t>
            </a:r>
            <a:r>
              <a:rPr lang="en-US" sz="2300" dirty="0"/>
              <a:t>. </a:t>
            </a:r>
          </a:p>
          <a:p>
            <a:pPr algn="just"/>
            <a:r>
              <a:rPr lang="en-US" sz="2300" dirty="0" err="1"/>
              <a:t>Visam</a:t>
            </a:r>
            <a:r>
              <a:rPr lang="en-US" sz="2300" dirty="0"/>
              <a:t> </a:t>
            </a:r>
            <a:r>
              <a:rPr lang="en-US" sz="2300" dirty="0" err="1"/>
              <a:t>erradicar</a:t>
            </a:r>
            <a:r>
              <a:rPr lang="en-US" sz="2300" dirty="0"/>
              <a:t> a </a:t>
            </a:r>
            <a:r>
              <a:rPr lang="en-US" sz="2300" dirty="0" err="1"/>
              <a:t>pobreza</a:t>
            </a:r>
            <a:r>
              <a:rPr lang="en-US" sz="2300" dirty="0"/>
              <a:t>, </a:t>
            </a:r>
            <a:r>
              <a:rPr lang="en-US" sz="2300" dirty="0" err="1"/>
              <a:t>proteger</a:t>
            </a:r>
            <a:r>
              <a:rPr lang="en-US" sz="2300" dirty="0"/>
              <a:t> o </a:t>
            </a:r>
            <a:r>
              <a:rPr lang="en-US" sz="2300" dirty="0" err="1"/>
              <a:t>planeta</a:t>
            </a:r>
            <a:r>
              <a:rPr lang="en-US" sz="2300" dirty="0"/>
              <a:t> e </a:t>
            </a:r>
            <a:r>
              <a:rPr lang="en-US" sz="2300" dirty="0" err="1"/>
              <a:t>garantir</a:t>
            </a:r>
            <a:r>
              <a:rPr lang="en-US" sz="2300" dirty="0"/>
              <a:t> </a:t>
            </a:r>
            <a:r>
              <a:rPr lang="en-US" sz="2300" dirty="0" err="1"/>
              <a:t>prosperidade</a:t>
            </a:r>
            <a:r>
              <a:rPr lang="en-US" sz="2300" dirty="0"/>
              <a:t> e </a:t>
            </a:r>
            <a:r>
              <a:rPr lang="en-US" sz="2300" dirty="0" err="1"/>
              <a:t>paz</a:t>
            </a:r>
            <a:r>
              <a:rPr lang="en-US" sz="2300" dirty="0"/>
              <a:t> para </a:t>
            </a:r>
            <a:r>
              <a:rPr lang="en-US" sz="2300" dirty="0" err="1"/>
              <a:t>todos</a:t>
            </a:r>
            <a:r>
              <a:rPr lang="en-US" sz="2300" dirty="0"/>
              <a:t> </a:t>
            </a:r>
            <a:r>
              <a:rPr lang="en-US" sz="2300" dirty="0" err="1"/>
              <a:t>até</a:t>
            </a:r>
            <a:r>
              <a:rPr lang="en-US" sz="2300" dirty="0"/>
              <a:t> 2030.</a:t>
            </a:r>
          </a:p>
          <a:p>
            <a:pPr marL="0" indent="0" algn="just">
              <a:buNone/>
            </a:pPr>
            <a:r>
              <a:rPr lang="en-US" sz="2300" b="1" dirty="0"/>
              <a:t>A </a:t>
            </a:r>
            <a:r>
              <a:rPr lang="en-US" sz="2300" b="1" dirty="0" err="1"/>
              <a:t>importância</a:t>
            </a:r>
            <a:r>
              <a:rPr lang="en-US" sz="2300" b="1" dirty="0"/>
              <a:t> dos ODS </a:t>
            </a:r>
            <a:r>
              <a:rPr lang="en-US" sz="2300" b="1" dirty="0" err="1"/>
              <a:t>estende</a:t>
            </a:r>
            <a:r>
              <a:rPr lang="en-US" sz="2300" b="1" dirty="0"/>
              <a:t>-se a </a:t>
            </a:r>
            <a:r>
              <a:rPr lang="en-US" sz="2300" b="1" dirty="0" err="1"/>
              <a:t>múltiplos</a:t>
            </a:r>
            <a:r>
              <a:rPr lang="en-US" sz="2300" b="1" dirty="0"/>
              <a:t> </a:t>
            </a:r>
            <a:r>
              <a:rPr lang="en-US" sz="2300" b="1" dirty="0" err="1"/>
              <a:t>níveis</a:t>
            </a:r>
            <a:r>
              <a:rPr lang="en-US" sz="2300" b="1" dirty="0"/>
              <a:t>:</a:t>
            </a:r>
          </a:p>
          <a:p>
            <a:pPr lvl="0" algn="just"/>
            <a:r>
              <a:rPr lang="en-US" sz="2300" b="1" i="1" dirty="0" err="1">
                <a:solidFill>
                  <a:schemeClr val="accent1"/>
                </a:solidFill>
              </a:rPr>
              <a:t>Abrangentes</a:t>
            </a:r>
            <a:r>
              <a:rPr lang="en-US" sz="2300" b="1" i="1" dirty="0">
                <a:solidFill>
                  <a:schemeClr val="accent1"/>
                </a:solidFill>
              </a:rPr>
              <a:t>: </a:t>
            </a:r>
            <a:r>
              <a:rPr lang="en-US" sz="2300" b="1" i="1" dirty="0" err="1">
                <a:solidFill>
                  <a:schemeClr val="accent1"/>
                </a:solidFill>
              </a:rPr>
              <a:t>cobrem</a:t>
            </a:r>
            <a:r>
              <a:rPr lang="en-US" sz="2300" b="1" i="1" dirty="0">
                <a:solidFill>
                  <a:schemeClr val="accent1"/>
                </a:solidFill>
              </a:rPr>
              <a:t> as </a:t>
            </a:r>
            <a:r>
              <a:rPr lang="en-US" sz="2300" b="1" i="1" dirty="0" err="1">
                <a:solidFill>
                  <a:schemeClr val="accent1"/>
                </a:solidFill>
              </a:rPr>
              <a:t>dimensões</a:t>
            </a:r>
            <a:r>
              <a:rPr lang="en-US" sz="2300" b="1" i="1" dirty="0">
                <a:solidFill>
                  <a:schemeClr val="accent1"/>
                </a:solidFill>
              </a:rPr>
              <a:t> social, </a:t>
            </a:r>
            <a:r>
              <a:rPr lang="en-US" sz="2300" b="1" i="1" dirty="0" err="1">
                <a:solidFill>
                  <a:schemeClr val="accent1"/>
                </a:solidFill>
              </a:rPr>
              <a:t>económica</a:t>
            </a:r>
            <a:r>
              <a:rPr lang="en-US" sz="2300" b="1" i="1" dirty="0">
                <a:solidFill>
                  <a:schemeClr val="accent1"/>
                </a:solidFill>
              </a:rPr>
              <a:t> e </a:t>
            </a:r>
            <a:r>
              <a:rPr lang="en-US" sz="2300" b="1" i="1" dirty="0" err="1">
                <a:solidFill>
                  <a:schemeClr val="accent1"/>
                </a:solidFill>
              </a:rPr>
              <a:t>ambiental</a:t>
            </a:r>
            <a:r>
              <a:rPr lang="en-US" sz="2300" b="1" i="1" dirty="0">
                <a:solidFill>
                  <a:schemeClr val="accent1"/>
                </a:solidFill>
              </a:rPr>
              <a:t> do </a:t>
            </a:r>
            <a:r>
              <a:rPr lang="en-US" sz="2300" b="1" i="1" dirty="0" err="1">
                <a:solidFill>
                  <a:schemeClr val="accent1"/>
                </a:solidFill>
              </a:rPr>
              <a:t>desenvolvimento</a:t>
            </a:r>
            <a:r>
              <a:rPr lang="en-US" sz="2300" b="1" i="1" dirty="0">
                <a:solidFill>
                  <a:schemeClr val="accent1"/>
                </a:solidFill>
              </a:rPr>
              <a:t> — </a:t>
            </a:r>
            <a:r>
              <a:rPr lang="en-US" sz="2300" b="1" i="1" dirty="0" err="1">
                <a:solidFill>
                  <a:schemeClr val="accent1"/>
                </a:solidFill>
              </a:rPr>
              <a:t>desde</a:t>
            </a:r>
            <a:r>
              <a:rPr lang="en-US" sz="2300" b="1" i="1" dirty="0">
                <a:solidFill>
                  <a:schemeClr val="accent1"/>
                </a:solidFill>
              </a:rPr>
              <a:t> a </a:t>
            </a:r>
            <a:r>
              <a:rPr lang="en-US" sz="2300" b="1" i="1" dirty="0" err="1">
                <a:solidFill>
                  <a:schemeClr val="accent1"/>
                </a:solidFill>
              </a:rPr>
              <a:t>erradicação</a:t>
            </a:r>
            <a:r>
              <a:rPr lang="en-US" sz="2300" b="1" i="1" dirty="0">
                <a:solidFill>
                  <a:schemeClr val="accent1"/>
                </a:solidFill>
              </a:rPr>
              <a:t> da </a:t>
            </a:r>
            <a:r>
              <a:rPr lang="en-US" sz="2300" b="1" i="1" dirty="0" err="1">
                <a:solidFill>
                  <a:schemeClr val="accent1"/>
                </a:solidFill>
              </a:rPr>
              <a:t>pobreza</a:t>
            </a:r>
            <a:r>
              <a:rPr lang="en-US" sz="2300" b="1" i="1" dirty="0">
                <a:solidFill>
                  <a:schemeClr val="accent1"/>
                </a:solidFill>
              </a:rPr>
              <a:t> e da </a:t>
            </a:r>
            <a:r>
              <a:rPr lang="en-US" sz="2300" b="1" i="1" dirty="0" err="1">
                <a:solidFill>
                  <a:schemeClr val="accent1"/>
                </a:solidFill>
              </a:rPr>
              <a:t>fome</a:t>
            </a:r>
            <a:r>
              <a:rPr lang="en-US" sz="2300" b="1" i="1" dirty="0">
                <a:solidFill>
                  <a:schemeClr val="accent1"/>
                </a:solidFill>
              </a:rPr>
              <a:t> </a:t>
            </a:r>
            <a:r>
              <a:rPr lang="en-US" sz="2300" b="1" i="1" dirty="0" err="1">
                <a:solidFill>
                  <a:schemeClr val="accent1"/>
                </a:solidFill>
              </a:rPr>
              <a:t>até</a:t>
            </a:r>
            <a:r>
              <a:rPr lang="en-US" sz="2300" b="1" i="1" dirty="0">
                <a:solidFill>
                  <a:schemeClr val="accent1"/>
                </a:solidFill>
              </a:rPr>
              <a:t> à </a:t>
            </a:r>
            <a:r>
              <a:rPr lang="en-US" sz="2300" b="1" i="1" dirty="0" err="1">
                <a:solidFill>
                  <a:schemeClr val="accent1"/>
                </a:solidFill>
              </a:rPr>
              <a:t>promoção</a:t>
            </a:r>
            <a:r>
              <a:rPr lang="en-US" sz="2300" b="1" i="1" dirty="0">
                <a:solidFill>
                  <a:schemeClr val="accent1"/>
                </a:solidFill>
              </a:rPr>
              <a:t> da </a:t>
            </a:r>
            <a:r>
              <a:rPr lang="en-US" sz="2300" b="1" i="1" dirty="0" err="1">
                <a:solidFill>
                  <a:schemeClr val="accent1"/>
                </a:solidFill>
              </a:rPr>
              <a:t>educação</a:t>
            </a:r>
            <a:r>
              <a:rPr lang="en-US" sz="2300" b="1" i="1" dirty="0">
                <a:solidFill>
                  <a:schemeClr val="accent1"/>
                </a:solidFill>
              </a:rPr>
              <a:t>, da </a:t>
            </a:r>
            <a:r>
              <a:rPr lang="en-US" sz="2300" b="1" i="1" dirty="0" err="1">
                <a:solidFill>
                  <a:schemeClr val="accent1"/>
                </a:solidFill>
              </a:rPr>
              <a:t>igualdade</a:t>
            </a:r>
            <a:r>
              <a:rPr lang="en-US" sz="2300" b="1" i="1" dirty="0">
                <a:solidFill>
                  <a:schemeClr val="accent1"/>
                </a:solidFill>
              </a:rPr>
              <a:t>, da </a:t>
            </a:r>
            <a:r>
              <a:rPr lang="en-US" sz="2300" b="1" i="1" dirty="0" err="1">
                <a:solidFill>
                  <a:schemeClr val="accent1"/>
                </a:solidFill>
              </a:rPr>
              <a:t>energia</a:t>
            </a:r>
            <a:r>
              <a:rPr lang="en-US" sz="2300" b="1" i="1" dirty="0">
                <a:solidFill>
                  <a:schemeClr val="accent1"/>
                </a:solidFill>
              </a:rPr>
              <a:t> limpa e da </a:t>
            </a:r>
            <a:r>
              <a:rPr lang="en-US" sz="2300" b="1" i="1" dirty="0" err="1">
                <a:solidFill>
                  <a:schemeClr val="accent1"/>
                </a:solidFill>
              </a:rPr>
              <a:t>ação</a:t>
            </a:r>
            <a:r>
              <a:rPr lang="en-US" sz="2300" b="1" i="1" dirty="0">
                <a:solidFill>
                  <a:schemeClr val="accent1"/>
                </a:solidFill>
              </a:rPr>
              <a:t> </a:t>
            </a:r>
            <a:r>
              <a:rPr lang="en-US" sz="2300" b="1" i="1" dirty="0" err="1">
                <a:solidFill>
                  <a:schemeClr val="accent1"/>
                </a:solidFill>
              </a:rPr>
              <a:t>climática</a:t>
            </a:r>
            <a:r>
              <a:rPr lang="en-US" sz="2300" b="1" i="1" dirty="0">
                <a:solidFill>
                  <a:schemeClr val="accent1"/>
                </a:solidFill>
              </a:rPr>
              <a:t>.</a:t>
            </a:r>
          </a:p>
          <a:p>
            <a:pPr lvl="0" algn="just"/>
            <a:r>
              <a:rPr lang="en-US" sz="2300" b="1" i="1" dirty="0" err="1">
                <a:solidFill>
                  <a:schemeClr val="accent1"/>
                </a:solidFill>
              </a:rPr>
              <a:t>Universais</a:t>
            </a:r>
            <a:r>
              <a:rPr lang="en-US" sz="2300" b="1" i="1" dirty="0">
                <a:solidFill>
                  <a:schemeClr val="accent1"/>
                </a:solidFill>
              </a:rPr>
              <a:t>: </a:t>
            </a:r>
            <a:r>
              <a:rPr lang="en-US" sz="2300" b="1" i="1" dirty="0" err="1">
                <a:solidFill>
                  <a:schemeClr val="accent1"/>
                </a:solidFill>
              </a:rPr>
              <a:t>aplicam</a:t>
            </a:r>
            <a:r>
              <a:rPr lang="en-US" sz="2300" b="1" i="1" dirty="0">
                <a:solidFill>
                  <a:schemeClr val="accent1"/>
                </a:solidFill>
              </a:rPr>
              <a:t>-se a </a:t>
            </a:r>
            <a:r>
              <a:rPr lang="en-US" sz="2300" b="1" i="1" dirty="0" err="1">
                <a:solidFill>
                  <a:schemeClr val="accent1"/>
                </a:solidFill>
              </a:rPr>
              <a:t>todos</a:t>
            </a:r>
            <a:r>
              <a:rPr lang="en-US" sz="2300" b="1" i="1" dirty="0">
                <a:solidFill>
                  <a:schemeClr val="accent1"/>
                </a:solidFill>
              </a:rPr>
              <a:t> </a:t>
            </a:r>
            <a:r>
              <a:rPr lang="en-US" sz="2300" b="1" i="1" dirty="0" err="1">
                <a:solidFill>
                  <a:schemeClr val="accent1"/>
                </a:solidFill>
              </a:rPr>
              <a:t>os</a:t>
            </a:r>
            <a:r>
              <a:rPr lang="en-US" sz="2300" b="1" i="1" dirty="0">
                <a:solidFill>
                  <a:schemeClr val="accent1"/>
                </a:solidFill>
              </a:rPr>
              <a:t> </a:t>
            </a:r>
            <a:r>
              <a:rPr lang="en-US" sz="2300" b="1" i="1" dirty="0" err="1">
                <a:solidFill>
                  <a:schemeClr val="accent1"/>
                </a:solidFill>
              </a:rPr>
              <a:t>países</a:t>
            </a:r>
            <a:r>
              <a:rPr lang="en-US" sz="2300" b="1" i="1" dirty="0">
                <a:solidFill>
                  <a:schemeClr val="accent1"/>
                </a:solidFill>
              </a:rPr>
              <a:t>, </a:t>
            </a:r>
            <a:r>
              <a:rPr lang="en-US" sz="2300" b="1" i="1" dirty="0" err="1">
                <a:solidFill>
                  <a:schemeClr val="accent1"/>
                </a:solidFill>
              </a:rPr>
              <a:t>ricos</a:t>
            </a:r>
            <a:r>
              <a:rPr lang="en-US" sz="2300" b="1" i="1" dirty="0">
                <a:solidFill>
                  <a:schemeClr val="accent1"/>
                </a:solidFill>
              </a:rPr>
              <a:t> e </a:t>
            </a:r>
            <a:r>
              <a:rPr lang="en-US" sz="2300" b="1" i="1" dirty="0" err="1">
                <a:solidFill>
                  <a:schemeClr val="accent1"/>
                </a:solidFill>
              </a:rPr>
              <a:t>pobres</a:t>
            </a:r>
            <a:r>
              <a:rPr lang="en-US" sz="2300" b="1" i="1" dirty="0">
                <a:solidFill>
                  <a:schemeClr val="accent1"/>
                </a:solidFill>
              </a:rPr>
              <a:t>, </a:t>
            </a:r>
            <a:r>
              <a:rPr lang="en-US" sz="2300" b="1" i="1" dirty="0" err="1">
                <a:solidFill>
                  <a:schemeClr val="accent1"/>
                </a:solidFill>
              </a:rPr>
              <a:t>sublinhando</a:t>
            </a:r>
            <a:r>
              <a:rPr lang="en-US" sz="2300" b="1" i="1" dirty="0">
                <a:solidFill>
                  <a:schemeClr val="accent1"/>
                </a:solidFill>
              </a:rPr>
              <a:t> a </a:t>
            </a:r>
            <a:r>
              <a:rPr lang="en-US" sz="2300" b="1" i="1" dirty="0" err="1">
                <a:solidFill>
                  <a:schemeClr val="accent1"/>
                </a:solidFill>
              </a:rPr>
              <a:t>responsabilidade</a:t>
            </a:r>
            <a:r>
              <a:rPr lang="en-US" sz="2300" b="1" i="1" dirty="0">
                <a:solidFill>
                  <a:schemeClr val="accent1"/>
                </a:solidFill>
              </a:rPr>
              <a:t> </a:t>
            </a:r>
            <a:r>
              <a:rPr lang="en-US" sz="2300" b="1" i="1" dirty="0" err="1">
                <a:solidFill>
                  <a:schemeClr val="accent1"/>
                </a:solidFill>
              </a:rPr>
              <a:t>partilhada</a:t>
            </a:r>
            <a:r>
              <a:rPr lang="en-US" sz="2300" b="1" i="1" dirty="0">
                <a:solidFill>
                  <a:schemeClr val="accent1"/>
                </a:solidFill>
              </a:rPr>
              <a:t>.</a:t>
            </a:r>
          </a:p>
          <a:p>
            <a:pPr lvl="0" algn="just"/>
            <a:r>
              <a:rPr lang="en-US" sz="2300" b="1" i="1" dirty="0" err="1">
                <a:solidFill>
                  <a:schemeClr val="accent1"/>
                </a:solidFill>
              </a:rPr>
              <a:t>Mensuráveis</a:t>
            </a:r>
            <a:r>
              <a:rPr lang="en-US" sz="2300" b="1" i="1" dirty="0">
                <a:solidFill>
                  <a:schemeClr val="accent1"/>
                </a:solidFill>
              </a:rPr>
              <a:t>: </a:t>
            </a:r>
            <a:r>
              <a:rPr lang="en-US" sz="2300" b="1" i="1" dirty="0" err="1">
                <a:solidFill>
                  <a:schemeClr val="accent1"/>
                </a:solidFill>
              </a:rPr>
              <a:t>cada</a:t>
            </a:r>
            <a:r>
              <a:rPr lang="en-US" sz="2300" b="1" i="1" dirty="0">
                <a:solidFill>
                  <a:schemeClr val="accent1"/>
                </a:solidFill>
              </a:rPr>
              <a:t> </a:t>
            </a:r>
            <a:r>
              <a:rPr lang="en-US" sz="2300" b="1" i="1" dirty="0" err="1">
                <a:solidFill>
                  <a:schemeClr val="accent1"/>
                </a:solidFill>
              </a:rPr>
              <a:t>objetivo</a:t>
            </a:r>
            <a:r>
              <a:rPr lang="en-US" sz="2300" b="1" i="1" dirty="0">
                <a:solidFill>
                  <a:schemeClr val="accent1"/>
                </a:solidFill>
              </a:rPr>
              <a:t> </a:t>
            </a:r>
            <a:r>
              <a:rPr lang="en-US" sz="2300" b="1" i="1" dirty="0" err="1">
                <a:solidFill>
                  <a:schemeClr val="accent1"/>
                </a:solidFill>
              </a:rPr>
              <a:t>tem</a:t>
            </a:r>
            <a:r>
              <a:rPr lang="en-US" sz="2300" b="1" i="1" dirty="0">
                <a:solidFill>
                  <a:schemeClr val="accent1"/>
                </a:solidFill>
              </a:rPr>
              <a:t> </a:t>
            </a:r>
            <a:r>
              <a:rPr lang="en-US" sz="2300" b="1" i="1" dirty="0" err="1">
                <a:solidFill>
                  <a:schemeClr val="accent1"/>
                </a:solidFill>
              </a:rPr>
              <a:t>metas</a:t>
            </a:r>
            <a:r>
              <a:rPr lang="en-US" sz="2300" b="1" i="1" dirty="0">
                <a:solidFill>
                  <a:schemeClr val="accent1"/>
                </a:solidFill>
              </a:rPr>
              <a:t> e </a:t>
            </a:r>
            <a:r>
              <a:rPr lang="en-US" sz="2300" b="1" i="1" dirty="0" err="1">
                <a:solidFill>
                  <a:schemeClr val="accent1"/>
                </a:solidFill>
              </a:rPr>
              <a:t>indicadores</a:t>
            </a:r>
            <a:r>
              <a:rPr lang="en-US" sz="2300" b="1" i="1" dirty="0">
                <a:solidFill>
                  <a:schemeClr val="accent1"/>
                </a:solidFill>
              </a:rPr>
              <a:t> </a:t>
            </a:r>
            <a:r>
              <a:rPr lang="en-US" sz="2300" b="1" i="1" dirty="0" err="1">
                <a:solidFill>
                  <a:schemeClr val="accent1"/>
                </a:solidFill>
              </a:rPr>
              <a:t>específicos</a:t>
            </a:r>
            <a:r>
              <a:rPr lang="en-US" sz="2300" b="1" i="1" dirty="0">
                <a:solidFill>
                  <a:schemeClr val="accent1"/>
                </a:solidFill>
              </a:rPr>
              <a:t> para </a:t>
            </a:r>
            <a:r>
              <a:rPr lang="en-US" sz="2300" b="1" i="1" dirty="0" err="1">
                <a:solidFill>
                  <a:schemeClr val="accent1"/>
                </a:solidFill>
              </a:rPr>
              <a:t>acompanhar</a:t>
            </a:r>
            <a:r>
              <a:rPr lang="en-US" sz="2300" b="1" i="1" dirty="0">
                <a:solidFill>
                  <a:schemeClr val="accent1"/>
                </a:solidFill>
              </a:rPr>
              <a:t> o </a:t>
            </a:r>
            <a:r>
              <a:rPr lang="en-US" sz="2300" b="1" i="1" dirty="0" err="1">
                <a:solidFill>
                  <a:schemeClr val="accent1"/>
                </a:solidFill>
              </a:rPr>
              <a:t>progresso</a:t>
            </a:r>
            <a:r>
              <a:rPr lang="en-US" sz="2300" b="1" i="1" dirty="0">
                <a:solidFill>
                  <a:schemeClr val="accent1"/>
                </a:solidFill>
              </a:rPr>
              <a:t>.</a:t>
            </a:r>
          </a:p>
          <a:p>
            <a:pPr lvl="0" algn="just"/>
            <a:r>
              <a:rPr lang="en-US" sz="2300" b="1" i="1" dirty="0" err="1">
                <a:solidFill>
                  <a:schemeClr val="accent1"/>
                </a:solidFill>
              </a:rPr>
              <a:t>Transformadores</a:t>
            </a:r>
            <a:r>
              <a:rPr lang="en-US" sz="2300" b="1" i="1" dirty="0">
                <a:solidFill>
                  <a:schemeClr val="accent1"/>
                </a:solidFill>
              </a:rPr>
              <a:t>: </a:t>
            </a:r>
            <a:r>
              <a:rPr lang="en-US" sz="2300" b="1" i="1" dirty="0" err="1">
                <a:solidFill>
                  <a:schemeClr val="accent1"/>
                </a:solidFill>
              </a:rPr>
              <a:t>os</a:t>
            </a:r>
            <a:r>
              <a:rPr lang="en-US" sz="2300" b="1" i="1" dirty="0">
                <a:solidFill>
                  <a:schemeClr val="accent1"/>
                </a:solidFill>
              </a:rPr>
              <a:t> ODS </a:t>
            </a:r>
            <a:r>
              <a:rPr lang="en-US" sz="2300" b="1" i="1" dirty="0" err="1">
                <a:solidFill>
                  <a:schemeClr val="accent1"/>
                </a:solidFill>
              </a:rPr>
              <a:t>incentivam</a:t>
            </a:r>
            <a:r>
              <a:rPr lang="en-US" sz="2300" b="1" i="1" dirty="0">
                <a:solidFill>
                  <a:schemeClr val="accent1"/>
                </a:solidFill>
              </a:rPr>
              <a:t> a </a:t>
            </a:r>
            <a:r>
              <a:rPr lang="en-US" sz="2300" b="1" i="1" dirty="0" err="1">
                <a:solidFill>
                  <a:schemeClr val="accent1"/>
                </a:solidFill>
              </a:rPr>
              <a:t>mudança</a:t>
            </a:r>
            <a:r>
              <a:rPr lang="en-US" sz="2300" b="1" i="1" dirty="0">
                <a:solidFill>
                  <a:schemeClr val="accent1"/>
                </a:solidFill>
              </a:rPr>
              <a:t> </a:t>
            </a:r>
            <a:r>
              <a:rPr lang="en-US" sz="2300" b="1" i="1" dirty="0" err="1">
                <a:solidFill>
                  <a:schemeClr val="accent1"/>
                </a:solidFill>
              </a:rPr>
              <a:t>sistémica</a:t>
            </a:r>
            <a:r>
              <a:rPr lang="en-US" sz="2300" b="1" i="1" dirty="0">
                <a:solidFill>
                  <a:schemeClr val="accent1"/>
                </a:solidFill>
              </a:rPr>
              <a:t> — </a:t>
            </a:r>
            <a:r>
              <a:rPr lang="en-US" sz="2300" b="1" i="1" dirty="0" err="1">
                <a:solidFill>
                  <a:schemeClr val="accent1"/>
                </a:solidFill>
              </a:rPr>
              <a:t>economias</a:t>
            </a:r>
            <a:r>
              <a:rPr lang="en-US" sz="2300" b="1" i="1" dirty="0">
                <a:solidFill>
                  <a:schemeClr val="accent1"/>
                </a:solidFill>
              </a:rPr>
              <a:t> </a:t>
            </a:r>
            <a:r>
              <a:rPr lang="en-US" sz="2300" b="1" i="1" dirty="0" err="1">
                <a:solidFill>
                  <a:schemeClr val="accent1"/>
                </a:solidFill>
              </a:rPr>
              <a:t>sustentáveis</a:t>
            </a:r>
            <a:r>
              <a:rPr lang="en-US" sz="2300" b="1" i="1" dirty="0">
                <a:solidFill>
                  <a:schemeClr val="accent1"/>
                </a:solidFill>
              </a:rPr>
              <a:t>, </a:t>
            </a:r>
            <a:r>
              <a:rPr lang="en-US" sz="2300" b="1" i="1" dirty="0" err="1">
                <a:solidFill>
                  <a:schemeClr val="accent1"/>
                </a:solidFill>
              </a:rPr>
              <a:t>sociedades</a:t>
            </a:r>
            <a:r>
              <a:rPr lang="en-US" sz="2300" b="1" i="1" dirty="0">
                <a:solidFill>
                  <a:schemeClr val="accent1"/>
                </a:solidFill>
              </a:rPr>
              <a:t> </a:t>
            </a:r>
            <a:r>
              <a:rPr lang="en-US" sz="2300" b="1" i="1" dirty="0" err="1">
                <a:solidFill>
                  <a:schemeClr val="accent1"/>
                </a:solidFill>
              </a:rPr>
              <a:t>inclusivas</a:t>
            </a:r>
            <a:r>
              <a:rPr lang="en-US" sz="2300" b="1" i="1" dirty="0">
                <a:solidFill>
                  <a:schemeClr val="accent1"/>
                </a:solidFill>
              </a:rPr>
              <a:t> e </a:t>
            </a:r>
            <a:r>
              <a:rPr lang="en-US" sz="2300" b="1" i="1" dirty="0" err="1">
                <a:solidFill>
                  <a:schemeClr val="accent1"/>
                </a:solidFill>
              </a:rPr>
              <a:t>gestão</a:t>
            </a:r>
            <a:r>
              <a:rPr lang="en-US" sz="2300" b="1" i="1" dirty="0">
                <a:solidFill>
                  <a:schemeClr val="accent1"/>
                </a:solidFill>
              </a:rPr>
              <a:t> </a:t>
            </a:r>
            <a:r>
              <a:rPr lang="en-US" sz="2300" b="1" i="1" dirty="0" err="1">
                <a:solidFill>
                  <a:schemeClr val="accent1"/>
                </a:solidFill>
              </a:rPr>
              <a:t>responsável</a:t>
            </a:r>
            <a:r>
              <a:rPr lang="en-US" sz="2300" b="1" i="1" dirty="0">
                <a:solidFill>
                  <a:schemeClr val="accent1"/>
                </a:solidFill>
              </a:rPr>
              <a:t> do </a:t>
            </a:r>
            <a:r>
              <a:rPr lang="en-US" sz="2300" b="1" i="1" dirty="0" err="1">
                <a:solidFill>
                  <a:schemeClr val="accent1"/>
                </a:solidFill>
              </a:rPr>
              <a:t>ambiente</a:t>
            </a:r>
            <a:r>
              <a:rPr lang="en-US" sz="2300" b="1" i="1" dirty="0">
                <a:solidFill>
                  <a:schemeClr val="accent1"/>
                </a:solidFill>
              </a:rPr>
              <a:t>.</a:t>
            </a:r>
          </a:p>
          <a:p>
            <a:pPr marL="0" indent="0" algn="ctr">
              <a:buNone/>
            </a:pPr>
            <a:r>
              <a:rPr lang="en-US" sz="2300" dirty="0" err="1"/>
              <a:t>Os</a:t>
            </a:r>
            <a:r>
              <a:rPr lang="en-US" sz="2300" dirty="0"/>
              <a:t> ODS da ONU </a:t>
            </a:r>
            <a:r>
              <a:rPr lang="en-US" sz="2300" dirty="0" err="1"/>
              <a:t>constituem</a:t>
            </a:r>
            <a:r>
              <a:rPr lang="en-US" sz="2300" dirty="0"/>
              <a:t> um plano global para a </a:t>
            </a:r>
            <a:r>
              <a:rPr lang="en-US" sz="2300" dirty="0" err="1"/>
              <a:t>construção</a:t>
            </a:r>
            <a:r>
              <a:rPr lang="en-US" sz="2300" dirty="0"/>
              <a:t> de um </a:t>
            </a:r>
            <a:r>
              <a:rPr lang="en-US" sz="2300" dirty="0" err="1"/>
              <a:t>mundo</a:t>
            </a:r>
            <a:r>
              <a:rPr lang="en-US" sz="2300" dirty="0"/>
              <a:t> </a:t>
            </a:r>
            <a:r>
              <a:rPr lang="en-US" sz="2300" dirty="0" err="1"/>
              <a:t>mais</a:t>
            </a:r>
            <a:r>
              <a:rPr lang="en-US" sz="2300" dirty="0"/>
              <a:t> </a:t>
            </a:r>
            <a:r>
              <a:rPr lang="en-US" sz="2300" dirty="0" err="1"/>
              <a:t>justo</a:t>
            </a:r>
            <a:r>
              <a:rPr lang="en-US" sz="2300" dirty="0"/>
              <a:t>, </a:t>
            </a:r>
            <a:r>
              <a:rPr lang="en-US" sz="2300" dirty="0" err="1"/>
              <a:t>equitativo</a:t>
            </a:r>
            <a:r>
              <a:rPr lang="en-US" sz="2300" dirty="0"/>
              <a:t> e </a:t>
            </a:r>
            <a:r>
              <a:rPr lang="en-US" sz="2300" dirty="0" err="1"/>
              <a:t>sustentável</a:t>
            </a:r>
            <a:r>
              <a:rPr lang="en-US" sz="2300" dirty="0"/>
              <a:t> </a:t>
            </a:r>
            <a:r>
              <a:rPr lang="en-US" sz="2300" dirty="0" err="1"/>
              <a:t>até</a:t>
            </a:r>
            <a:r>
              <a:rPr lang="en-US" sz="2300" dirty="0"/>
              <a:t> 2030!</a:t>
            </a:r>
          </a:p>
          <a:p>
            <a:pPr marL="0" indent="0">
              <a:buNone/>
            </a:pPr>
            <a:endParaRPr lang="el-GR" dirty="0"/>
          </a:p>
        </p:txBody>
      </p:sp>
      <p:sp>
        <p:nvSpPr>
          <p:cNvPr id="5" name="Title 4">
            <a:extLst>
              <a:ext uri="{FF2B5EF4-FFF2-40B4-BE49-F238E27FC236}">
                <a16:creationId xmlns:a16="http://schemas.microsoft.com/office/drawing/2014/main" id="{15D15302-46B5-FC3D-4D45-BDBE658BF3D9}"/>
              </a:ext>
            </a:extLst>
          </p:cNvPr>
          <p:cNvSpPr>
            <a:spLocks noGrp="1"/>
          </p:cNvSpPr>
          <p:nvPr>
            <p:ph type="title"/>
          </p:nvPr>
        </p:nvSpPr>
        <p:spPr>
          <a:xfrm>
            <a:off x="399368" y="675329"/>
            <a:ext cx="12185663" cy="660400"/>
          </a:xfrm>
        </p:spPr>
        <p:txBody>
          <a:bodyPr>
            <a:normAutofit/>
          </a:bodyPr>
          <a:lstStyle/>
          <a:p>
            <a:r>
              <a:rPr lang="en-US" dirty="0" err="1">
                <a:solidFill>
                  <a:srgbClr val="255839"/>
                </a:solidFill>
              </a:rPr>
              <a:t>Objetivos</a:t>
            </a:r>
            <a:r>
              <a:rPr lang="en-US" dirty="0">
                <a:solidFill>
                  <a:srgbClr val="255839"/>
                </a:solidFill>
              </a:rPr>
              <a:t> de </a:t>
            </a:r>
            <a:r>
              <a:rPr lang="en-US" dirty="0" err="1">
                <a:solidFill>
                  <a:srgbClr val="255839"/>
                </a:solidFill>
              </a:rPr>
              <a:t>Desenvolvimento</a:t>
            </a:r>
            <a:r>
              <a:rPr lang="en-US" dirty="0">
                <a:solidFill>
                  <a:srgbClr val="255839"/>
                </a:solidFill>
              </a:rPr>
              <a:t> </a:t>
            </a:r>
            <a:r>
              <a:rPr lang="en-US" dirty="0" err="1">
                <a:solidFill>
                  <a:srgbClr val="255839"/>
                </a:solidFill>
              </a:rPr>
              <a:t>Sustentável</a:t>
            </a:r>
            <a:r>
              <a:rPr lang="en-US" dirty="0">
                <a:solidFill>
                  <a:srgbClr val="255839"/>
                </a:solidFill>
              </a:rPr>
              <a:t> (ODS) da ONU</a:t>
            </a:r>
            <a:endParaRPr lang="el-GR" dirty="0">
              <a:solidFill>
                <a:srgbClr val="255839"/>
              </a:solidFill>
            </a:endParaRPr>
          </a:p>
        </p:txBody>
      </p:sp>
    </p:spTree>
    <p:custDataLst>
      <p:tags r:id="rId1"/>
    </p:custDataLst>
    <p:extLst>
      <p:ext uri="{BB962C8B-B14F-4D97-AF65-F5344CB8AC3E}">
        <p14:creationId xmlns:p14="http://schemas.microsoft.com/office/powerpoint/2010/main" val="28407337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056588-AA24-A3A8-86D3-BEEA20FE646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2267812-F5FF-EF4D-84A8-EBEF694673B6}"/>
              </a:ext>
            </a:extLst>
          </p:cNvPr>
          <p:cNvSpPr>
            <a:spLocks noGrp="1"/>
          </p:cNvSpPr>
          <p:nvPr>
            <p:ph type="title"/>
          </p:nvPr>
        </p:nvSpPr>
        <p:spPr>
          <a:xfrm>
            <a:off x="399369" y="675329"/>
            <a:ext cx="11908936" cy="660400"/>
          </a:xfrm>
        </p:spPr>
        <p:txBody>
          <a:bodyPr>
            <a:normAutofit/>
          </a:bodyPr>
          <a:lstStyle/>
          <a:p>
            <a:r>
              <a:rPr lang="en-US" dirty="0" err="1">
                <a:solidFill>
                  <a:srgbClr val="255839"/>
                </a:solidFill>
              </a:rPr>
              <a:t>Objetivos</a:t>
            </a:r>
            <a:r>
              <a:rPr lang="en-US" dirty="0">
                <a:solidFill>
                  <a:srgbClr val="255839"/>
                </a:solidFill>
              </a:rPr>
              <a:t> de </a:t>
            </a:r>
            <a:r>
              <a:rPr lang="en-US" dirty="0" err="1">
                <a:solidFill>
                  <a:srgbClr val="255839"/>
                </a:solidFill>
              </a:rPr>
              <a:t>Desenvolvimento</a:t>
            </a:r>
            <a:r>
              <a:rPr lang="en-US" dirty="0">
                <a:solidFill>
                  <a:srgbClr val="255839"/>
                </a:solidFill>
              </a:rPr>
              <a:t> </a:t>
            </a:r>
            <a:r>
              <a:rPr lang="en-US" dirty="0" err="1">
                <a:solidFill>
                  <a:srgbClr val="255839"/>
                </a:solidFill>
              </a:rPr>
              <a:t>Sustentável</a:t>
            </a:r>
            <a:r>
              <a:rPr lang="en-US" dirty="0">
                <a:solidFill>
                  <a:srgbClr val="255839"/>
                </a:solidFill>
              </a:rPr>
              <a:t> (ODS) da ONU</a:t>
            </a:r>
            <a:endParaRPr lang="el-GR" dirty="0">
              <a:solidFill>
                <a:srgbClr val="255839"/>
              </a:solidFill>
            </a:endParaRPr>
          </a:p>
        </p:txBody>
      </p:sp>
      <p:pic>
        <p:nvPicPr>
          <p:cNvPr id="8" name="Picture 7">
            <a:extLst>
              <a:ext uri="{FF2B5EF4-FFF2-40B4-BE49-F238E27FC236}">
                <a16:creationId xmlns:a16="http://schemas.microsoft.com/office/drawing/2014/main" id="{4AFBF682-73AA-10BD-9F17-946F43F0AF7F}"/>
              </a:ext>
            </a:extLst>
          </p:cNvPr>
          <p:cNvPicPr>
            <a:picLocks noChangeAspect="1"/>
          </p:cNvPicPr>
          <p:nvPr/>
        </p:nvPicPr>
        <p:blipFill>
          <a:blip r:embed="rId3"/>
          <a:stretch>
            <a:fillRect/>
          </a:stretch>
        </p:blipFill>
        <p:spPr>
          <a:xfrm>
            <a:off x="1435689" y="1536192"/>
            <a:ext cx="6673577" cy="4281513"/>
          </a:xfrm>
          <a:prstGeom prst="rect">
            <a:avLst/>
          </a:prstGeom>
        </p:spPr>
      </p:pic>
      <p:sp>
        <p:nvSpPr>
          <p:cNvPr id="3" name="TextBox 2">
            <a:extLst>
              <a:ext uri="{FF2B5EF4-FFF2-40B4-BE49-F238E27FC236}">
                <a16:creationId xmlns:a16="http://schemas.microsoft.com/office/drawing/2014/main" id="{AE8C5DEC-E189-40C2-26C4-E8D95A0BAD01}"/>
              </a:ext>
            </a:extLst>
          </p:cNvPr>
          <p:cNvSpPr txBox="1"/>
          <p:nvPr/>
        </p:nvSpPr>
        <p:spPr>
          <a:xfrm>
            <a:off x="1721429" y="6018168"/>
            <a:ext cx="6102096" cy="369332"/>
          </a:xfrm>
          <a:prstGeom prst="rect">
            <a:avLst/>
          </a:prstGeom>
          <a:noFill/>
        </p:spPr>
        <p:txBody>
          <a:bodyPr wrap="square">
            <a:spAutoFit/>
          </a:bodyPr>
          <a:lstStyle/>
          <a:p>
            <a:r>
              <a:rPr lang="pt-PT">
                <a:hlinkClick r:id="rId4" tooltip="https://youtu.be/0xtbymfzyrm?si=miepkxapsvuxzidp"/>
              </a:rPr>
              <a:t>https://youtu.be/0XTBYMfZyrM?si=MiepkXaPSvUXZIDp</a:t>
            </a:r>
            <a:endParaRPr lang="pt-PT"/>
          </a:p>
        </p:txBody>
      </p:sp>
    </p:spTree>
    <p:custDataLst>
      <p:tags r:id="rId1"/>
    </p:custDataLst>
    <p:extLst>
      <p:ext uri="{BB962C8B-B14F-4D97-AF65-F5344CB8AC3E}">
        <p14:creationId xmlns:p14="http://schemas.microsoft.com/office/powerpoint/2010/main" val="11308958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FC7825-9F8A-4535-A348-86A57427E746}"/>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BC49C865-39D5-95BF-76A4-DA632235C5FB}"/>
              </a:ext>
            </a:extLst>
          </p:cNvPr>
          <p:cNvSpPr>
            <a:spLocks noGrp="1"/>
          </p:cNvSpPr>
          <p:nvPr>
            <p:ph type="body" sz="quarter" idx="10"/>
          </p:nvPr>
        </p:nvSpPr>
        <p:spPr/>
        <p:txBody>
          <a:bodyPr/>
          <a:lstStyle/>
          <a:p>
            <a:r>
              <a:rPr lang="en-US">
                <a:solidFill>
                  <a:srgbClr val="92D050"/>
                </a:solidFill>
              </a:rPr>
              <a:t>ESG - Ambiente, Social e Governação</a:t>
            </a:r>
            <a:endParaRPr lang="el-GR">
              <a:solidFill>
                <a:srgbClr val="92D050"/>
              </a:solidFill>
            </a:endParaRPr>
          </a:p>
        </p:txBody>
      </p:sp>
      <p:sp>
        <p:nvSpPr>
          <p:cNvPr id="7" name="Content Placeholder 6">
            <a:extLst>
              <a:ext uri="{FF2B5EF4-FFF2-40B4-BE49-F238E27FC236}">
                <a16:creationId xmlns:a16="http://schemas.microsoft.com/office/drawing/2014/main" id="{2139F5EC-3F4F-91C6-E7C6-7910D2146A34}"/>
              </a:ext>
            </a:extLst>
          </p:cNvPr>
          <p:cNvSpPr>
            <a:spLocks noGrp="1"/>
          </p:cNvSpPr>
          <p:nvPr>
            <p:ph sz="quarter" idx="12"/>
          </p:nvPr>
        </p:nvSpPr>
        <p:spPr>
          <a:xfrm>
            <a:off x="399369" y="2177491"/>
            <a:ext cx="4971121" cy="4429126"/>
          </a:xfrm>
        </p:spPr>
        <p:txBody>
          <a:bodyPr/>
          <a:lstStyle/>
          <a:p>
            <a:r>
              <a:rPr lang="en-US"/>
              <a:t>O acrónimo ESG foi criado em 2004 </a:t>
            </a:r>
          </a:p>
          <a:p>
            <a:r>
              <a:rPr lang="en-US"/>
              <a:t>O relatório do Pacto Global da ONU, "Who Cares Wins", resultou de uma iniciativa conjunta de instituições financeiras (18)</a:t>
            </a:r>
          </a:p>
          <a:p>
            <a:r>
              <a:rPr lang="en-US"/>
              <a:t>Desenvolveram diretrizes e recomendações sobre como integrar melhor os fatores de valor Ambiental, Social e de Governação (ESG) na gestão de ativos e na investigação financeira – Investir para Criar Valor a Longo Prazo.</a:t>
            </a:r>
            <a:endParaRPr lang="el-GR"/>
          </a:p>
        </p:txBody>
      </p:sp>
      <p:sp>
        <p:nvSpPr>
          <p:cNvPr id="5" name="Title 4">
            <a:extLst>
              <a:ext uri="{FF2B5EF4-FFF2-40B4-BE49-F238E27FC236}">
                <a16:creationId xmlns:a16="http://schemas.microsoft.com/office/drawing/2014/main" id="{00D91021-F16A-A78F-E3B7-3FAA453E5BEC}"/>
              </a:ext>
            </a:extLst>
          </p:cNvPr>
          <p:cNvSpPr>
            <a:spLocks noGrp="1"/>
          </p:cNvSpPr>
          <p:nvPr>
            <p:ph type="title"/>
          </p:nvPr>
        </p:nvSpPr>
        <p:spPr>
          <a:xfrm>
            <a:off x="399369" y="788988"/>
            <a:ext cx="8596668" cy="660400"/>
          </a:xfrm>
        </p:spPr>
        <p:txBody>
          <a:bodyPr/>
          <a:lstStyle/>
          <a:p>
            <a:r>
              <a:rPr lang="en-US">
                <a:solidFill>
                  <a:srgbClr val="255839"/>
                </a:solidFill>
              </a:rPr>
              <a:t>O Que É a Sustentabilidade?</a:t>
            </a:r>
            <a:endParaRPr lang="el-GR">
              <a:solidFill>
                <a:srgbClr val="255839"/>
              </a:solidFill>
            </a:endParaRPr>
          </a:p>
        </p:txBody>
      </p:sp>
      <p:grpSp>
        <p:nvGrpSpPr>
          <p:cNvPr id="4" name="Group 3">
            <a:extLst>
              <a:ext uri="{FF2B5EF4-FFF2-40B4-BE49-F238E27FC236}">
                <a16:creationId xmlns:a16="http://schemas.microsoft.com/office/drawing/2014/main" id="{BAD2EB8B-9B2C-C827-2C08-B148D944B64C}"/>
              </a:ext>
            </a:extLst>
          </p:cNvPr>
          <p:cNvGrpSpPr/>
          <p:nvPr/>
        </p:nvGrpSpPr>
        <p:grpSpPr>
          <a:xfrm>
            <a:off x="5970387" y="1699780"/>
            <a:ext cx="5938275" cy="4893398"/>
            <a:chOff x="6186803" y="1964602"/>
            <a:chExt cx="5938275" cy="4893398"/>
          </a:xfrm>
        </p:grpSpPr>
        <p:pic>
          <p:nvPicPr>
            <p:cNvPr id="8" name="Picture 7">
              <a:extLst>
                <a:ext uri="{FF2B5EF4-FFF2-40B4-BE49-F238E27FC236}">
                  <a16:creationId xmlns:a16="http://schemas.microsoft.com/office/drawing/2014/main" id="{A2D4CDBF-3918-1D32-8C64-0AD892DFCC1E}"/>
                </a:ext>
              </a:extLst>
            </p:cNvPr>
            <p:cNvPicPr>
              <a:picLocks noChangeAspect="1"/>
            </p:cNvPicPr>
            <p:nvPr/>
          </p:nvPicPr>
          <p:blipFill>
            <a:blip r:embed="rId4"/>
            <a:stretch>
              <a:fillRect/>
            </a:stretch>
          </p:blipFill>
          <p:spPr>
            <a:xfrm>
              <a:off x="6186803" y="1964602"/>
              <a:ext cx="5938275" cy="4893398"/>
            </a:xfrm>
            <a:prstGeom prst="rect">
              <a:avLst/>
            </a:prstGeom>
          </p:spPr>
        </p:pic>
        <p:pic>
          <p:nvPicPr>
            <p:cNvPr id="9" name="Picture 8">
              <a:extLst>
                <a:ext uri="{FF2B5EF4-FFF2-40B4-BE49-F238E27FC236}">
                  <a16:creationId xmlns:a16="http://schemas.microsoft.com/office/drawing/2014/main" id="{339B769C-F878-BF41-EADC-F24B8DE42C73}"/>
                </a:ext>
              </a:extLst>
            </p:cNvPr>
            <p:cNvPicPr>
              <a:picLocks noChangeAspect="1"/>
            </p:cNvPicPr>
            <p:nvPr/>
          </p:nvPicPr>
          <p:blipFill>
            <a:blip r:embed="rId5"/>
            <a:stretch>
              <a:fillRect/>
            </a:stretch>
          </p:blipFill>
          <p:spPr>
            <a:xfrm>
              <a:off x="8593197" y="4411301"/>
              <a:ext cx="1125485" cy="1394719"/>
            </a:xfrm>
            <a:prstGeom prst="rect">
              <a:avLst/>
            </a:prstGeom>
          </p:spPr>
        </p:pic>
      </p:grpSp>
    </p:spTree>
    <p:custDataLst>
      <p:tags r:id="rId1"/>
    </p:custDataLst>
    <p:extLst>
      <p:ext uri="{BB962C8B-B14F-4D97-AF65-F5344CB8AC3E}">
        <p14:creationId xmlns:p14="http://schemas.microsoft.com/office/powerpoint/2010/main" val="14395397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2BB5FD-9B15-ED99-3AED-CFF2884A8A7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888D124-51F7-9938-AC65-0425BFBE8615}"/>
              </a:ext>
            </a:extLst>
          </p:cNvPr>
          <p:cNvSpPr>
            <a:spLocks noGrp="1"/>
          </p:cNvSpPr>
          <p:nvPr>
            <p:ph type="ctrTitle"/>
          </p:nvPr>
        </p:nvSpPr>
        <p:spPr/>
        <p:txBody>
          <a:bodyPr/>
          <a:lstStyle/>
          <a:p>
            <a:r>
              <a:rPr lang="pt-PT">
                <a:solidFill>
                  <a:srgbClr val="255839"/>
                </a:solidFill>
              </a:rPr>
              <a:t>Principais Tendências de Sustentabilidade</a:t>
            </a:r>
            <a:endParaRPr lang="pt-PT" b="1"/>
          </a:p>
        </p:txBody>
      </p:sp>
    </p:spTree>
    <p:custDataLst>
      <p:tags r:id="rId1"/>
    </p:custDataLst>
    <p:extLst>
      <p:ext uri="{BB962C8B-B14F-4D97-AF65-F5344CB8AC3E}">
        <p14:creationId xmlns:p14="http://schemas.microsoft.com/office/powerpoint/2010/main" val="23140274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3EA40839-84BD-3107-9DC4-6BF4DA43A67C}"/>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321CDCD5-0C85-A132-82C9-AA2B92325850}"/>
              </a:ext>
            </a:extLst>
          </p:cNvPr>
          <p:cNvSpPr>
            <a:spLocks noGrp="1"/>
          </p:cNvSpPr>
          <p:nvPr>
            <p:ph type="body" sz="quarter" idx="10"/>
          </p:nvPr>
        </p:nvSpPr>
        <p:spPr>
          <a:xfrm>
            <a:off x="224707" y="1454100"/>
            <a:ext cx="11393261" cy="500784"/>
          </a:xfrm>
        </p:spPr>
        <p:txBody>
          <a:bodyPr/>
          <a:lstStyle/>
          <a:p>
            <a:r>
              <a:rPr lang="pt-PT"/>
              <a:t>Metas Climáticas da UE até 2030-2040-2050</a:t>
            </a:r>
          </a:p>
        </p:txBody>
      </p:sp>
      <p:sp>
        <p:nvSpPr>
          <p:cNvPr id="7" name="Content Placeholder 6">
            <a:extLst>
              <a:ext uri="{FF2B5EF4-FFF2-40B4-BE49-F238E27FC236}">
                <a16:creationId xmlns:a16="http://schemas.microsoft.com/office/drawing/2014/main" id="{DB44AE65-D7A5-A447-9173-3F0E1FF56CEE}"/>
              </a:ext>
            </a:extLst>
          </p:cNvPr>
          <p:cNvSpPr>
            <a:spLocks noGrp="1"/>
          </p:cNvSpPr>
          <p:nvPr>
            <p:ph sz="quarter" idx="12"/>
          </p:nvPr>
        </p:nvSpPr>
        <p:spPr>
          <a:xfrm>
            <a:off x="399369" y="2234349"/>
            <a:ext cx="9833691" cy="4397619"/>
          </a:xfrm>
        </p:spPr>
        <p:txBody>
          <a:bodyPr>
            <a:normAutofit/>
          </a:bodyPr>
          <a:lstStyle/>
          <a:p>
            <a:pPr algn="just"/>
            <a:r>
              <a:rPr lang="en-US"/>
              <a:t>Em 2023, a UE adotou um conjunto de propostas da Comissão para tornar as políticas climáticas, energéticas, de transportes e fiscais da UE adequadas à redução das emissões líquidas de gases com efeito de estufa em pelo menos 55% até 2030, em comparação com os níveis de 1990.</a:t>
            </a:r>
          </a:p>
          <a:p>
            <a:pPr algn="just"/>
            <a:endParaRPr lang="en-US"/>
          </a:p>
          <a:p>
            <a:pPr algn="just"/>
            <a:r>
              <a:rPr lang="en-US"/>
              <a:t>Em 2025, a Comissão Europeia propôs como meta a redução das emissões líquidas de gases com efeito de estufa (GEE) da UE em 90% até 2040, relativamente a 1990.</a:t>
            </a:r>
          </a:p>
          <a:p>
            <a:pPr algn="just"/>
            <a:endParaRPr lang="en-US"/>
          </a:p>
          <a:p>
            <a:pPr algn="just"/>
            <a:r>
              <a:rPr lang="en-US"/>
              <a:t>A UE tem como objetivo ser climaticamente neutra até 2050 — uma economia com emissões líquidas nulas de gases com efeito de estufa. Este objetivo está no centro do Pacto Ecológico Europeu e é uma meta juridicamente vinculativa graças à Lei Climática Europeia.</a:t>
            </a:r>
          </a:p>
          <a:p>
            <a:pPr marL="0" indent="0" algn="just">
              <a:buNone/>
            </a:pPr>
            <a:endParaRPr lang="en-US"/>
          </a:p>
          <a:p>
            <a:r>
              <a:rPr lang="en-US"/>
              <a:t>Ler aqui: https://climate.ec.europa.eu/eu-action/climate-strategies-targets_en </a:t>
            </a:r>
            <a:endParaRPr lang="el-GR" i="1"/>
          </a:p>
        </p:txBody>
      </p:sp>
      <p:sp>
        <p:nvSpPr>
          <p:cNvPr id="5" name="Title 4">
            <a:extLst>
              <a:ext uri="{FF2B5EF4-FFF2-40B4-BE49-F238E27FC236}">
                <a16:creationId xmlns:a16="http://schemas.microsoft.com/office/drawing/2014/main" id="{91E6DF0A-7DE0-3613-C927-26E1D8424BAC}"/>
              </a:ext>
            </a:extLst>
          </p:cNvPr>
          <p:cNvSpPr>
            <a:spLocks noGrp="1"/>
          </p:cNvSpPr>
          <p:nvPr>
            <p:ph type="title"/>
          </p:nvPr>
        </p:nvSpPr>
        <p:spPr>
          <a:xfrm>
            <a:off x="399368" y="743032"/>
            <a:ext cx="10356863" cy="706356"/>
          </a:xfrm>
        </p:spPr>
        <p:txBody>
          <a:bodyPr/>
          <a:lstStyle/>
          <a:p>
            <a:r>
              <a:rPr lang="pt-PT" dirty="0">
                <a:solidFill>
                  <a:srgbClr val="255839"/>
                </a:solidFill>
              </a:rPr>
              <a:t>Principais Tendências de Sustentabilidade</a:t>
            </a:r>
            <a:endParaRPr lang="el-GR" dirty="0">
              <a:solidFill>
                <a:srgbClr val="255839"/>
              </a:solidFill>
            </a:endParaRPr>
          </a:p>
        </p:txBody>
      </p:sp>
    </p:spTree>
    <p:custDataLst>
      <p:tags r:id="rId2"/>
    </p:custDataLst>
    <p:extLst>
      <p:ext uri="{BB962C8B-B14F-4D97-AF65-F5344CB8AC3E}">
        <p14:creationId xmlns:p14="http://schemas.microsoft.com/office/powerpoint/2010/main" val="3540572003"/>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627AE3-4D13-00C9-F5B3-89BC3C679A38}"/>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73107CC2-0727-31A3-F02F-53144F782341}"/>
              </a:ext>
            </a:extLst>
          </p:cNvPr>
          <p:cNvSpPr>
            <a:spLocks noGrp="1"/>
          </p:cNvSpPr>
          <p:nvPr>
            <p:ph sz="quarter" idx="12"/>
          </p:nvPr>
        </p:nvSpPr>
        <p:spPr>
          <a:xfrm>
            <a:off x="399369" y="1736823"/>
            <a:ext cx="11087139" cy="5007220"/>
          </a:xfrm>
        </p:spPr>
        <p:txBody>
          <a:bodyPr>
            <a:noAutofit/>
          </a:bodyPr>
          <a:lstStyle/>
          <a:p>
            <a:pPr marL="0" indent="0" algn="ctr">
              <a:buNone/>
            </a:pPr>
            <a:r>
              <a:rPr lang="en-US" b="1"/>
              <a:t>European Climate Law (2021) + os seguintes:</a:t>
            </a:r>
          </a:p>
          <a:p>
            <a:pPr algn="just"/>
            <a:r>
              <a:rPr lang="en-US"/>
              <a:t>European Green Deal (2019): visa reduzir as emissões em pelo menos 50% até 2030, aumentando para 55%, tornando juridicamente vinculativa a meta de neutralidade de 2050 através da European Climate Law.</a:t>
            </a:r>
          </a:p>
          <a:p>
            <a:pPr algn="just"/>
            <a:r>
              <a:rPr lang="en-US"/>
              <a:t>Fit for 55: um conjunto de leis que visam reduzir as emissões de gases com efeito de estufa da UE em pelo menos 55% até 2030.</a:t>
            </a:r>
          </a:p>
          <a:p>
            <a:pPr algn="just"/>
            <a:r>
              <a:rPr lang="en-US"/>
              <a:t>EU Adaptation Strategy (2021): visa ajudar a UE a tornar-se resiliente às alterações climáticas.</a:t>
            </a:r>
          </a:p>
          <a:p>
            <a:pPr algn="just"/>
            <a:r>
              <a:rPr lang="en-US">
                <a:solidFill>
                  <a:schemeClr val="tx1"/>
                </a:solidFill>
              </a:rPr>
              <a:t>Emissões de 𝐶𝑂2 dos transportes (2019): novas regras e limites de emissões mais rigorosos para automóveis e veículos comerciais ligeiros.</a:t>
            </a:r>
          </a:p>
          <a:p>
            <a:pPr algn="just"/>
            <a:r>
              <a:rPr lang="en-US"/>
              <a:t>EU Emissions Trading System – EU ETS (2018): estabelece um limite máximo para as emissões de 𝐶𝑂2 da indústria pesada e das centrais elétricas. </a:t>
            </a:r>
          </a:p>
          <a:p>
            <a:pPr algn="just"/>
            <a:r>
              <a:rPr lang="en-US"/>
              <a:t>Effort Sharing Regulation (2018): estabelece metas vinculativas para as reduções anuais de emissões de GEE nos setores fora do âmbito do sistema de comércio de licenças de emissão da UE.</a:t>
            </a:r>
          </a:p>
          <a:p>
            <a:pPr algn="just"/>
            <a:r>
              <a:rPr lang="en-US"/>
              <a:t>Land Use and Forestry (2018): regulamentos para melhorar a proteção e gestão dos solos e das florestas.</a:t>
            </a:r>
          </a:p>
          <a:p>
            <a:pPr algn="just"/>
            <a:r>
              <a:rPr lang="en-US"/>
              <a:t>Clean Energy (2020): define estratégias para a descarbonização do setor energético.</a:t>
            </a:r>
          </a:p>
          <a:p>
            <a:r>
              <a:rPr lang="en-US"/>
              <a:t>Ler aqui: https://www.consilium.europa.eu/en/policies/climate-change/eu-climate-action/ ; https://climate.ec.europa.eu/eu-action/eu-competences-field-climate-action_en</a:t>
            </a:r>
            <a:br>
              <a:rPr lang="en-US"/>
            </a:br>
            <a:endParaRPr lang="el-GR" i="1"/>
          </a:p>
        </p:txBody>
      </p:sp>
      <p:sp>
        <p:nvSpPr>
          <p:cNvPr id="4" name="Text Placeholder 3">
            <a:extLst>
              <a:ext uri="{FF2B5EF4-FFF2-40B4-BE49-F238E27FC236}">
                <a16:creationId xmlns:a16="http://schemas.microsoft.com/office/drawing/2014/main" id="{F50824EF-7BE3-A922-6B41-AA6008C09A8C}"/>
              </a:ext>
            </a:extLst>
          </p:cNvPr>
          <p:cNvSpPr>
            <a:spLocks noGrp="1"/>
          </p:cNvSpPr>
          <p:nvPr>
            <p:ph type="body" sz="quarter" idx="10"/>
          </p:nvPr>
        </p:nvSpPr>
        <p:spPr>
          <a:xfrm>
            <a:off x="300879" y="1236039"/>
            <a:ext cx="11393261" cy="500784"/>
          </a:xfrm>
        </p:spPr>
        <p:txBody>
          <a:bodyPr/>
          <a:lstStyle/>
          <a:p>
            <a:r>
              <a:rPr lang="en-US"/>
              <a:t>Enquadramento Legislativo da UE sobre Alterações Climáticas</a:t>
            </a:r>
            <a:endParaRPr lang="pt-PT"/>
          </a:p>
        </p:txBody>
      </p:sp>
      <p:sp>
        <p:nvSpPr>
          <p:cNvPr id="10" name="Title 4">
            <a:extLst>
              <a:ext uri="{FF2B5EF4-FFF2-40B4-BE49-F238E27FC236}">
                <a16:creationId xmlns:a16="http://schemas.microsoft.com/office/drawing/2014/main" id="{4521CE0E-79FF-55B3-7F49-3EAB29E467AE}"/>
              </a:ext>
            </a:extLst>
          </p:cNvPr>
          <p:cNvSpPr txBox="1">
            <a:spLocks/>
          </p:cNvSpPr>
          <p:nvPr/>
        </p:nvSpPr>
        <p:spPr>
          <a:xfrm>
            <a:off x="399368" y="673521"/>
            <a:ext cx="10741873" cy="70635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t-PT" dirty="0">
                <a:solidFill>
                  <a:srgbClr val="255839"/>
                </a:solidFill>
              </a:rPr>
              <a:t>Principais Tendências de Sustentabilidade</a:t>
            </a:r>
            <a:endParaRPr lang="el-GR" dirty="0">
              <a:solidFill>
                <a:srgbClr val="255839"/>
              </a:solidFill>
            </a:endParaRPr>
          </a:p>
        </p:txBody>
      </p:sp>
    </p:spTree>
    <p:custDataLst>
      <p:tags r:id="rId1"/>
    </p:custDataLst>
    <p:extLst>
      <p:ext uri="{BB962C8B-B14F-4D97-AF65-F5344CB8AC3E}">
        <p14:creationId xmlns:p14="http://schemas.microsoft.com/office/powerpoint/2010/main" val="41269389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0350F9-84DA-0869-756B-213A803FE0AF}"/>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E9608FA4-61E4-E0E8-D98B-D4666DBAEB20}"/>
              </a:ext>
            </a:extLst>
          </p:cNvPr>
          <p:cNvSpPr>
            <a:spLocks noGrp="1"/>
          </p:cNvSpPr>
          <p:nvPr>
            <p:ph sz="quarter" idx="12"/>
          </p:nvPr>
        </p:nvSpPr>
        <p:spPr>
          <a:xfrm>
            <a:off x="399369" y="1864033"/>
            <a:ext cx="10030092" cy="4491611"/>
          </a:xfrm>
        </p:spPr>
        <p:txBody>
          <a:bodyPr>
            <a:normAutofit/>
          </a:bodyPr>
          <a:lstStyle/>
          <a:p>
            <a:pPr algn="just"/>
            <a:r>
              <a:rPr lang="en-US"/>
              <a:t>Os gases com efeito de estufa (GEE) são gases atmosféricos que retêm o calor do sol, impedindo-o de escapar para o espaço e provocando o aquecimento do planeta, num processo conhecido como efeito de estufa. </a:t>
            </a:r>
          </a:p>
          <a:p>
            <a:pPr algn="just"/>
            <a:r>
              <a:rPr lang="en-US"/>
              <a:t>Os principais GEE incluem o dióxido de carbono (CO₂), o metano (CH₄), o óxido nitroso (N₂O) e os gases fluorados, produzidos principalmente através da queima de combustíveis fósseis, da agricultura e dos processos industriais. </a:t>
            </a:r>
          </a:p>
          <a:p>
            <a:pPr algn="just"/>
            <a:r>
              <a:rPr lang="en-US"/>
              <a:t>O rápido aumento das concentrações de GEE desde a Revolução Industrial é o principal motor das alterações climáticas, com consequências de longo alcance para os ecossistemas, a saúde humana, a segurança alimentar e a economia global.</a:t>
            </a:r>
          </a:p>
        </p:txBody>
      </p:sp>
      <p:sp>
        <p:nvSpPr>
          <p:cNvPr id="2" name="Title 4">
            <a:extLst>
              <a:ext uri="{FF2B5EF4-FFF2-40B4-BE49-F238E27FC236}">
                <a16:creationId xmlns:a16="http://schemas.microsoft.com/office/drawing/2014/main" id="{543B77BA-E9C7-665A-5E18-46AEBCD0E304}"/>
              </a:ext>
            </a:extLst>
          </p:cNvPr>
          <p:cNvSpPr txBox="1">
            <a:spLocks/>
          </p:cNvSpPr>
          <p:nvPr/>
        </p:nvSpPr>
        <p:spPr>
          <a:xfrm>
            <a:off x="399369" y="812666"/>
            <a:ext cx="10549368" cy="70635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t-PT" dirty="0">
                <a:solidFill>
                  <a:srgbClr val="255839"/>
                </a:solidFill>
              </a:rPr>
              <a:t>Principais Tendências de Sustentabilidade</a:t>
            </a:r>
            <a:endParaRPr lang="el-GR" dirty="0">
              <a:solidFill>
                <a:srgbClr val="255839"/>
              </a:solidFill>
            </a:endParaRPr>
          </a:p>
        </p:txBody>
      </p:sp>
      <p:pic>
        <p:nvPicPr>
          <p:cNvPr id="3" name="Picture 2">
            <a:extLst>
              <a:ext uri="{FF2B5EF4-FFF2-40B4-BE49-F238E27FC236}">
                <a16:creationId xmlns:a16="http://schemas.microsoft.com/office/drawing/2014/main" id="{86BCE54D-5770-E337-A943-03ADAEC9F15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68533" y="4693023"/>
            <a:ext cx="3305098" cy="1888452"/>
          </a:xfrm>
          <a:prstGeom prst="rect">
            <a:avLst/>
          </a:prstGeom>
          <a:noFill/>
        </p:spPr>
      </p:pic>
      <p:sp>
        <p:nvSpPr>
          <p:cNvPr id="8" name="Text Placeholder 7">
            <a:extLst>
              <a:ext uri="{FF2B5EF4-FFF2-40B4-BE49-F238E27FC236}">
                <a16:creationId xmlns:a16="http://schemas.microsoft.com/office/drawing/2014/main" id="{181D5147-B8B8-DE73-7932-D1474D74691F}"/>
              </a:ext>
            </a:extLst>
          </p:cNvPr>
          <p:cNvSpPr>
            <a:spLocks noGrp="1"/>
          </p:cNvSpPr>
          <p:nvPr>
            <p:ph type="body" sz="quarter" idx="10"/>
          </p:nvPr>
        </p:nvSpPr>
        <p:spPr/>
        <p:txBody>
          <a:bodyPr/>
          <a:lstStyle/>
          <a:p>
            <a:r>
              <a:rPr lang="en-US"/>
              <a:t>Gases com Efeito de Estufa (GEE</a:t>
            </a:r>
            <a:endParaRPr lang="pt-PT"/>
          </a:p>
        </p:txBody>
      </p:sp>
    </p:spTree>
    <p:custDataLst>
      <p:tags r:id="rId1"/>
    </p:custDataLst>
    <p:extLst>
      <p:ext uri="{BB962C8B-B14F-4D97-AF65-F5344CB8AC3E}">
        <p14:creationId xmlns:p14="http://schemas.microsoft.com/office/powerpoint/2010/main" val="19675579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B0826-AF65-6363-59C5-D47C161616A2}"/>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0104F95E-50F5-16D6-D2B5-93744679E352}"/>
              </a:ext>
            </a:extLst>
          </p:cNvPr>
          <p:cNvSpPr>
            <a:spLocks noGrp="1"/>
          </p:cNvSpPr>
          <p:nvPr>
            <p:ph sz="quarter" idx="12"/>
          </p:nvPr>
        </p:nvSpPr>
        <p:spPr>
          <a:xfrm>
            <a:off x="365504" y="1634083"/>
            <a:ext cx="10049970" cy="4907827"/>
          </a:xfrm>
        </p:spPr>
        <p:txBody>
          <a:bodyPr>
            <a:normAutofit/>
          </a:bodyPr>
          <a:lstStyle/>
          <a:p>
            <a:r>
              <a:rPr lang="en-US"/>
              <a:t>A pegada de carbono é “a soma total de todas as emissões de gases com efeito de estufa que tiveram de ocorrer para que um produto fosse produzido ou para que uma atividade tivesse lugar.” (Berners-Lee, 2020)</a:t>
            </a:r>
          </a:p>
          <a:p>
            <a:r>
              <a:rPr lang="en-US"/>
              <a:t>Produtos e atividades que geram pegada de carbono: </a:t>
            </a:r>
          </a:p>
          <a:p>
            <a:pPr marL="0" indent="0">
              <a:buNone/>
            </a:pPr>
            <a:r>
              <a:rPr lang="en-US" b="1" i="1">
                <a:solidFill>
                  <a:srgbClr val="7FB22C"/>
                </a:solidFill>
              </a:rPr>
              <a:t>		utilização de energia doméstica </a:t>
            </a:r>
          </a:p>
          <a:p>
            <a:pPr marL="0" indent="0">
              <a:buNone/>
            </a:pPr>
            <a:r>
              <a:rPr lang="en-US" b="1" i="1">
                <a:solidFill>
                  <a:srgbClr val="7FB22C"/>
                </a:solidFill>
              </a:rPr>
              <a:t>		transportes </a:t>
            </a:r>
          </a:p>
          <a:p>
            <a:pPr marL="0" indent="0">
              <a:buNone/>
            </a:pPr>
            <a:r>
              <a:rPr lang="en-US" b="1" i="1">
                <a:solidFill>
                  <a:srgbClr val="7FB22C"/>
                </a:solidFill>
              </a:rPr>
              <a:t>		alimentação </a:t>
            </a:r>
          </a:p>
          <a:p>
            <a:pPr marL="0" indent="0">
              <a:buNone/>
            </a:pPr>
            <a:r>
              <a:rPr lang="en-US" b="1" i="1">
                <a:solidFill>
                  <a:srgbClr val="7FB22C"/>
                </a:solidFill>
              </a:rPr>
              <a:t>		tudo o resto</a:t>
            </a:r>
          </a:p>
          <a:p>
            <a:r>
              <a:rPr lang="en-US"/>
              <a:t>A pegada de carbono de uma pessoa é o total combinado dos produtos que compra e utiliza e das atividades que realiza.</a:t>
            </a:r>
          </a:p>
          <a:p>
            <a:r>
              <a:rPr lang="en-US"/>
              <a:t>Não surpreendentemente, em termos gerais, a dimensão da pegada de carbono de uma pessoa tende a aumentar com a riqueza.</a:t>
            </a:r>
          </a:p>
          <a:p>
            <a:r>
              <a:rPr lang="en-US"/>
              <a:t>Calculadores de pegada de carbono: da Nature Conservancy; da Agência de Proteção Ambiental dos Estados Unidos</a:t>
            </a:r>
            <a:endParaRPr lang="el-GR" i="1"/>
          </a:p>
        </p:txBody>
      </p:sp>
      <p:pic>
        <p:nvPicPr>
          <p:cNvPr id="2" name="Picture 1">
            <a:extLst>
              <a:ext uri="{FF2B5EF4-FFF2-40B4-BE49-F238E27FC236}">
                <a16:creationId xmlns:a16="http://schemas.microsoft.com/office/drawing/2014/main" id="{FEF0E17B-6975-B66C-5BB1-915EC2A4717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06569" y="2358353"/>
            <a:ext cx="3845455" cy="2141294"/>
          </a:xfrm>
          <a:prstGeom prst="rect">
            <a:avLst/>
          </a:prstGeom>
        </p:spPr>
      </p:pic>
      <p:sp>
        <p:nvSpPr>
          <p:cNvPr id="3" name="Title 4">
            <a:extLst>
              <a:ext uri="{FF2B5EF4-FFF2-40B4-BE49-F238E27FC236}">
                <a16:creationId xmlns:a16="http://schemas.microsoft.com/office/drawing/2014/main" id="{6B99B699-5818-B141-3251-FDD3895205DE}"/>
              </a:ext>
            </a:extLst>
          </p:cNvPr>
          <p:cNvSpPr txBox="1">
            <a:spLocks/>
          </p:cNvSpPr>
          <p:nvPr/>
        </p:nvSpPr>
        <p:spPr>
          <a:xfrm>
            <a:off x="553482" y="743032"/>
            <a:ext cx="10049970" cy="70635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t-PT" dirty="0">
                <a:solidFill>
                  <a:srgbClr val="255839"/>
                </a:solidFill>
              </a:rPr>
              <a:t>Principais Tendências de Sustentabilidade</a:t>
            </a:r>
            <a:endParaRPr lang="el-GR" dirty="0">
              <a:solidFill>
                <a:srgbClr val="255839"/>
              </a:solidFill>
            </a:endParaRPr>
          </a:p>
        </p:txBody>
      </p:sp>
    </p:spTree>
    <p:custDataLst>
      <p:tags r:id="rId1"/>
    </p:custDataLst>
    <p:extLst>
      <p:ext uri="{BB962C8B-B14F-4D97-AF65-F5344CB8AC3E}">
        <p14:creationId xmlns:p14="http://schemas.microsoft.com/office/powerpoint/2010/main" val="37622384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F56C2E-2F5A-1648-0370-233E3AAFD7B1}"/>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DEC94C9E-D2EA-DAFF-DA55-CA471F2B11C3}"/>
              </a:ext>
            </a:extLst>
          </p:cNvPr>
          <p:cNvSpPr>
            <a:spLocks noGrp="1"/>
          </p:cNvSpPr>
          <p:nvPr>
            <p:ph sz="quarter" idx="12"/>
          </p:nvPr>
        </p:nvSpPr>
        <p:spPr>
          <a:xfrm>
            <a:off x="295358" y="1723793"/>
            <a:ext cx="10149361" cy="4397619"/>
          </a:xfrm>
        </p:spPr>
        <p:txBody>
          <a:bodyPr>
            <a:normAutofit fontScale="92500" lnSpcReduction="20000"/>
          </a:bodyPr>
          <a:lstStyle/>
          <a:p>
            <a:pPr algn="just"/>
            <a:r>
              <a:rPr lang="en-US"/>
              <a:t>Os créditos de carbono são instrumentos transacionáveis (tipicamente um certificado virtual) que conferem o direito a emissões de gases com efeito de estufa (GEE) evitadas ou a remoções de GEE acrescidas.</a:t>
            </a:r>
          </a:p>
          <a:p>
            <a:pPr marL="0" indent="0" algn="ctr">
              <a:buNone/>
            </a:pPr>
            <a:r>
              <a:rPr lang="en-US">
                <a:solidFill>
                  <a:srgbClr val="7FB22C"/>
                </a:solidFill>
              </a:rPr>
              <a:t>1 Crédito de Carbono = uma tonelada de dióxido de carbono equivalente (𝐶𝑂2𝑒 )</a:t>
            </a:r>
          </a:p>
          <a:p>
            <a:pPr marL="0" indent="0" algn="ctr">
              <a:buNone/>
            </a:pPr>
            <a:r>
              <a:rPr lang="en-US"/>
              <a:t>(um único crédito de carbono equivale à remoção ou evitamento de uma tonelada de dióxido de carbono ou ao equivalente noutros gases com efeito de estufa). </a:t>
            </a:r>
          </a:p>
          <a:p>
            <a:pPr marL="0" indent="0" algn="ctr">
              <a:buNone/>
            </a:pPr>
            <a:endParaRPr lang="en-US"/>
          </a:p>
          <a:p>
            <a:pPr algn="just"/>
            <a:r>
              <a:rPr lang="en-US"/>
              <a:t>Os créditos de carbono são gerados por projetos como as energias renováveis ou a reflorestação, e as empresas compram-nos para compensar as suas próprias emissões e apoiar a ação climática. </a:t>
            </a:r>
          </a:p>
          <a:p>
            <a:pPr algn="just"/>
            <a:r>
              <a:rPr lang="en-US"/>
              <a:t>Uma vez que um crédito é comprado e retirado de circulação, garante que a redução é permanente e não pode ser reutilizada. </a:t>
            </a:r>
          </a:p>
          <a:p>
            <a:pPr algn="just"/>
            <a:endParaRPr lang="en-US"/>
          </a:p>
          <a:p>
            <a:r>
              <a:rPr lang="en-US"/>
              <a:t>Ver este vídeo: ClimateChange_CarbonCredits_CarbonOffsetingProjects </a:t>
            </a:r>
          </a:p>
          <a:p>
            <a:r>
              <a:rPr lang="en-US"/>
              <a:t>Ler aqui: Carbon Offset Guide</a:t>
            </a:r>
            <a:br>
              <a:rPr lang="en-US"/>
            </a:br>
            <a:endParaRPr lang="el-GR" i="1"/>
          </a:p>
        </p:txBody>
      </p:sp>
      <p:sp>
        <p:nvSpPr>
          <p:cNvPr id="2" name="Title 4">
            <a:extLst>
              <a:ext uri="{FF2B5EF4-FFF2-40B4-BE49-F238E27FC236}">
                <a16:creationId xmlns:a16="http://schemas.microsoft.com/office/drawing/2014/main" id="{C2984840-3ECF-DC51-B344-A86D722682E8}"/>
              </a:ext>
            </a:extLst>
          </p:cNvPr>
          <p:cNvSpPr txBox="1">
            <a:spLocks/>
          </p:cNvSpPr>
          <p:nvPr/>
        </p:nvSpPr>
        <p:spPr>
          <a:xfrm>
            <a:off x="295358" y="736588"/>
            <a:ext cx="10954168" cy="70635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t-PT" dirty="0">
                <a:solidFill>
                  <a:srgbClr val="255839"/>
                </a:solidFill>
              </a:rPr>
              <a:t>Principais Tendências de Sustentabilidade</a:t>
            </a:r>
            <a:endParaRPr lang="el-GR" dirty="0">
              <a:solidFill>
                <a:srgbClr val="255839"/>
              </a:solidFill>
            </a:endParaRPr>
          </a:p>
        </p:txBody>
      </p:sp>
    </p:spTree>
    <p:custDataLst>
      <p:tags r:id="rId1"/>
    </p:custDataLst>
    <p:extLst>
      <p:ext uri="{BB962C8B-B14F-4D97-AF65-F5344CB8AC3E}">
        <p14:creationId xmlns:p14="http://schemas.microsoft.com/office/powerpoint/2010/main" val="18537679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D75200-9EEE-DDAB-5A5B-B58F29C2B271}"/>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28797FEB-CE81-DD90-404F-89FAF91DC867}"/>
              </a:ext>
            </a:extLst>
          </p:cNvPr>
          <p:cNvSpPr>
            <a:spLocks noGrp="1"/>
          </p:cNvSpPr>
          <p:nvPr>
            <p:ph sz="quarter" idx="12"/>
          </p:nvPr>
        </p:nvSpPr>
        <p:spPr>
          <a:xfrm>
            <a:off x="4829130" y="1579306"/>
            <a:ext cx="6143670" cy="5096388"/>
          </a:xfrm>
        </p:spPr>
        <p:txBody>
          <a:bodyPr>
            <a:normAutofit fontScale="85000" lnSpcReduction="20000"/>
          </a:bodyPr>
          <a:lstStyle/>
          <a:p>
            <a:r>
              <a:rPr lang="en-US"/>
              <a:t>A economia circular é um modelo de produção e consumo</a:t>
            </a:r>
          </a:p>
          <a:p>
            <a:r>
              <a:rPr lang="en-US"/>
              <a:t>O ciclo de vida dos produtos é prolongado</a:t>
            </a:r>
          </a:p>
          <a:p>
            <a:r>
              <a:rPr lang="en-US"/>
              <a:t>Implica, por exemplo:</a:t>
            </a:r>
          </a:p>
          <a:p>
            <a:pPr lvl="1">
              <a:buFont typeface="Wingdings" panose="05000000000000000000" pitchFamily="2" charset="2"/>
              <a:buChar char="§"/>
            </a:pPr>
            <a:r>
              <a:rPr lang="en-US" sz="1800"/>
              <a:t>reduzir os resíduos ao mínimo</a:t>
            </a:r>
          </a:p>
          <a:p>
            <a:pPr lvl="1">
              <a:buFont typeface="Wingdings" panose="05000000000000000000" pitchFamily="2" charset="2"/>
              <a:buChar char="§"/>
            </a:pPr>
            <a:r>
              <a:rPr lang="en-US" sz="1800"/>
              <a:t>reciclar os materiais dos produtos que chegam ao fim da sua vida útil</a:t>
            </a:r>
          </a:p>
          <a:p>
            <a:r>
              <a:rPr lang="en-US"/>
              <a:t>E gera benefícios, tais como:</a:t>
            </a:r>
          </a:p>
          <a:p>
            <a:pPr lvl="1">
              <a:buFont typeface="Wingdings" panose="05000000000000000000" pitchFamily="2" charset="2"/>
              <a:buChar char="§"/>
            </a:pPr>
            <a:r>
              <a:rPr lang="en-US" sz="1800"/>
              <a:t>abranda o uso de recursos naturais, </a:t>
            </a:r>
          </a:p>
          <a:p>
            <a:pPr lvl="1">
              <a:buFont typeface="Wingdings" panose="05000000000000000000" pitchFamily="2" charset="2"/>
              <a:buChar char="§"/>
            </a:pPr>
            <a:r>
              <a:rPr lang="en-US" sz="1800"/>
              <a:t>reduz a perturbação da paisagem e dos habitats e ajuda a limitar a perda de biodiversidade</a:t>
            </a:r>
          </a:p>
          <a:p>
            <a:pPr lvl="1">
              <a:buFont typeface="Wingdings" panose="05000000000000000000" pitchFamily="2" charset="2"/>
              <a:buChar char="§"/>
            </a:pPr>
            <a:r>
              <a:rPr lang="en-US" sz="1800"/>
              <a:t>contribui para a redução das emissões de GEE</a:t>
            </a:r>
          </a:p>
          <a:p>
            <a:pPr lvl="1">
              <a:buFont typeface="Wingdings" panose="05000000000000000000" pitchFamily="2" charset="2"/>
              <a:buChar char="§"/>
            </a:pPr>
            <a:r>
              <a:rPr lang="en-US" sz="1800"/>
              <a:t>reduz a dependência de matérias-primas e ajuda a mitigar os riscos associados às cadeias de abastecimento</a:t>
            </a:r>
            <a:endParaRPr lang="en-IE" sz="1800"/>
          </a:p>
          <a:p>
            <a:pPr marL="0" indent="0">
              <a:buNone/>
            </a:pPr>
            <a:endParaRPr lang="en-US" sz="1600"/>
          </a:p>
          <a:p>
            <a:pPr marL="0" indent="0">
              <a:buNone/>
            </a:pPr>
            <a:r>
              <a:rPr lang="en-US" sz="1600" b="1">
                <a:solidFill>
                  <a:srgbClr val="255839"/>
                </a:solidFill>
              </a:rPr>
              <a:t>Dica para o formador: Pede aos formandos que identifiquem um produto que usam no trabalho e rastreiem para onde vai no fim da sua vida útil. Isto torna a economia circular tangível e específica ao setor. O enquadramento dos 10 R fornece aos formandos uma ferramenta prática de tomada de decisão — remete-os para ele.</a:t>
            </a:r>
          </a:p>
        </p:txBody>
      </p:sp>
      <p:sp>
        <p:nvSpPr>
          <p:cNvPr id="10" name="Isosceles Triangle 9">
            <a:extLst>
              <a:ext uri="{FF2B5EF4-FFF2-40B4-BE49-F238E27FC236}">
                <a16:creationId xmlns:a16="http://schemas.microsoft.com/office/drawing/2014/main" id="{8F2A96E7-2537-CF16-388D-10EBFB11F8C9}"/>
              </a:ext>
            </a:extLst>
          </p:cNvPr>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E"/>
          </a:p>
        </p:txBody>
      </p:sp>
      <p:sp>
        <p:nvSpPr>
          <p:cNvPr id="2" name="Rectangle: Rounded Corners 13">
            <a:extLst>
              <a:ext uri="{FF2B5EF4-FFF2-40B4-BE49-F238E27FC236}">
                <a16:creationId xmlns:a16="http://schemas.microsoft.com/office/drawing/2014/main" id="{0E17DA3D-DF1E-7349-6C3F-6D04585F27ED}"/>
              </a:ext>
            </a:extLst>
          </p:cNvPr>
          <p:cNvSpPr/>
          <p:nvPr/>
        </p:nvSpPr>
        <p:spPr>
          <a:xfrm>
            <a:off x="0" y="1579306"/>
            <a:ext cx="4549698"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E"/>
              <a:t>Figura</a:t>
            </a:r>
          </a:p>
        </p:txBody>
      </p:sp>
      <p:pic>
        <p:nvPicPr>
          <p:cNvPr id="1026" name="Picture 2" descr="Infographic explaining the circular economy model">
            <a:extLst>
              <a:ext uri="{FF2B5EF4-FFF2-40B4-BE49-F238E27FC236}">
                <a16:creationId xmlns:a16="http://schemas.microsoft.com/office/drawing/2014/main" id="{762AB9B6-9341-3CF8-0046-17FA8F8F8CF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299" t="11255" r="4073" b="12554"/>
          <a:stretch>
            <a:fillRect/>
          </a:stretch>
        </p:blipFill>
        <p:spPr bwMode="auto">
          <a:xfrm>
            <a:off x="-4872" y="1558872"/>
            <a:ext cx="4809507" cy="4998947"/>
          </a:xfrm>
          <a:prstGeom prst="rect">
            <a:avLst/>
          </a:prstGeom>
          <a:noFill/>
          <a:extLst>
            <a:ext uri="{909E8E84-426E-40DD-AFC4-6F175D3DCCD1}">
              <a14:hiddenFill xmlns:a14="http://schemas.microsoft.com/office/drawing/2010/main">
                <a:solidFill>
                  <a:srgbClr val="FFFFFF"/>
                </a:solidFill>
              </a14:hiddenFill>
            </a:ext>
          </a:extLst>
        </p:spPr>
      </p:pic>
      <p:sp>
        <p:nvSpPr>
          <p:cNvPr id="3" name="Title 4">
            <a:extLst>
              <a:ext uri="{FF2B5EF4-FFF2-40B4-BE49-F238E27FC236}">
                <a16:creationId xmlns:a16="http://schemas.microsoft.com/office/drawing/2014/main" id="{6720926C-66C2-4496-25B2-33566CEADDEB}"/>
              </a:ext>
            </a:extLst>
          </p:cNvPr>
          <p:cNvSpPr txBox="1">
            <a:spLocks/>
          </p:cNvSpPr>
          <p:nvPr/>
        </p:nvSpPr>
        <p:spPr>
          <a:xfrm>
            <a:off x="1858027" y="300181"/>
            <a:ext cx="9920887" cy="70635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t-PT" dirty="0">
                <a:solidFill>
                  <a:srgbClr val="255839"/>
                </a:solidFill>
              </a:rPr>
              <a:t>Principais Tendências de Sustentabilidade</a:t>
            </a:r>
            <a:endParaRPr lang="el-GR" dirty="0">
              <a:solidFill>
                <a:srgbClr val="255839"/>
              </a:solidFill>
            </a:endParaRPr>
          </a:p>
        </p:txBody>
      </p:sp>
      <p:sp>
        <p:nvSpPr>
          <p:cNvPr id="4" name="Title 4">
            <a:extLst>
              <a:ext uri="{FF2B5EF4-FFF2-40B4-BE49-F238E27FC236}">
                <a16:creationId xmlns:a16="http://schemas.microsoft.com/office/drawing/2014/main" id="{99474362-5CAA-2E69-123A-9C23033D87C2}"/>
              </a:ext>
            </a:extLst>
          </p:cNvPr>
          <p:cNvSpPr txBox="1">
            <a:spLocks/>
          </p:cNvSpPr>
          <p:nvPr/>
        </p:nvSpPr>
        <p:spPr>
          <a:xfrm>
            <a:off x="4991919" y="1058088"/>
            <a:ext cx="8596668" cy="50078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000">
                <a:solidFill>
                  <a:srgbClr val="00ADBB"/>
                </a:solidFill>
                <a:latin typeface="+mn-lt"/>
                <a:ea typeface="+mn-ea"/>
                <a:cs typeface="+mn-cs"/>
              </a:rPr>
              <a:t>Economia Circular</a:t>
            </a:r>
            <a:endParaRPr lang="el-GR" sz="2000">
              <a:solidFill>
                <a:srgbClr val="00ADBB"/>
              </a:solidFill>
              <a:latin typeface="+mn-lt"/>
              <a:ea typeface="+mn-ea"/>
              <a:cs typeface="+mn-cs"/>
            </a:endParaRPr>
          </a:p>
        </p:txBody>
      </p:sp>
    </p:spTree>
    <p:custDataLst>
      <p:tags r:id="rId1"/>
    </p:custDataLst>
    <p:extLst>
      <p:ext uri="{BB962C8B-B14F-4D97-AF65-F5344CB8AC3E}">
        <p14:creationId xmlns:p14="http://schemas.microsoft.com/office/powerpoint/2010/main" val="1197289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1D6E3-A61A-655B-3BFD-6E922B9C3F5F}"/>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312ECAA3-B4D7-2C3C-8FE8-D32AB7912254}"/>
              </a:ext>
            </a:extLst>
          </p:cNvPr>
          <p:cNvSpPr>
            <a:spLocks noGrp="1"/>
          </p:cNvSpPr>
          <p:nvPr>
            <p:ph type="body" sz="quarter" idx="10"/>
          </p:nvPr>
        </p:nvSpPr>
        <p:spPr/>
        <p:txBody>
          <a:bodyPr/>
          <a:lstStyle/>
          <a:p>
            <a:r>
              <a:rPr lang="en-GB">
                <a:solidFill>
                  <a:srgbClr val="92D050"/>
                </a:solidFill>
              </a:rPr>
              <a:t>O Plano de Ação para a Economia Circular da CE</a:t>
            </a:r>
            <a:endParaRPr lang="el-GR">
              <a:solidFill>
                <a:srgbClr val="92D050"/>
              </a:solidFill>
            </a:endParaRPr>
          </a:p>
        </p:txBody>
      </p:sp>
      <p:sp>
        <p:nvSpPr>
          <p:cNvPr id="7" name="Content Placeholder 6">
            <a:extLst>
              <a:ext uri="{FF2B5EF4-FFF2-40B4-BE49-F238E27FC236}">
                <a16:creationId xmlns:a16="http://schemas.microsoft.com/office/drawing/2014/main" id="{EC7932C3-64D9-AD7E-E29F-007598520DA0}"/>
              </a:ext>
            </a:extLst>
          </p:cNvPr>
          <p:cNvSpPr>
            <a:spLocks noGrp="1"/>
          </p:cNvSpPr>
          <p:nvPr>
            <p:ph sz="quarter" idx="12"/>
          </p:nvPr>
        </p:nvSpPr>
        <p:spPr>
          <a:xfrm>
            <a:off x="399368" y="1993444"/>
            <a:ext cx="5205785" cy="4429126"/>
          </a:xfrm>
        </p:spPr>
        <p:txBody>
          <a:bodyPr>
            <a:normAutofit fontScale="85000" lnSpcReduction="10000"/>
          </a:bodyPr>
          <a:lstStyle/>
          <a:p>
            <a:r>
              <a:rPr lang="en-GB" noProof="0"/>
              <a:t>reconhece a economia circular como um pré-requisito para a neutralidade climática.</a:t>
            </a:r>
          </a:p>
          <a:p>
            <a:pPr marL="0" indent="0">
              <a:buNone/>
            </a:pPr>
            <a:r>
              <a:rPr lang="en-US" noProof="0"/>
              <a:t>A extração e o processamento de materiais representam cerca de 50% das emissões globais de GEE — o principal objetivo da economia circular é manter o valor dos produtos e materiais em uso pelo máximo de tempo possível</a:t>
            </a:r>
            <a:endParaRPr lang="en-US"/>
          </a:p>
          <a:p>
            <a:pPr lvl="1">
              <a:buFont typeface="Wingdings" panose="05000000000000000000" pitchFamily="2" charset="2"/>
              <a:buChar char="§"/>
            </a:pPr>
            <a:r>
              <a:rPr lang="en-US" sz="1800" noProof="0"/>
              <a:t>reduzir a procura de matérias-primas virgens</a:t>
            </a:r>
          </a:p>
          <a:p>
            <a:pPr lvl="1">
              <a:buFont typeface="Wingdings" panose="05000000000000000000" pitchFamily="2" charset="2"/>
              <a:buChar char="§"/>
            </a:pPr>
            <a:r>
              <a:rPr lang="en-US" sz="1800" noProof="0"/>
              <a:t>design seguro e sustentável</a:t>
            </a:r>
          </a:p>
          <a:p>
            <a:pPr lvl="1">
              <a:buFont typeface="Wingdings" panose="05000000000000000000" pitchFamily="2" charset="2"/>
              <a:buChar char="§"/>
            </a:pPr>
            <a:r>
              <a:rPr lang="en-US" sz="1800" noProof="0"/>
              <a:t>produção eficiente</a:t>
            </a:r>
          </a:p>
          <a:p>
            <a:pPr lvl="1">
              <a:buFont typeface="Wingdings" panose="05000000000000000000" pitchFamily="2" charset="2"/>
              <a:buChar char="§"/>
            </a:pPr>
            <a:r>
              <a:rPr lang="en-US" sz="1800" noProof="0"/>
              <a:t>consumo sustentável</a:t>
            </a:r>
          </a:p>
          <a:p>
            <a:pPr lvl="1">
              <a:buFont typeface="Wingdings" panose="05000000000000000000" pitchFamily="2" charset="2"/>
              <a:buChar char="§"/>
            </a:pPr>
            <a:r>
              <a:rPr lang="en-US" sz="1800" noProof="0"/>
              <a:t>utilização mais prolongada e melhor dos produtos </a:t>
            </a:r>
          </a:p>
          <a:p>
            <a:pPr lvl="1">
              <a:buFont typeface="Wingdings" panose="05000000000000000000" pitchFamily="2" charset="2"/>
              <a:buChar char="§"/>
            </a:pPr>
            <a:r>
              <a:rPr lang="en-US" sz="1800" noProof="0"/>
              <a:t>utilizar os resíduos como recurso</a:t>
            </a:r>
          </a:p>
          <a:p>
            <a:pPr lvl="1">
              <a:buFont typeface="Wingdings" panose="05000000000000000000" pitchFamily="2" charset="2"/>
              <a:buChar char="§"/>
            </a:pPr>
            <a:r>
              <a:rPr lang="en-US" sz="1800"/>
              <a:t>partes da economia circular com elevados consumos de energia alimentadas por energias renováveis</a:t>
            </a:r>
          </a:p>
        </p:txBody>
      </p:sp>
      <p:grpSp>
        <p:nvGrpSpPr>
          <p:cNvPr id="9" name="Group 8">
            <a:extLst>
              <a:ext uri="{FF2B5EF4-FFF2-40B4-BE49-F238E27FC236}">
                <a16:creationId xmlns:a16="http://schemas.microsoft.com/office/drawing/2014/main" id="{74AA2F6B-5128-B161-D7E6-CC108BF72AE2}"/>
              </a:ext>
            </a:extLst>
          </p:cNvPr>
          <p:cNvGrpSpPr/>
          <p:nvPr/>
        </p:nvGrpSpPr>
        <p:grpSpPr>
          <a:xfrm>
            <a:off x="5486400" y="1492660"/>
            <a:ext cx="6705600" cy="4907828"/>
            <a:chOff x="5486400" y="1492660"/>
            <a:chExt cx="6705600" cy="4907828"/>
          </a:xfrm>
        </p:grpSpPr>
        <p:pic>
          <p:nvPicPr>
            <p:cNvPr id="4" name="Picture 3">
              <a:extLst>
                <a:ext uri="{FF2B5EF4-FFF2-40B4-BE49-F238E27FC236}">
                  <a16:creationId xmlns:a16="http://schemas.microsoft.com/office/drawing/2014/main" id="{46D8487E-EC7B-99AC-2E84-A603B8024E78}"/>
                </a:ext>
              </a:extLst>
            </p:cNvPr>
            <p:cNvPicPr>
              <a:picLocks noChangeAspect="1"/>
            </p:cNvPicPr>
            <p:nvPr/>
          </p:nvPicPr>
          <p:blipFill>
            <a:blip r:embed="rId4"/>
            <a:srcRect l="10731" t="3637" r="7167"/>
            <a:stretch>
              <a:fillRect/>
            </a:stretch>
          </p:blipFill>
          <p:spPr>
            <a:xfrm>
              <a:off x="5486400" y="1492660"/>
              <a:ext cx="6705600" cy="4907828"/>
            </a:xfrm>
            <a:prstGeom prst="rect">
              <a:avLst/>
            </a:prstGeom>
          </p:spPr>
        </p:pic>
        <p:pic>
          <p:nvPicPr>
            <p:cNvPr id="8" name="Picture 7">
              <a:extLst>
                <a:ext uri="{FF2B5EF4-FFF2-40B4-BE49-F238E27FC236}">
                  <a16:creationId xmlns:a16="http://schemas.microsoft.com/office/drawing/2014/main" id="{BDF8D6F8-7710-C8CA-221D-E9079F656EE8}"/>
                </a:ext>
              </a:extLst>
            </p:cNvPr>
            <p:cNvPicPr>
              <a:picLocks noChangeAspect="1"/>
            </p:cNvPicPr>
            <p:nvPr/>
          </p:nvPicPr>
          <p:blipFill>
            <a:blip r:embed="rId4"/>
            <a:srcRect l="2904" t="20639" r="89681" b="69070"/>
            <a:stretch>
              <a:fillRect/>
            </a:stretch>
          </p:blipFill>
          <p:spPr>
            <a:xfrm>
              <a:off x="5605153" y="2068982"/>
              <a:ext cx="605641" cy="524125"/>
            </a:xfrm>
            <a:prstGeom prst="rect">
              <a:avLst/>
            </a:prstGeom>
          </p:spPr>
        </p:pic>
      </p:grpSp>
      <p:sp>
        <p:nvSpPr>
          <p:cNvPr id="2" name="Title 4">
            <a:extLst>
              <a:ext uri="{FF2B5EF4-FFF2-40B4-BE49-F238E27FC236}">
                <a16:creationId xmlns:a16="http://schemas.microsoft.com/office/drawing/2014/main" id="{99729372-8E14-82E4-89F6-7264BDC0B1F1}"/>
              </a:ext>
            </a:extLst>
          </p:cNvPr>
          <p:cNvSpPr txBox="1">
            <a:spLocks/>
          </p:cNvSpPr>
          <p:nvPr/>
        </p:nvSpPr>
        <p:spPr>
          <a:xfrm>
            <a:off x="2032960" y="117826"/>
            <a:ext cx="8596668" cy="706356"/>
          </a:xfrm>
          <a:prstGeom prst="rect">
            <a:avLst/>
          </a:prstGeom>
        </p:spPr>
        <p:txBody>
          <a:bodyPr vert="horz" lIns="91440" tIns="45720" rIns="91440" bIns="45720" rtlCol="0" anchor="t">
            <a:normAutofit fontScale="925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t-PT">
                <a:solidFill>
                  <a:srgbClr val="255839"/>
                </a:solidFill>
              </a:rPr>
              <a:t>Principais Tendências de Sustentabilidade</a:t>
            </a:r>
            <a:endParaRPr lang="el-GR">
              <a:solidFill>
                <a:srgbClr val="255839"/>
              </a:solidFill>
            </a:endParaRPr>
          </a:p>
        </p:txBody>
      </p:sp>
    </p:spTree>
    <p:custDataLst>
      <p:tags r:id="rId1"/>
    </p:custDataLst>
    <p:extLst>
      <p:ext uri="{BB962C8B-B14F-4D97-AF65-F5344CB8AC3E}">
        <p14:creationId xmlns:p14="http://schemas.microsoft.com/office/powerpoint/2010/main" val="25419939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0AC3E9-2C97-F0ED-9337-00D8D498C6A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F96A11D-F266-2189-2815-2E46DF5F941A}"/>
              </a:ext>
            </a:extLst>
          </p:cNvPr>
          <p:cNvSpPr>
            <a:spLocks noGrp="1"/>
          </p:cNvSpPr>
          <p:nvPr>
            <p:ph type="title"/>
          </p:nvPr>
        </p:nvSpPr>
        <p:spPr>
          <a:xfrm>
            <a:off x="224366" y="950520"/>
            <a:ext cx="8596668" cy="1320800"/>
          </a:xfrm>
        </p:spPr>
        <p:txBody>
          <a:bodyPr/>
          <a:lstStyle/>
          <a:p>
            <a:r>
              <a:rPr lang="en-US">
                <a:solidFill>
                  <a:srgbClr val="255839"/>
                </a:solidFill>
              </a:rPr>
              <a:t>Os 10 R da Economia Circular</a:t>
            </a:r>
            <a:endParaRPr lang="el-GR">
              <a:solidFill>
                <a:srgbClr val="255839"/>
              </a:solidFill>
            </a:endParaRPr>
          </a:p>
        </p:txBody>
      </p:sp>
      <p:sp>
        <p:nvSpPr>
          <p:cNvPr id="5" name="Content Placeholder 4">
            <a:extLst>
              <a:ext uri="{FF2B5EF4-FFF2-40B4-BE49-F238E27FC236}">
                <a16:creationId xmlns:a16="http://schemas.microsoft.com/office/drawing/2014/main" id="{E47EAAF8-B922-6C25-4436-1389DFEB99DE}"/>
              </a:ext>
            </a:extLst>
          </p:cNvPr>
          <p:cNvSpPr>
            <a:spLocks noGrp="1"/>
          </p:cNvSpPr>
          <p:nvPr>
            <p:ph sz="quarter" idx="12"/>
          </p:nvPr>
        </p:nvSpPr>
        <p:spPr>
          <a:xfrm>
            <a:off x="224366" y="1850240"/>
            <a:ext cx="9945510" cy="5096388"/>
          </a:xfrm>
        </p:spPr>
        <p:txBody>
          <a:bodyPr/>
          <a:lstStyle/>
          <a:p>
            <a:pPr marL="0" indent="0">
              <a:buNone/>
            </a:pPr>
            <a:r>
              <a:rPr lang="en-GB" noProof="0"/>
              <a:t>As 10 estratégias “R” orientam o pensamento circular.</a:t>
            </a:r>
          </a:p>
          <a:p>
            <a:r>
              <a:rPr lang="en-GB" noProof="0"/>
              <a:t>Estes 10 R representam ações práticas para minimizar o uso de recursos, prolongar a vida dos produtos e fechar o ciclo</a:t>
            </a:r>
          </a:p>
          <a:p>
            <a:r>
              <a:rPr lang="en-GB" noProof="0"/>
              <a:t>Destinam-se a ajudar as organizações a priorizar ações para aumentar o desempenho de circularidade</a:t>
            </a:r>
          </a:p>
          <a:p>
            <a:r>
              <a:rPr lang="en-GB" noProof="0"/>
              <a:t>Trazem uma perspetiva de ciclo de vida para orientar a organização na identificação da estratégia mais eficaz</a:t>
            </a:r>
          </a:p>
          <a:p>
            <a:r>
              <a:rPr lang="en-GB"/>
              <a:t>Diferentes ferramentas, como as normas de Economia Circular ISO (série ISO 59000), fornecem um enquadramento estratégico para apoiar esta transição</a:t>
            </a:r>
          </a:p>
          <a:p>
            <a:endParaRPr lang="en-GB" noProof="0"/>
          </a:p>
        </p:txBody>
      </p:sp>
      <p:sp>
        <p:nvSpPr>
          <p:cNvPr id="10" name="Isosceles Triangle 9">
            <a:extLst>
              <a:ext uri="{FF2B5EF4-FFF2-40B4-BE49-F238E27FC236}">
                <a16:creationId xmlns:a16="http://schemas.microsoft.com/office/drawing/2014/main" id="{279CB56B-15C1-595E-6C80-2BF780D7E24D}"/>
              </a:ext>
            </a:extLst>
          </p:cNvPr>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E"/>
          </a:p>
        </p:txBody>
      </p:sp>
      <p:sp>
        <p:nvSpPr>
          <p:cNvPr id="2" name="Title 4">
            <a:extLst>
              <a:ext uri="{FF2B5EF4-FFF2-40B4-BE49-F238E27FC236}">
                <a16:creationId xmlns:a16="http://schemas.microsoft.com/office/drawing/2014/main" id="{DB52E411-0E3A-9000-283C-8AFA58BA5CD2}"/>
              </a:ext>
            </a:extLst>
          </p:cNvPr>
          <p:cNvSpPr txBox="1">
            <a:spLocks/>
          </p:cNvSpPr>
          <p:nvPr/>
        </p:nvSpPr>
        <p:spPr>
          <a:xfrm>
            <a:off x="1762854" y="340846"/>
            <a:ext cx="10064187" cy="70635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t-PT" dirty="0">
                <a:solidFill>
                  <a:srgbClr val="255839"/>
                </a:solidFill>
              </a:rPr>
              <a:t>Principais Tendências de Sustentabilidade</a:t>
            </a:r>
            <a:endParaRPr lang="el-GR" dirty="0">
              <a:solidFill>
                <a:srgbClr val="255839"/>
              </a:solidFill>
            </a:endParaRPr>
          </a:p>
        </p:txBody>
      </p:sp>
    </p:spTree>
    <p:custDataLst>
      <p:tags r:id="rId1"/>
    </p:custDataLst>
    <p:extLst>
      <p:ext uri="{BB962C8B-B14F-4D97-AF65-F5344CB8AC3E}">
        <p14:creationId xmlns:p14="http://schemas.microsoft.com/office/powerpoint/2010/main" val="1711207896"/>
      </p:ext>
    </p:extLst>
  </p:cSld>
  <p:clrMapOvr>
    <a:masterClrMapping/>
  </p:clrMapOvr>
  <p:extLst>
    <p:ext uri="{6950BFC3-D8DA-4A85-94F7-54DA5524770B}">
      <p188:commentRel xmlns:p188="http://schemas.microsoft.com/office/powerpoint/2018/8/main" r:id="rId4"/>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4B878-5703-A479-3BF3-5C0326498CB2}"/>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D381B18A-2EE7-3F57-E8EA-E6DA557BADAF}"/>
              </a:ext>
            </a:extLst>
          </p:cNvPr>
          <p:cNvSpPr>
            <a:spLocks noGrp="1"/>
          </p:cNvSpPr>
          <p:nvPr>
            <p:ph type="body" sz="quarter" idx="10"/>
          </p:nvPr>
        </p:nvSpPr>
        <p:spPr>
          <a:xfrm>
            <a:off x="399368" y="2024634"/>
            <a:ext cx="1619438" cy="825439"/>
          </a:xfrm>
        </p:spPr>
        <p:txBody>
          <a:bodyPr>
            <a:normAutofit fontScale="77500" lnSpcReduction="20000"/>
          </a:bodyPr>
          <a:lstStyle/>
          <a:p>
            <a:pPr marL="0" indent="0">
              <a:buNone/>
            </a:pPr>
            <a:r>
              <a:rPr lang="en-US">
                <a:solidFill>
                  <a:srgbClr val="92D050"/>
                </a:solidFill>
              </a:rPr>
              <a:t>Uma Bússola para a Transformação Sustentável </a:t>
            </a:r>
            <a:br>
              <a:rPr lang="en-US">
                <a:solidFill>
                  <a:srgbClr val="92D050"/>
                </a:solidFill>
              </a:rPr>
            </a:br>
            <a:endParaRPr lang="el-GR">
              <a:solidFill>
                <a:srgbClr val="92D050"/>
              </a:solidFill>
            </a:endParaRPr>
          </a:p>
        </p:txBody>
      </p:sp>
      <p:sp>
        <p:nvSpPr>
          <p:cNvPr id="5" name="Title 4">
            <a:extLst>
              <a:ext uri="{FF2B5EF4-FFF2-40B4-BE49-F238E27FC236}">
                <a16:creationId xmlns:a16="http://schemas.microsoft.com/office/drawing/2014/main" id="{E4653084-BDE9-C302-CD97-7E3513AB5733}"/>
              </a:ext>
            </a:extLst>
          </p:cNvPr>
          <p:cNvSpPr>
            <a:spLocks noGrp="1"/>
          </p:cNvSpPr>
          <p:nvPr>
            <p:ph type="title"/>
          </p:nvPr>
        </p:nvSpPr>
        <p:spPr>
          <a:xfrm>
            <a:off x="399369" y="788988"/>
            <a:ext cx="8596668" cy="660400"/>
          </a:xfrm>
        </p:spPr>
        <p:txBody>
          <a:bodyPr/>
          <a:lstStyle/>
          <a:p>
            <a:r>
              <a:rPr lang="en-US">
                <a:solidFill>
                  <a:srgbClr val="255839"/>
                </a:solidFill>
              </a:rPr>
              <a:t>Os 10 R da Economia Circular</a:t>
            </a:r>
            <a:endParaRPr lang="el-GR">
              <a:solidFill>
                <a:srgbClr val="255839"/>
              </a:solidFill>
            </a:endParaRPr>
          </a:p>
        </p:txBody>
      </p:sp>
      <p:graphicFrame>
        <p:nvGraphicFramePr>
          <p:cNvPr id="2" name="Table 1">
            <a:extLst>
              <a:ext uri="{FF2B5EF4-FFF2-40B4-BE49-F238E27FC236}">
                <a16:creationId xmlns:a16="http://schemas.microsoft.com/office/drawing/2014/main" id="{3E6A6458-6D54-0978-547E-07F6EBDB738C}"/>
              </a:ext>
            </a:extLst>
          </p:cNvPr>
          <p:cNvGraphicFramePr>
            <a:graphicFrameLocks noGrp="1"/>
          </p:cNvGraphicFramePr>
          <p:nvPr>
            <p:extLst>
              <p:ext uri="{D42A27DB-BD31-4B8C-83A1-F6EECF244321}">
                <p14:modId xmlns:p14="http://schemas.microsoft.com/office/powerpoint/2010/main" val="1039253198"/>
              </p:ext>
            </p:extLst>
          </p:nvPr>
        </p:nvGraphicFramePr>
        <p:xfrm>
          <a:off x="2530440" y="1449387"/>
          <a:ext cx="7518231" cy="4642152"/>
        </p:xfrm>
        <a:graphic>
          <a:graphicData uri="http://schemas.openxmlformats.org/drawingml/2006/table">
            <a:tbl>
              <a:tblPr/>
              <a:tblGrid>
                <a:gridCol w="1174221">
                  <a:extLst>
                    <a:ext uri="{9D8B030D-6E8A-4147-A177-3AD203B41FA5}">
                      <a16:colId xmlns:a16="http://schemas.microsoft.com/office/drawing/2014/main" val="2120379088"/>
                    </a:ext>
                  </a:extLst>
                </a:gridCol>
                <a:gridCol w="1628592">
                  <a:extLst>
                    <a:ext uri="{9D8B030D-6E8A-4147-A177-3AD203B41FA5}">
                      <a16:colId xmlns:a16="http://schemas.microsoft.com/office/drawing/2014/main" val="4246528678"/>
                    </a:ext>
                  </a:extLst>
                </a:gridCol>
                <a:gridCol w="4715418">
                  <a:extLst>
                    <a:ext uri="{9D8B030D-6E8A-4147-A177-3AD203B41FA5}">
                      <a16:colId xmlns:a16="http://schemas.microsoft.com/office/drawing/2014/main" val="2014498020"/>
                    </a:ext>
                  </a:extLst>
                </a:gridCol>
              </a:tblGrid>
              <a:tr h="195301">
                <a:tc>
                  <a:txBody>
                    <a:bodyPr/>
                    <a:lstStyle/>
                    <a:p>
                      <a:pPr algn="ctr"/>
                      <a:r>
                        <a:rPr lang="pt-PT" sz="1000" b="1" dirty="0">
                          <a:solidFill>
                            <a:srgbClr val="18436C"/>
                          </a:solidFill>
                        </a:rPr>
                        <a:t>Objetivo</a:t>
                      </a:r>
                      <a:endParaRPr lang="pt-PT" sz="1000" dirty="0">
                        <a:solidFill>
                          <a:srgbClr val="18436C"/>
                        </a:solidFill>
                      </a:endParaRPr>
                    </a:p>
                  </a:txBody>
                  <a:tcPr marL="32617" marR="32617" marT="16309" marB="16309" anchor="ctr">
                    <a:lnL>
                      <a:noFill/>
                    </a:lnL>
                    <a:lnR>
                      <a:noFill/>
                    </a:lnR>
                    <a:lnT>
                      <a:noFill/>
                    </a:lnT>
                    <a:lnB>
                      <a:noFill/>
                    </a:lnB>
                    <a:noFill/>
                  </a:tcPr>
                </a:tc>
                <a:tc>
                  <a:txBody>
                    <a:bodyPr/>
                    <a:lstStyle/>
                    <a:p>
                      <a:pPr algn="ctr"/>
                      <a:r>
                        <a:rPr lang="pt-PT" sz="1000" b="1" dirty="0">
                          <a:solidFill>
                            <a:srgbClr val="18436C"/>
                          </a:solidFill>
                        </a:rPr>
                        <a:t>Estratégia</a:t>
                      </a:r>
                      <a:endParaRPr lang="pt-PT" sz="1000" dirty="0">
                        <a:solidFill>
                          <a:srgbClr val="18436C"/>
                        </a:solidFill>
                      </a:endParaRPr>
                    </a:p>
                  </a:txBody>
                  <a:tcPr marL="32617" marR="32617" marT="16309" marB="16309" anchor="ctr">
                    <a:lnL>
                      <a:noFill/>
                    </a:lnL>
                    <a:lnR>
                      <a:noFill/>
                    </a:lnR>
                    <a:lnT>
                      <a:noFill/>
                    </a:lnT>
                    <a:lnB>
                      <a:noFill/>
                    </a:lnB>
                    <a:noFill/>
                  </a:tcPr>
                </a:tc>
                <a:tc>
                  <a:txBody>
                    <a:bodyPr/>
                    <a:lstStyle/>
                    <a:p>
                      <a:pPr algn="ctr"/>
                      <a:r>
                        <a:rPr lang="pt-PT" sz="1000" b="1" dirty="0">
                          <a:solidFill>
                            <a:srgbClr val="18436C"/>
                          </a:solidFill>
                        </a:rPr>
                        <a:t>Descrição</a:t>
                      </a:r>
                      <a:endParaRPr lang="pt-PT" sz="1000" dirty="0">
                        <a:solidFill>
                          <a:srgbClr val="18436C"/>
                        </a:solidFill>
                      </a:endParaRPr>
                    </a:p>
                  </a:txBody>
                  <a:tcPr marL="32617" marR="32617" marT="16309" marB="16309" anchor="ctr">
                    <a:lnL>
                      <a:noFill/>
                    </a:lnL>
                    <a:lnR>
                      <a:noFill/>
                    </a:lnR>
                    <a:lnT>
                      <a:noFill/>
                    </a:lnT>
                    <a:lnB>
                      <a:noFill/>
                    </a:lnB>
                    <a:noFill/>
                  </a:tcPr>
                </a:tc>
                <a:extLst>
                  <a:ext uri="{0D108BD9-81ED-4DB2-BD59-A6C34878D82A}">
                    <a16:rowId xmlns:a16="http://schemas.microsoft.com/office/drawing/2014/main" val="1878269492"/>
                  </a:ext>
                </a:extLst>
              </a:tr>
              <a:tr h="550879">
                <a:tc>
                  <a:txBody>
                    <a:bodyPr/>
                    <a:lstStyle/>
                    <a:p>
                      <a:r>
                        <a:rPr lang="en-GB" sz="1000" b="1" dirty="0" err="1">
                          <a:solidFill>
                            <a:schemeClr val="bg1"/>
                          </a:solidFill>
                        </a:rPr>
                        <a:t>Utilização</a:t>
                      </a:r>
                      <a:r>
                        <a:rPr lang="en-GB" sz="1000" b="1" dirty="0">
                          <a:solidFill>
                            <a:schemeClr val="bg1"/>
                          </a:solidFill>
                        </a:rPr>
                        <a:t> e </a:t>
                      </a:r>
                      <a:r>
                        <a:rPr lang="en-GB" sz="1000" b="1" dirty="0" err="1">
                          <a:solidFill>
                            <a:schemeClr val="bg1"/>
                          </a:solidFill>
                        </a:rPr>
                        <a:t>fabricação</a:t>
                      </a:r>
                      <a:r>
                        <a:rPr lang="en-GB" sz="1000" b="1" dirty="0">
                          <a:solidFill>
                            <a:schemeClr val="bg1"/>
                          </a:solidFill>
                        </a:rPr>
                        <a:t> </a:t>
                      </a:r>
                      <a:r>
                        <a:rPr lang="en-GB" sz="1000" b="1" dirty="0" err="1">
                          <a:solidFill>
                            <a:schemeClr val="bg1"/>
                          </a:solidFill>
                        </a:rPr>
                        <a:t>inteligente</a:t>
                      </a:r>
                      <a:r>
                        <a:rPr lang="en-GB" sz="1000" b="1" dirty="0">
                          <a:solidFill>
                            <a:schemeClr val="bg1"/>
                          </a:solidFill>
                        </a:rPr>
                        <a:t> de </a:t>
                      </a:r>
                      <a:r>
                        <a:rPr lang="en-GB" sz="1000" b="1" dirty="0" err="1">
                          <a:solidFill>
                            <a:schemeClr val="bg1"/>
                          </a:solidFill>
                        </a:rPr>
                        <a:t>produtos</a:t>
                      </a:r>
                      <a:endParaRPr lang="en-GB" sz="1000" dirty="0">
                        <a:solidFill>
                          <a:schemeClr val="bg1"/>
                        </a:solidFill>
                      </a:endParaRPr>
                    </a:p>
                  </a:txBody>
                  <a:tcPr marL="32617" marR="32617" marT="16309" marB="16309" anchor="ctr">
                    <a:lnL>
                      <a:noFill/>
                    </a:lnL>
                    <a:lnR>
                      <a:noFill/>
                    </a:lnR>
                    <a:lnT>
                      <a:noFill/>
                    </a:lnT>
                    <a:lnB>
                      <a:noFill/>
                    </a:lnB>
                    <a:solidFill>
                      <a:srgbClr val="00305C"/>
                    </a:solidFill>
                  </a:tcPr>
                </a:tc>
                <a:tc>
                  <a:txBody>
                    <a:bodyPr/>
                    <a:lstStyle/>
                    <a:p>
                      <a:r>
                        <a:rPr lang="pt-PT" sz="1000" b="1" dirty="0">
                          <a:solidFill>
                            <a:srgbClr val="18436C"/>
                          </a:solidFill>
                        </a:rPr>
                        <a:t>R0 – Refuse (Recusar)</a:t>
                      </a:r>
                      <a:endParaRPr lang="pt-PT" sz="1000" dirty="0">
                        <a:solidFill>
                          <a:srgbClr val="18436C"/>
                        </a:solidFill>
                      </a:endParaRPr>
                    </a:p>
                  </a:txBody>
                  <a:tcPr marL="32617" marR="32617" marT="16309" marB="16309" anchor="ctr">
                    <a:lnL>
                      <a:noFill/>
                    </a:lnL>
                    <a:lnR>
                      <a:noFill/>
                    </a:lnR>
                    <a:lnT>
                      <a:noFill/>
                    </a:lnT>
                    <a:lnB>
                      <a:noFill/>
                    </a:lnB>
                    <a:solidFill>
                      <a:srgbClr val="ABB1C9"/>
                    </a:solidFill>
                  </a:tcPr>
                </a:tc>
                <a:tc>
                  <a:txBody>
                    <a:bodyPr/>
                    <a:lstStyle/>
                    <a:p>
                      <a:pPr algn="ctr"/>
                      <a:r>
                        <a:rPr lang="pt-PT" sz="1050" dirty="0">
                          <a:solidFill>
                            <a:srgbClr val="18436C"/>
                          </a:solidFill>
                        </a:rPr>
                        <a:t>Tornar o produto redundante abandonando a sua função ou oferecendo a mesma função com um produto radicalmente diferente</a:t>
                      </a:r>
                      <a:endParaRPr lang="en-GB" sz="1050" dirty="0">
                        <a:solidFill>
                          <a:srgbClr val="18436C"/>
                        </a:solidFill>
                      </a:endParaRPr>
                    </a:p>
                  </a:txBody>
                  <a:tcPr marL="32617" marR="32617" marT="16309" marB="16309" anchor="ctr">
                    <a:lnL>
                      <a:noFill/>
                    </a:lnL>
                    <a:lnR>
                      <a:noFill/>
                    </a:lnR>
                    <a:lnT>
                      <a:noFill/>
                    </a:lnT>
                    <a:lnB>
                      <a:noFill/>
                    </a:lnB>
                    <a:solidFill>
                      <a:srgbClr val="E3E5EF"/>
                    </a:solidFill>
                  </a:tcPr>
                </a:tc>
                <a:extLst>
                  <a:ext uri="{0D108BD9-81ED-4DB2-BD59-A6C34878D82A}">
                    <a16:rowId xmlns:a16="http://schemas.microsoft.com/office/drawing/2014/main" val="3972147174"/>
                  </a:ext>
                </a:extLst>
              </a:tr>
              <a:tr h="447589">
                <a:tc>
                  <a:txBody>
                    <a:bodyPr/>
                    <a:lstStyle/>
                    <a:p>
                      <a:endParaRPr lang="pt-PT" sz="1000">
                        <a:solidFill>
                          <a:schemeClr val="bg1"/>
                        </a:solidFill>
                      </a:endParaRPr>
                    </a:p>
                  </a:txBody>
                  <a:tcPr marL="32617" marR="32617" marT="16309" marB="16309" anchor="ctr">
                    <a:lnL>
                      <a:noFill/>
                    </a:lnL>
                    <a:lnR>
                      <a:noFill/>
                    </a:lnR>
                    <a:lnT>
                      <a:noFill/>
                    </a:lnT>
                    <a:lnB>
                      <a:noFill/>
                    </a:lnB>
                    <a:solidFill>
                      <a:srgbClr val="00305C"/>
                    </a:solidFill>
                  </a:tcPr>
                </a:tc>
                <a:tc>
                  <a:txBody>
                    <a:bodyPr/>
                    <a:lstStyle/>
                    <a:p>
                      <a:r>
                        <a:rPr lang="pt-PT" sz="1000" b="1" dirty="0">
                          <a:solidFill>
                            <a:srgbClr val="18436C"/>
                          </a:solidFill>
                        </a:rPr>
                        <a:t>R1 – </a:t>
                      </a:r>
                      <a:r>
                        <a:rPr lang="pt-PT" sz="1000" b="1" dirty="0" err="1">
                          <a:solidFill>
                            <a:srgbClr val="18436C"/>
                          </a:solidFill>
                        </a:rPr>
                        <a:t>Rethink</a:t>
                      </a:r>
                      <a:r>
                        <a:rPr lang="pt-PT" sz="1000" b="1" dirty="0">
                          <a:solidFill>
                            <a:srgbClr val="18436C"/>
                          </a:solidFill>
                        </a:rPr>
                        <a:t> (Repensar)</a:t>
                      </a:r>
                      <a:endParaRPr lang="pt-PT" sz="1000" dirty="0">
                        <a:solidFill>
                          <a:srgbClr val="18436C"/>
                        </a:solidFill>
                      </a:endParaRPr>
                    </a:p>
                  </a:txBody>
                  <a:tcPr marL="32617" marR="32617" marT="16309" marB="16309" anchor="ctr">
                    <a:lnL>
                      <a:noFill/>
                    </a:lnL>
                    <a:lnR>
                      <a:noFill/>
                    </a:lnR>
                    <a:lnT>
                      <a:noFill/>
                    </a:lnT>
                    <a:lnB>
                      <a:noFill/>
                    </a:lnB>
                    <a:solidFill>
                      <a:srgbClr val="ABB1C9"/>
                    </a:solidFill>
                  </a:tcPr>
                </a:tc>
                <a:tc>
                  <a:txBody>
                    <a:bodyPr/>
                    <a:lstStyle/>
                    <a:p>
                      <a:pPr algn="ctr"/>
                      <a:r>
                        <a:rPr lang="pt-PT" sz="1050" dirty="0">
                          <a:solidFill>
                            <a:srgbClr val="18436C"/>
                          </a:solidFill>
                        </a:rPr>
                        <a:t>Intensificar o uso do produto (ex.: partilha de produto, produto multifuncional)</a:t>
                      </a:r>
                      <a:endParaRPr lang="en-GB" sz="1050" dirty="0">
                        <a:solidFill>
                          <a:srgbClr val="18436C"/>
                        </a:solidFill>
                      </a:endParaRPr>
                    </a:p>
                  </a:txBody>
                  <a:tcPr marL="32617" marR="32617" marT="16309" marB="16309" anchor="ctr">
                    <a:lnL>
                      <a:noFill/>
                    </a:lnL>
                    <a:lnR>
                      <a:noFill/>
                    </a:lnR>
                    <a:lnT>
                      <a:noFill/>
                    </a:lnT>
                    <a:lnB>
                      <a:noFill/>
                    </a:lnB>
                    <a:solidFill>
                      <a:srgbClr val="E3E5EF"/>
                    </a:solidFill>
                  </a:tcPr>
                </a:tc>
                <a:extLst>
                  <a:ext uri="{0D108BD9-81ED-4DB2-BD59-A6C34878D82A}">
                    <a16:rowId xmlns:a16="http://schemas.microsoft.com/office/drawing/2014/main" val="1553041282"/>
                  </a:ext>
                </a:extLst>
              </a:tr>
              <a:tr h="550879">
                <a:tc>
                  <a:txBody>
                    <a:bodyPr/>
                    <a:lstStyle/>
                    <a:p>
                      <a:endParaRPr lang="pt-PT" sz="1000">
                        <a:solidFill>
                          <a:schemeClr val="bg1"/>
                        </a:solidFill>
                      </a:endParaRPr>
                    </a:p>
                  </a:txBody>
                  <a:tcPr marL="32617" marR="32617" marT="16309" marB="16309" anchor="ctr">
                    <a:lnL>
                      <a:noFill/>
                    </a:lnL>
                    <a:lnR>
                      <a:noFill/>
                    </a:lnR>
                    <a:lnT>
                      <a:noFill/>
                    </a:lnT>
                    <a:lnB>
                      <a:noFill/>
                    </a:lnB>
                    <a:solidFill>
                      <a:srgbClr val="00305C"/>
                    </a:solidFill>
                  </a:tcPr>
                </a:tc>
                <a:tc>
                  <a:txBody>
                    <a:bodyPr/>
                    <a:lstStyle/>
                    <a:p>
                      <a:r>
                        <a:rPr lang="pt-PT" sz="1000" b="1" dirty="0">
                          <a:solidFill>
                            <a:srgbClr val="18436C"/>
                          </a:solidFill>
                        </a:rPr>
                        <a:t>R2 – </a:t>
                      </a:r>
                      <a:r>
                        <a:rPr lang="pt-PT" sz="1000" b="1" dirty="0" err="1">
                          <a:solidFill>
                            <a:srgbClr val="18436C"/>
                          </a:solidFill>
                        </a:rPr>
                        <a:t>Reduce</a:t>
                      </a:r>
                      <a:r>
                        <a:rPr lang="pt-PT" sz="1000" b="1" dirty="0">
                          <a:solidFill>
                            <a:srgbClr val="18436C"/>
                          </a:solidFill>
                        </a:rPr>
                        <a:t> (Reduzir)</a:t>
                      </a:r>
                      <a:endParaRPr lang="pt-PT" sz="1000" dirty="0">
                        <a:solidFill>
                          <a:srgbClr val="18436C"/>
                        </a:solidFill>
                      </a:endParaRPr>
                    </a:p>
                  </a:txBody>
                  <a:tcPr marL="32617" marR="32617" marT="16309" marB="16309" anchor="ctr">
                    <a:lnL>
                      <a:noFill/>
                    </a:lnL>
                    <a:lnR>
                      <a:noFill/>
                    </a:lnR>
                    <a:lnT>
                      <a:noFill/>
                    </a:lnT>
                    <a:lnB>
                      <a:noFill/>
                    </a:lnB>
                    <a:solidFill>
                      <a:srgbClr val="ABB1C9"/>
                    </a:solidFill>
                  </a:tcPr>
                </a:tc>
                <a:tc>
                  <a:txBody>
                    <a:bodyPr/>
                    <a:lstStyle/>
                    <a:p>
                      <a:pPr algn="ctr"/>
                      <a:r>
                        <a:rPr lang="pt-PT" sz="1050" dirty="0">
                          <a:solidFill>
                            <a:srgbClr val="18436C"/>
                          </a:solidFill>
                        </a:rPr>
                        <a:t>Aumentar a eficiência na fabricação ou utilização do produto consumindo menos recursos naturais e materiais</a:t>
                      </a:r>
                      <a:endParaRPr lang="en-GB" sz="1050" dirty="0">
                        <a:solidFill>
                          <a:srgbClr val="18436C"/>
                        </a:solidFill>
                      </a:endParaRPr>
                    </a:p>
                  </a:txBody>
                  <a:tcPr marL="32617" marR="32617" marT="16309" marB="16309" anchor="ctr">
                    <a:lnL>
                      <a:noFill/>
                    </a:lnL>
                    <a:lnR>
                      <a:noFill/>
                    </a:lnR>
                    <a:lnT>
                      <a:noFill/>
                    </a:lnT>
                    <a:lnB>
                      <a:noFill/>
                    </a:lnB>
                    <a:solidFill>
                      <a:srgbClr val="E3E5EF"/>
                    </a:solidFill>
                  </a:tcPr>
                </a:tc>
                <a:extLst>
                  <a:ext uri="{0D108BD9-81ED-4DB2-BD59-A6C34878D82A}">
                    <a16:rowId xmlns:a16="http://schemas.microsoft.com/office/drawing/2014/main" val="3855890779"/>
                  </a:ext>
                </a:extLst>
              </a:tr>
              <a:tr h="517041">
                <a:tc>
                  <a:txBody>
                    <a:bodyPr/>
                    <a:lstStyle/>
                    <a:p>
                      <a:r>
                        <a:rPr lang="en-GB" sz="1000" b="1" dirty="0" err="1">
                          <a:solidFill>
                            <a:schemeClr val="bg1"/>
                          </a:solidFill>
                        </a:rPr>
                        <a:t>Prolongar</a:t>
                      </a:r>
                      <a:r>
                        <a:rPr lang="en-GB" sz="1000" b="1" dirty="0">
                          <a:solidFill>
                            <a:schemeClr val="bg1"/>
                          </a:solidFill>
                        </a:rPr>
                        <a:t> a </a:t>
                      </a:r>
                      <a:r>
                        <a:rPr lang="en-GB" sz="1000" b="1" dirty="0" err="1">
                          <a:solidFill>
                            <a:schemeClr val="bg1"/>
                          </a:solidFill>
                        </a:rPr>
                        <a:t>vida</a:t>
                      </a:r>
                      <a:r>
                        <a:rPr lang="en-GB" sz="1000" b="1" dirty="0">
                          <a:solidFill>
                            <a:schemeClr val="bg1"/>
                          </a:solidFill>
                        </a:rPr>
                        <a:t> </a:t>
                      </a:r>
                      <a:r>
                        <a:rPr lang="en-GB" sz="1000" b="1" dirty="0" err="1">
                          <a:solidFill>
                            <a:schemeClr val="bg1"/>
                          </a:solidFill>
                        </a:rPr>
                        <a:t>útil</a:t>
                      </a:r>
                      <a:r>
                        <a:rPr lang="en-GB" sz="1000" b="1" dirty="0">
                          <a:solidFill>
                            <a:schemeClr val="bg1"/>
                          </a:solidFill>
                        </a:rPr>
                        <a:t> do </a:t>
                      </a:r>
                      <a:r>
                        <a:rPr lang="en-GB" sz="1000" b="1" dirty="0" err="1">
                          <a:solidFill>
                            <a:schemeClr val="bg1"/>
                          </a:solidFill>
                        </a:rPr>
                        <a:t>produto</a:t>
                      </a:r>
                      <a:r>
                        <a:rPr lang="en-GB" sz="1000" b="1" dirty="0">
                          <a:solidFill>
                            <a:schemeClr val="bg1"/>
                          </a:solidFill>
                        </a:rPr>
                        <a:t> e </a:t>
                      </a:r>
                      <a:r>
                        <a:rPr lang="en-GB" sz="1000" b="1" dirty="0" err="1">
                          <a:solidFill>
                            <a:schemeClr val="bg1"/>
                          </a:solidFill>
                        </a:rPr>
                        <a:t>suas</a:t>
                      </a:r>
                      <a:r>
                        <a:rPr lang="en-GB" sz="1000" b="1" dirty="0">
                          <a:solidFill>
                            <a:schemeClr val="bg1"/>
                          </a:solidFill>
                        </a:rPr>
                        <a:t> partes</a:t>
                      </a:r>
                      <a:endParaRPr lang="en-GB" sz="1000" dirty="0">
                        <a:solidFill>
                          <a:schemeClr val="bg1"/>
                        </a:solidFill>
                      </a:endParaRPr>
                    </a:p>
                  </a:txBody>
                  <a:tcPr marL="32617" marR="32617" marT="16309" marB="16309" anchor="ctr">
                    <a:lnL>
                      <a:noFill/>
                    </a:lnL>
                    <a:lnR>
                      <a:noFill/>
                    </a:lnR>
                    <a:lnT>
                      <a:noFill/>
                    </a:lnT>
                    <a:lnB>
                      <a:noFill/>
                    </a:lnB>
                    <a:solidFill>
                      <a:srgbClr val="00305C"/>
                    </a:solidFill>
                  </a:tcPr>
                </a:tc>
                <a:tc>
                  <a:txBody>
                    <a:bodyPr/>
                    <a:lstStyle/>
                    <a:p>
                      <a:r>
                        <a:rPr lang="pt-PT" sz="1000" b="1" dirty="0">
                          <a:solidFill>
                            <a:srgbClr val="18436C"/>
                          </a:solidFill>
                        </a:rPr>
                        <a:t>R3 – Reuse (Reutilizar)</a:t>
                      </a:r>
                      <a:endParaRPr lang="pt-PT" sz="1000" dirty="0">
                        <a:solidFill>
                          <a:srgbClr val="18436C"/>
                        </a:solidFill>
                      </a:endParaRPr>
                    </a:p>
                  </a:txBody>
                  <a:tcPr marL="32617" marR="32617" marT="16309" marB="16309" anchor="ctr">
                    <a:lnL>
                      <a:noFill/>
                    </a:lnL>
                    <a:lnR>
                      <a:noFill/>
                    </a:lnR>
                    <a:lnT>
                      <a:noFill/>
                    </a:lnT>
                    <a:lnB>
                      <a:noFill/>
                    </a:lnB>
                    <a:solidFill>
                      <a:srgbClr val="ABB1C9"/>
                    </a:solidFill>
                  </a:tcPr>
                </a:tc>
                <a:tc>
                  <a:txBody>
                    <a:bodyPr/>
                    <a:lstStyle/>
                    <a:p>
                      <a:pPr algn="ctr"/>
                      <a:r>
                        <a:rPr lang="pt-PT" sz="1050" dirty="0">
                          <a:solidFill>
                            <a:srgbClr val="18436C"/>
                          </a:solidFill>
                        </a:rPr>
                        <a:t>Reutilização de produto funcional descartado por outro consumidor</a:t>
                      </a:r>
                      <a:endParaRPr lang="en-GB" sz="1050" dirty="0">
                        <a:solidFill>
                          <a:srgbClr val="18436C"/>
                        </a:solidFill>
                      </a:endParaRPr>
                    </a:p>
                  </a:txBody>
                  <a:tcPr marL="32617" marR="32617" marT="16309" marB="16309" anchor="ctr">
                    <a:lnL>
                      <a:noFill/>
                    </a:lnL>
                    <a:lnR>
                      <a:noFill/>
                    </a:lnR>
                    <a:lnT>
                      <a:noFill/>
                    </a:lnT>
                    <a:lnB>
                      <a:noFill/>
                    </a:lnB>
                    <a:solidFill>
                      <a:srgbClr val="E3E5EF"/>
                    </a:solidFill>
                  </a:tcPr>
                </a:tc>
                <a:extLst>
                  <a:ext uri="{0D108BD9-81ED-4DB2-BD59-A6C34878D82A}">
                    <a16:rowId xmlns:a16="http://schemas.microsoft.com/office/drawing/2014/main" val="3244954469"/>
                  </a:ext>
                </a:extLst>
              </a:tr>
              <a:tr h="447589">
                <a:tc>
                  <a:txBody>
                    <a:bodyPr/>
                    <a:lstStyle/>
                    <a:p>
                      <a:endParaRPr lang="pt-PT" sz="1000">
                        <a:solidFill>
                          <a:schemeClr val="bg1"/>
                        </a:solidFill>
                      </a:endParaRPr>
                    </a:p>
                  </a:txBody>
                  <a:tcPr marL="32617" marR="32617" marT="16309" marB="16309" anchor="ctr">
                    <a:lnL>
                      <a:noFill/>
                    </a:lnL>
                    <a:lnR>
                      <a:noFill/>
                    </a:lnR>
                    <a:lnT>
                      <a:noFill/>
                    </a:lnT>
                    <a:lnB>
                      <a:noFill/>
                    </a:lnB>
                    <a:solidFill>
                      <a:srgbClr val="00305C"/>
                    </a:solidFill>
                  </a:tcPr>
                </a:tc>
                <a:tc>
                  <a:txBody>
                    <a:bodyPr/>
                    <a:lstStyle/>
                    <a:p>
                      <a:r>
                        <a:rPr lang="pt-PT" sz="1000" b="1" dirty="0">
                          <a:solidFill>
                            <a:srgbClr val="18436C"/>
                          </a:solidFill>
                        </a:rPr>
                        <a:t>R4 – </a:t>
                      </a:r>
                      <a:r>
                        <a:rPr lang="pt-PT" sz="1000" b="1" dirty="0" err="1">
                          <a:solidFill>
                            <a:srgbClr val="18436C"/>
                          </a:solidFill>
                        </a:rPr>
                        <a:t>Repair</a:t>
                      </a:r>
                      <a:r>
                        <a:rPr lang="pt-PT" sz="1000" b="1" dirty="0">
                          <a:solidFill>
                            <a:srgbClr val="18436C"/>
                          </a:solidFill>
                        </a:rPr>
                        <a:t> (Reparar)</a:t>
                      </a:r>
                      <a:endParaRPr lang="pt-PT" sz="1000" dirty="0">
                        <a:solidFill>
                          <a:srgbClr val="18436C"/>
                        </a:solidFill>
                      </a:endParaRPr>
                    </a:p>
                  </a:txBody>
                  <a:tcPr marL="32617" marR="32617" marT="16309" marB="16309" anchor="ctr">
                    <a:lnL>
                      <a:noFill/>
                    </a:lnL>
                    <a:lnR>
                      <a:noFill/>
                    </a:lnR>
                    <a:lnT>
                      <a:noFill/>
                    </a:lnT>
                    <a:lnB>
                      <a:noFill/>
                    </a:lnB>
                    <a:solidFill>
                      <a:srgbClr val="ABB1C9"/>
                    </a:solidFill>
                  </a:tcPr>
                </a:tc>
                <a:tc>
                  <a:txBody>
                    <a:bodyPr/>
                    <a:lstStyle/>
                    <a:p>
                      <a:pPr algn="ctr"/>
                      <a:r>
                        <a:rPr lang="pt-PT" sz="1050" dirty="0">
                          <a:solidFill>
                            <a:srgbClr val="18436C"/>
                          </a:solidFill>
                        </a:rPr>
                        <a:t>Reparação e manutenção de produto defeituoso para restaurar a sua função original.</a:t>
                      </a:r>
                      <a:endParaRPr lang="en-GB" sz="1050" dirty="0">
                        <a:solidFill>
                          <a:srgbClr val="18436C"/>
                        </a:solidFill>
                      </a:endParaRPr>
                    </a:p>
                  </a:txBody>
                  <a:tcPr marL="32617" marR="32617" marT="16309" marB="16309" anchor="ctr">
                    <a:lnL>
                      <a:noFill/>
                    </a:lnL>
                    <a:lnR>
                      <a:noFill/>
                    </a:lnR>
                    <a:lnT>
                      <a:noFill/>
                    </a:lnT>
                    <a:lnB>
                      <a:noFill/>
                    </a:lnB>
                    <a:solidFill>
                      <a:srgbClr val="E3E5EF"/>
                    </a:solidFill>
                  </a:tcPr>
                </a:tc>
                <a:extLst>
                  <a:ext uri="{0D108BD9-81ED-4DB2-BD59-A6C34878D82A}">
                    <a16:rowId xmlns:a16="http://schemas.microsoft.com/office/drawing/2014/main" val="3290464712"/>
                  </a:ext>
                </a:extLst>
              </a:tr>
              <a:tr h="241009">
                <a:tc>
                  <a:txBody>
                    <a:bodyPr/>
                    <a:lstStyle/>
                    <a:p>
                      <a:endParaRPr lang="pt-PT" sz="1000">
                        <a:solidFill>
                          <a:schemeClr val="bg1"/>
                        </a:solidFill>
                      </a:endParaRPr>
                    </a:p>
                  </a:txBody>
                  <a:tcPr marL="32617" marR="32617" marT="16309" marB="16309" anchor="ctr">
                    <a:lnL>
                      <a:noFill/>
                    </a:lnL>
                    <a:lnR>
                      <a:noFill/>
                    </a:lnR>
                    <a:lnT>
                      <a:noFill/>
                    </a:lnT>
                    <a:lnB>
                      <a:noFill/>
                    </a:lnB>
                    <a:solidFill>
                      <a:srgbClr val="00305C"/>
                    </a:solidFill>
                  </a:tcPr>
                </a:tc>
                <a:tc>
                  <a:txBody>
                    <a:bodyPr/>
                    <a:lstStyle/>
                    <a:p>
                      <a:r>
                        <a:rPr lang="pt-PT" sz="1000" b="1" dirty="0">
                          <a:solidFill>
                            <a:srgbClr val="18436C"/>
                          </a:solidFill>
                        </a:rPr>
                        <a:t>R5 – </a:t>
                      </a:r>
                      <a:r>
                        <a:rPr lang="pt-PT" sz="1000" b="1" dirty="0" err="1">
                          <a:solidFill>
                            <a:srgbClr val="18436C"/>
                          </a:solidFill>
                        </a:rPr>
                        <a:t>Refurbish</a:t>
                      </a:r>
                      <a:r>
                        <a:rPr lang="pt-PT" sz="1000" b="1" dirty="0">
                          <a:solidFill>
                            <a:srgbClr val="18436C"/>
                          </a:solidFill>
                        </a:rPr>
                        <a:t> (Restaurar)</a:t>
                      </a:r>
                      <a:endParaRPr lang="pt-PT" sz="1000" dirty="0">
                        <a:solidFill>
                          <a:srgbClr val="18436C"/>
                        </a:solidFill>
                      </a:endParaRPr>
                    </a:p>
                  </a:txBody>
                  <a:tcPr marL="32617" marR="32617" marT="16309" marB="16309" anchor="ctr">
                    <a:lnL>
                      <a:noFill/>
                    </a:lnL>
                    <a:lnR>
                      <a:noFill/>
                    </a:lnR>
                    <a:lnT>
                      <a:noFill/>
                    </a:lnT>
                    <a:lnB>
                      <a:noFill/>
                    </a:lnB>
                    <a:solidFill>
                      <a:srgbClr val="ABB1C9"/>
                    </a:solidFill>
                  </a:tcPr>
                </a:tc>
                <a:tc>
                  <a:txBody>
                    <a:bodyPr/>
                    <a:lstStyle/>
                    <a:p>
                      <a:pPr algn="ctr"/>
                      <a:r>
                        <a:rPr lang="pt-PT" sz="1050" kern="1200">
                          <a:solidFill>
                            <a:srgbClr val="18436C"/>
                          </a:solidFill>
                          <a:latin typeface="+mn-lt"/>
                          <a:ea typeface="+mn-ea"/>
                          <a:cs typeface="+mn-cs"/>
                        </a:rPr>
                        <a:t>Restaurar </a:t>
                      </a:r>
                      <a:r>
                        <a:rPr lang="pt-PT" sz="1050" kern="1200" dirty="0">
                          <a:solidFill>
                            <a:srgbClr val="18436C"/>
                          </a:solidFill>
                          <a:latin typeface="+mn-lt"/>
                          <a:ea typeface="+mn-ea"/>
                          <a:cs typeface="+mn-cs"/>
                        </a:rPr>
                        <a:t>um produto antigo para </a:t>
                      </a:r>
                      <a:r>
                        <a:rPr lang="pt-PT" sz="1050" kern="1200">
                          <a:solidFill>
                            <a:srgbClr val="18436C"/>
                          </a:solidFill>
                          <a:latin typeface="+mn-lt"/>
                          <a:ea typeface="+mn-ea"/>
                          <a:cs typeface="+mn-cs"/>
                        </a:rPr>
                        <a:t>o modernizar.</a:t>
                      </a:r>
                      <a:endParaRPr lang="en-GB" sz="1050" kern="1200" dirty="0">
                        <a:solidFill>
                          <a:srgbClr val="18436C"/>
                        </a:solidFill>
                        <a:latin typeface="+mn-lt"/>
                        <a:ea typeface="+mn-ea"/>
                        <a:cs typeface="+mn-cs"/>
                      </a:endParaRPr>
                    </a:p>
                  </a:txBody>
                  <a:tcPr marL="32617" marR="32617" marT="16309" marB="16309" anchor="ctr">
                    <a:lnL>
                      <a:noFill/>
                    </a:lnL>
                    <a:lnR>
                      <a:noFill/>
                    </a:lnR>
                    <a:lnT>
                      <a:noFill/>
                    </a:lnT>
                    <a:lnB>
                      <a:noFill/>
                    </a:lnB>
                    <a:solidFill>
                      <a:srgbClr val="E3E5EF"/>
                    </a:solidFill>
                  </a:tcPr>
                </a:tc>
                <a:extLst>
                  <a:ext uri="{0D108BD9-81ED-4DB2-BD59-A6C34878D82A}">
                    <a16:rowId xmlns:a16="http://schemas.microsoft.com/office/drawing/2014/main" val="1447061806"/>
                  </a:ext>
                </a:extLst>
              </a:tr>
              <a:tr h="344299">
                <a:tc>
                  <a:txBody>
                    <a:bodyPr/>
                    <a:lstStyle/>
                    <a:p>
                      <a:endParaRPr lang="pt-PT" sz="1000">
                        <a:solidFill>
                          <a:schemeClr val="bg1"/>
                        </a:solidFill>
                      </a:endParaRPr>
                    </a:p>
                  </a:txBody>
                  <a:tcPr marL="32617" marR="32617" marT="16309" marB="16309" anchor="ctr">
                    <a:lnL>
                      <a:noFill/>
                    </a:lnL>
                    <a:lnR>
                      <a:noFill/>
                    </a:lnR>
                    <a:lnT>
                      <a:noFill/>
                    </a:lnT>
                    <a:lnB>
                      <a:noFill/>
                    </a:lnB>
                    <a:solidFill>
                      <a:srgbClr val="00305C"/>
                    </a:solidFill>
                  </a:tcPr>
                </a:tc>
                <a:tc>
                  <a:txBody>
                    <a:bodyPr/>
                    <a:lstStyle/>
                    <a:p>
                      <a:r>
                        <a:rPr lang="pt-PT" sz="1000" b="1" dirty="0">
                          <a:solidFill>
                            <a:srgbClr val="18436C"/>
                          </a:solidFill>
                        </a:rPr>
                        <a:t>R6 – </a:t>
                      </a:r>
                      <a:r>
                        <a:rPr lang="pt-PT" sz="1000" b="1" dirty="0" err="1">
                          <a:solidFill>
                            <a:srgbClr val="18436C"/>
                          </a:solidFill>
                        </a:rPr>
                        <a:t>Remanufacture</a:t>
                      </a:r>
                      <a:r>
                        <a:rPr lang="pt-PT" sz="1000" b="1" dirty="0">
                          <a:solidFill>
                            <a:srgbClr val="18436C"/>
                          </a:solidFill>
                        </a:rPr>
                        <a:t> (</a:t>
                      </a:r>
                      <a:r>
                        <a:rPr lang="pt-PT" sz="1000" b="1" dirty="0" err="1">
                          <a:solidFill>
                            <a:srgbClr val="18436C"/>
                          </a:solidFill>
                        </a:rPr>
                        <a:t>Refabricar</a:t>
                      </a:r>
                      <a:r>
                        <a:rPr lang="pt-PT" sz="1000" b="1" dirty="0">
                          <a:solidFill>
                            <a:srgbClr val="18436C"/>
                          </a:solidFill>
                        </a:rPr>
                        <a:t>)</a:t>
                      </a:r>
                      <a:endParaRPr lang="pt-PT" sz="1000" dirty="0">
                        <a:solidFill>
                          <a:srgbClr val="18436C"/>
                        </a:solidFill>
                      </a:endParaRPr>
                    </a:p>
                  </a:txBody>
                  <a:tcPr marL="32617" marR="32617" marT="16309" marB="16309" anchor="ctr">
                    <a:lnL>
                      <a:noFill/>
                    </a:lnL>
                    <a:lnR>
                      <a:noFill/>
                    </a:lnR>
                    <a:lnT>
                      <a:noFill/>
                    </a:lnT>
                    <a:lnB>
                      <a:noFill/>
                    </a:lnB>
                    <a:solidFill>
                      <a:srgbClr val="ABB1C9"/>
                    </a:solidFill>
                  </a:tcPr>
                </a:tc>
                <a:tc>
                  <a:txBody>
                    <a:bodyPr/>
                    <a:lstStyle/>
                    <a:p>
                      <a:pPr algn="ctr"/>
                      <a:r>
                        <a:rPr lang="pt-PT" sz="1050" dirty="0">
                          <a:solidFill>
                            <a:srgbClr val="18436C"/>
                          </a:solidFill>
                        </a:rPr>
                        <a:t>Utilizar produto ou componentes num novo produto com a sua função original</a:t>
                      </a:r>
                      <a:endParaRPr lang="en-GB" sz="1050" dirty="0">
                        <a:solidFill>
                          <a:srgbClr val="18436C"/>
                        </a:solidFill>
                      </a:endParaRPr>
                    </a:p>
                  </a:txBody>
                  <a:tcPr marL="32617" marR="32617" marT="16309" marB="16309" anchor="ctr">
                    <a:lnL>
                      <a:noFill/>
                    </a:lnL>
                    <a:lnR>
                      <a:noFill/>
                    </a:lnR>
                    <a:lnT>
                      <a:noFill/>
                    </a:lnT>
                    <a:lnB>
                      <a:noFill/>
                    </a:lnB>
                    <a:solidFill>
                      <a:srgbClr val="E3E5EF"/>
                    </a:solidFill>
                  </a:tcPr>
                </a:tc>
                <a:extLst>
                  <a:ext uri="{0D108BD9-81ED-4DB2-BD59-A6C34878D82A}">
                    <a16:rowId xmlns:a16="http://schemas.microsoft.com/office/drawing/2014/main" val="3587845610"/>
                  </a:ext>
                </a:extLst>
              </a:tr>
              <a:tr h="344299">
                <a:tc>
                  <a:txBody>
                    <a:bodyPr/>
                    <a:lstStyle/>
                    <a:p>
                      <a:endParaRPr lang="pt-PT" sz="1000">
                        <a:solidFill>
                          <a:schemeClr val="bg1"/>
                        </a:solidFill>
                      </a:endParaRPr>
                    </a:p>
                  </a:txBody>
                  <a:tcPr marL="32617" marR="32617" marT="16309" marB="16309" anchor="ctr">
                    <a:lnL>
                      <a:noFill/>
                    </a:lnL>
                    <a:lnR>
                      <a:noFill/>
                    </a:lnR>
                    <a:lnT>
                      <a:noFill/>
                    </a:lnT>
                    <a:lnB>
                      <a:noFill/>
                    </a:lnB>
                    <a:solidFill>
                      <a:srgbClr val="00305C"/>
                    </a:solidFill>
                  </a:tcPr>
                </a:tc>
                <a:tc>
                  <a:txBody>
                    <a:bodyPr/>
                    <a:lstStyle/>
                    <a:p>
                      <a:r>
                        <a:rPr lang="pt-PT" sz="1000" b="1" dirty="0">
                          <a:solidFill>
                            <a:srgbClr val="18436C"/>
                          </a:solidFill>
                        </a:rPr>
                        <a:t>R7 – </a:t>
                      </a:r>
                      <a:r>
                        <a:rPr lang="pt-PT" sz="1000" b="1" dirty="0" err="1">
                          <a:solidFill>
                            <a:srgbClr val="18436C"/>
                          </a:solidFill>
                        </a:rPr>
                        <a:t>Repurpose</a:t>
                      </a:r>
                      <a:r>
                        <a:rPr lang="pt-PT" sz="1000" b="1" dirty="0">
                          <a:solidFill>
                            <a:srgbClr val="18436C"/>
                          </a:solidFill>
                        </a:rPr>
                        <a:t> (Reutilizar com nova função)</a:t>
                      </a:r>
                      <a:endParaRPr lang="pt-PT" sz="1000" dirty="0">
                        <a:solidFill>
                          <a:srgbClr val="18436C"/>
                        </a:solidFill>
                      </a:endParaRPr>
                    </a:p>
                  </a:txBody>
                  <a:tcPr marL="32617" marR="32617" marT="16309" marB="16309" anchor="ctr">
                    <a:lnL>
                      <a:noFill/>
                    </a:lnL>
                    <a:lnR>
                      <a:noFill/>
                    </a:lnR>
                    <a:lnT>
                      <a:noFill/>
                    </a:lnT>
                    <a:lnB>
                      <a:noFill/>
                    </a:lnB>
                    <a:solidFill>
                      <a:srgbClr val="ABB1C9"/>
                    </a:solidFill>
                  </a:tcPr>
                </a:tc>
                <a:tc>
                  <a:txBody>
                    <a:bodyPr/>
                    <a:lstStyle/>
                    <a:p>
                      <a:pPr algn="ctr"/>
                      <a:r>
                        <a:rPr lang="pt-PT" sz="1050" dirty="0">
                          <a:solidFill>
                            <a:srgbClr val="18436C"/>
                          </a:solidFill>
                        </a:rPr>
                        <a:t>Utilizar produto ou peças num novo produto com uma função diferente.</a:t>
                      </a:r>
                      <a:endParaRPr lang="en-GB" sz="1050" dirty="0">
                        <a:solidFill>
                          <a:srgbClr val="18436C"/>
                        </a:solidFill>
                      </a:endParaRPr>
                    </a:p>
                  </a:txBody>
                  <a:tcPr marL="32617" marR="32617" marT="16309" marB="16309" anchor="ctr">
                    <a:lnL>
                      <a:noFill/>
                    </a:lnL>
                    <a:lnR>
                      <a:noFill/>
                    </a:lnR>
                    <a:lnT>
                      <a:noFill/>
                    </a:lnT>
                    <a:lnB>
                      <a:noFill/>
                    </a:lnB>
                    <a:solidFill>
                      <a:srgbClr val="E3E5EF"/>
                    </a:solidFill>
                  </a:tcPr>
                </a:tc>
                <a:extLst>
                  <a:ext uri="{0D108BD9-81ED-4DB2-BD59-A6C34878D82A}">
                    <a16:rowId xmlns:a16="http://schemas.microsoft.com/office/drawing/2014/main" val="867634818"/>
                  </a:ext>
                </a:extLst>
              </a:tr>
              <a:tr h="517041">
                <a:tc>
                  <a:txBody>
                    <a:bodyPr/>
                    <a:lstStyle/>
                    <a:p>
                      <a:r>
                        <a:rPr lang="pt-PT" sz="1000" b="1" dirty="0">
                          <a:solidFill>
                            <a:schemeClr val="bg1"/>
                          </a:solidFill>
                        </a:rPr>
                        <a:t>Aplicação útil de materiais</a:t>
                      </a:r>
                      <a:endParaRPr lang="pt-PT" sz="1000" dirty="0">
                        <a:solidFill>
                          <a:schemeClr val="bg1"/>
                        </a:solidFill>
                      </a:endParaRPr>
                    </a:p>
                  </a:txBody>
                  <a:tcPr marL="32617" marR="32617" marT="16309" marB="16309" anchor="ctr">
                    <a:lnL>
                      <a:noFill/>
                    </a:lnL>
                    <a:lnR>
                      <a:noFill/>
                    </a:lnR>
                    <a:lnT>
                      <a:noFill/>
                    </a:lnT>
                    <a:lnB>
                      <a:noFill/>
                    </a:lnB>
                    <a:solidFill>
                      <a:srgbClr val="00305C"/>
                    </a:solidFill>
                  </a:tcPr>
                </a:tc>
                <a:tc>
                  <a:txBody>
                    <a:bodyPr/>
                    <a:lstStyle/>
                    <a:p>
                      <a:r>
                        <a:rPr lang="pt-PT" sz="1000" b="1" dirty="0">
                          <a:solidFill>
                            <a:srgbClr val="18436C"/>
                          </a:solidFill>
                        </a:rPr>
                        <a:t>R8 – </a:t>
                      </a:r>
                      <a:r>
                        <a:rPr lang="pt-PT" sz="1000" b="1" dirty="0" err="1">
                          <a:solidFill>
                            <a:srgbClr val="18436C"/>
                          </a:solidFill>
                        </a:rPr>
                        <a:t>Recycle</a:t>
                      </a:r>
                      <a:r>
                        <a:rPr lang="pt-PT" sz="1000" b="1" dirty="0">
                          <a:solidFill>
                            <a:srgbClr val="18436C"/>
                          </a:solidFill>
                        </a:rPr>
                        <a:t> (Reciclar)</a:t>
                      </a:r>
                      <a:endParaRPr lang="pt-PT" sz="1000" dirty="0">
                        <a:solidFill>
                          <a:srgbClr val="18436C"/>
                        </a:solidFill>
                      </a:endParaRPr>
                    </a:p>
                  </a:txBody>
                  <a:tcPr marL="32617" marR="32617" marT="16309" marB="16309" anchor="ctr">
                    <a:lnL>
                      <a:noFill/>
                    </a:lnL>
                    <a:lnR>
                      <a:noFill/>
                    </a:lnR>
                    <a:lnT>
                      <a:noFill/>
                    </a:lnT>
                    <a:lnB>
                      <a:noFill/>
                    </a:lnB>
                    <a:solidFill>
                      <a:srgbClr val="ABB1C9"/>
                    </a:solidFill>
                  </a:tcPr>
                </a:tc>
                <a:tc>
                  <a:txBody>
                    <a:bodyPr/>
                    <a:lstStyle/>
                    <a:p>
                      <a:pPr algn="ctr"/>
                      <a:r>
                        <a:rPr lang="pt-PT" sz="1050" kern="1200" dirty="0">
                          <a:solidFill>
                            <a:srgbClr val="18436C"/>
                          </a:solidFill>
                          <a:latin typeface="+mn-lt"/>
                          <a:ea typeface="+mn-ea"/>
                          <a:cs typeface="+mn-cs"/>
                        </a:rPr>
                        <a:t>Processar os materiais para obter a mesma qualidade (alta) ou inferior (baixa)</a:t>
                      </a:r>
                      <a:endParaRPr lang="en-GB" sz="1050" kern="1200" dirty="0">
                        <a:solidFill>
                          <a:srgbClr val="18436C"/>
                        </a:solidFill>
                        <a:latin typeface="+mn-lt"/>
                        <a:ea typeface="+mn-ea"/>
                        <a:cs typeface="+mn-cs"/>
                      </a:endParaRPr>
                    </a:p>
                  </a:txBody>
                  <a:tcPr marL="32617" marR="32617" marT="16309" marB="16309" anchor="ctr">
                    <a:lnL>
                      <a:noFill/>
                    </a:lnL>
                    <a:lnR>
                      <a:noFill/>
                    </a:lnR>
                    <a:lnT>
                      <a:noFill/>
                    </a:lnT>
                    <a:lnB>
                      <a:noFill/>
                    </a:lnB>
                    <a:solidFill>
                      <a:srgbClr val="E3E5EF"/>
                    </a:solidFill>
                  </a:tcPr>
                </a:tc>
                <a:extLst>
                  <a:ext uri="{0D108BD9-81ED-4DB2-BD59-A6C34878D82A}">
                    <a16:rowId xmlns:a16="http://schemas.microsoft.com/office/drawing/2014/main" val="4260078164"/>
                  </a:ext>
                </a:extLst>
              </a:tr>
              <a:tr h="241009">
                <a:tc>
                  <a:txBody>
                    <a:bodyPr/>
                    <a:lstStyle/>
                    <a:p>
                      <a:endParaRPr lang="pt-PT" sz="1000">
                        <a:solidFill>
                          <a:schemeClr val="bg1"/>
                        </a:solidFill>
                      </a:endParaRPr>
                    </a:p>
                  </a:txBody>
                  <a:tcPr marL="32617" marR="32617" marT="16309" marB="16309" anchor="ctr">
                    <a:lnL>
                      <a:noFill/>
                    </a:lnL>
                    <a:lnR>
                      <a:noFill/>
                    </a:lnR>
                    <a:lnT>
                      <a:noFill/>
                    </a:lnT>
                    <a:lnB>
                      <a:noFill/>
                    </a:lnB>
                    <a:solidFill>
                      <a:srgbClr val="00305C"/>
                    </a:solidFill>
                  </a:tcPr>
                </a:tc>
                <a:tc>
                  <a:txBody>
                    <a:bodyPr/>
                    <a:lstStyle/>
                    <a:p>
                      <a:r>
                        <a:rPr lang="pt-PT" sz="1000" b="1" dirty="0">
                          <a:solidFill>
                            <a:srgbClr val="18436C"/>
                          </a:solidFill>
                        </a:rPr>
                        <a:t>R9 – </a:t>
                      </a:r>
                      <a:r>
                        <a:rPr lang="pt-PT" sz="1000" b="1" dirty="0" err="1">
                          <a:solidFill>
                            <a:srgbClr val="18436C"/>
                          </a:solidFill>
                        </a:rPr>
                        <a:t>Recover</a:t>
                      </a:r>
                      <a:r>
                        <a:rPr lang="pt-PT" sz="1000" b="1" dirty="0">
                          <a:solidFill>
                            <a:srgbClr val="18436C"/>
                          </a:solidFill>
                        </a:rPr>
                        <a:t> (Recuperar)</a:t>
                      </a:r>
                      <a:endParaRPr lang="pt-PT" sz="1000" dirty="0">
                        <a:solidFill>
                          <a:srgbClr val="18436C"/>
                        </a:solidFill>
                      </a:endParaRPr>
                    </a:p>
                  </a:txBody>
                  <a:tcPr marL="32617" marR="32617" marT="16309" marB="16309" anchor="ctr">
                    <a:lnL>
                      <a:noFill/>
                    </a:lnL>
                    <a:lnR>
                      <a:noFill/>
                    </a:lnR>
                    <a:lnT>
                      <a:noFill/>
                    </a:lnT>
                    <a:lnB>
                      <a:noFill/>
                    </a:lnB>
                    <a:solidFill>
                      <a:srgbClr val="ABB1C9"/>
                    </a:solidFill>
                  </a:tcPr>
                </a:tc>
                <a:tc>
                  <a:txBody>
                    <a:bodyPr/>
                    <a:lstStyle/>
                    <a:p>
                      <a:pPr algn="ctr"/>
                      <a:r>
                        <a:rPr lang="pt-PT" sz="1050" dirty="0">
                          <a:solidFill>
                            <a:srgbClr val="18436C"/>
                          </a:solidFill>
                        </a:rPr>
                        <a:t>Incineração de materiais para recuperação de energia</a:t>
                      </a:r>
                      <a:endParaRPr lang="en-GB" sz="1050" dirty="0">
                        <a:solidFill>
                          <a:srgbClr val="18436C"/>
                        </a:solidFill>
                      </a:endParaRPr>
                    </a:p>
                  </a:txBody>
                  <a:tcPr marL="32617" marR="32617" marT="16309" marB="16309" anchor="ctr">
                    <a:lnL>
                      <a:noFill/>
                    </a:lnL>
                    <a:lnR>
                      <a:noFill/>
                    </a:lnR>
                    <a:lnT>
                      <a:noFill/>
                    </a:lnT>
                    <a:lnB>
                      <a:noFill/>
                    </a:lnB>
                    <a:solidFill>
                      <a:srgbClr val="E3E5EF"/>
                    </a:solidFill>
                  </a:tcPr>
                </a:tc>
                <a:extLst>
                  <a:ext uri="{0D108BD9-81ED-4DB2-BD59-A6C34878D82A}">
                    <a16:rowId xmlns:a16="http://schemas.microsoft.com/office/drawing/2014/main" val="3194011012"/>
                  </a:ext>
                </a:extLst>
              </a:tr>
            </a:tbl>
          </a:graphicData>
        </a:graphic>
      </p:graphicFrame>
      <p:sp>
        <p:nvSpPr>
          <p:cNvPr id="4" name="TextBox 3">
            <a:extLst>
              <a:ext uri="{FF2B5EF4-FFF2-40B4-BE49-F238E27FC236}">
                <a16:creationId xmlns:a16="http://schemas.microsoft.com/office/drawing/2014/main" id="{CD1AC7DF-73AE-0FE3-6BD3-1FEEA72767D6}"/>
              </a:ext>
            </a:extLst>
          </p:cNvPr>
          <p:cNvSpPr txBox="1"/>
          <p:nvPr/>
        </p:nvSpPr>
        <p:spPr>
          <a:xfrm>
            <a:off x="399368" y="6104504"/>
            <a:ext cx="8676899" cy="584775"/>
          </a:xfrm>
          <a:prstGeom prst="rect">
            <a:avLst/>
          </a:prstGeom>
          <a:noFill/>
        </p:spPr>
        <p:txBody>
          <a:bodyPr wrap="square">
            <a:spAutoFit/>
          </a:bodyPr>
          <a:lstStyle/>
          <a:p>
            <a:pPr marL="0" marR="0" lvl="0" indent="0" algn="l" defTabSz="914400" rtl="0" eaLnBrk="1" fontAlgn="auto" latinLnBrk="0" hangingPunct="1">
              <a:buClrTx/>
              <a:buSzTx/>
              <a:buFontTx/>
              <a:buNone/>
              <a:tabLst/>
              <a:defRPr/>
            </a:pPr>
            <a:r>
              <a:rPr lang="en-GB" sz="800"/>
              <a:t>Fonte da imagem: Kupfer, R., et. al. 2022. Neutral lightweight engineering: a holistic approach towards sustainability driven engineering. Discover Sustainability. DOI: 10.1007/s43621-022-00084-9 Estratégias dos 10 R ordenadas por prioridade de acordo com os seus níveis de circularidade</a:t>
            </a:r>
          </a:p>
          <a:p>
            <a:pPr marL="0" marR="0" lvl="0" indent="0" algn="l" defTabSz="914400" rtl="0" eaLnBrk="1" fontAlgn="auto" latinLnBrk="0" hangingPunct="1">
              <a:buClrTx/>
              <a:buSzTx/>
              <a:buFontTx/>
              <a:buNone/>
              <a:tabLst/>
              <a:defRPr/>
            </a:pPr>
            <a:endParaRPr lang="en-GB" sz="800"/>
          </a:p>
          <a:p>
            <a:pPr marL="0" marR="0" lvl="0" indent="0" algn="l" defTabSz="914400" rtl="0" eaLnBrk="1" fontAlgn="auto" latinLnBrk="0" hangingPunct="1">
              <a:buClrTx/>
              <a:buSzTx/>
              <a:buFontTx/>
              <a:buNone/>
              <a:tabLst/>
              <a:defRPr/>
            </a:pPr>
            <a:r>
              <a:rPr lang="en-GB" sz="800"/>
              <a:t>EEA - Strategies for increased circularity within the product chain https://www.eea.europa.eu/publications/capturing-the-climate-change-mitigation </a:t>
            </a:r>
          </a:p>
        </p:txBody>
      </p:sp>
      <p:sp>
        <p:nvSpPr>
          <p:cNvPr id="3" name="Title 4">
            <a:extLst>
              <a:ext uri="{FF2B5EF4-FFF2-40B4-BE49-F238E27FC236}">
                <a16:creationId xmlns:a16="http://schemas.microsoft.com/office/drawing/2014/main" id="{65363719-8E3E-7796-4A06-5FC5A33CFC32}"/>
              </a:ext>
            </a:extLst>
          </p:cNvPr>
          <p:cNvSpPr txBox="1">
            <a:spLocks/>
          </p:cNvSpPr>
          <p:nvPr/>
        </p:nvSpPr>
        <p:spPr>
          <a:xfrm>
            <a:off x="1832608" y="228879"/>
            <a:ext cx="10920865" cy="70635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t-PT" dirty="0">
                <a:solidFill>
                  <a:srgbClr val="255839"/>
                </a:solidFill>
              </a:rPr>
              <a:t>Principais Tendências de Sustentabilidade</a:t>
            </a:r>
            <a:endParaRPr lang="el-GR" dirty="0">
              <a:solidFill>
                <a:srgbClr val="255839"/>
              </a:solidFill>
            </a:endParaRPr>
          </a:p>
        </p:txBody>
      </p:sp>
    </p:spTree>
    <p:custDataLst>
      <p:tags r:id="rId1"/>
    </p:custDataLst>
    <p:extLst>
      <p:ext uri="{BB962C8B-B14F-4D97-AF65-F5344CB8AC3E}">
        <p14:creationId xmlns:p14="http://schemas.microsoft.com/office/powerpoint/2010/main" val="10440529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0C70C6-202F-F05B-F6A9-5C3450004FC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A4AD4638-2E78-C22C-DF02-7E929758285A}"/>
              </a:ext>
            </a:extLst>
          </p:cNvPr>
          <p:cNvSpPr>
            <a:spLocks noGrp="1"/>
          </p:cNvSpPr>
          <p:nvPr>
            <p:ph type="title"/>
          </p:nvPr>
        </p:nvSpPr>
        <p:spPr>
          <a:xfrm>
            <a:off x="4290228" y="1094397"/>
            <a:ext cx="8895009" cy="1320800"/>
          </a:xfrm>
        </p:spPr>
        <p:txBody>
          <a:bodyPr/>
          <a:lstStyle/>
          <a:p>
            <a:r>
              <a:rPr lang="en-US" dirty="0">
                <a:solidFill>
                  <a:srgbClr val="255839"/>
                </a:solidFill>
              </a:rPr>
              <a:t>Economia Verde</a:t>
            </a:r>
            <a:endParaRPr lang="el-GR" dirty="0">
              <a:solidFill>
                <a:srgbClr val="255839"/>
              </a:solidFill>
            </a:endParaRPr>
          </a:p>
        </p:txBody>
      </p:sp>
      <p:sp>
        <p:nvSpPr>
          <p:cNvPr id="5" name="Content Placeholder 4">
            <a:extLst>
              <a:ext uri="{FF2B5EF4-FFF2-40B4-BE49-F238E27FC236}">
                <a16:creationId xmlns:a16="http://schemas.microsoft.com/office/drawing/2014/main" id="{0E291888-2D21-CB2D-0BB8-A0A192FFE725}"/>
              </a:ext>
            </a:extLst>
          </p:cNvPr>
          <p:cNvSpPr>
            <a:spLocks noGrp="1"/>
          </p:cNvSpPr>
          <p:nvPr>
            <p:ph sz="quarter" idx="12"/>
          </p:nvPr>
        </p:nvSpPr>
        <p:spPr>
          <a:xfrm>
            <a:off x="4564120" y="1881250"/>
            <a:ext cx="4930610" cy="3882353"/>
          </a:xfrm>
        </p:spPr>
        <p:txBody>
          <a:bodyPr>
            <a:normAutofit fontScale="92500" lnSpcReduction="20000"/>
          </a:bodyPr>
          <a:lstStyle/>
          <a:p>
            <a:r>
              <a:rPr lang="en-US"/>
              <a:t>Uma economia verde é definida como de baixo carbono, eficiente em recursos e socialmente inclusiva. </a:t>
            </a:r>
          </a:p>
          <a:p>
            <a:r>
              <a:rPr lang="en-US"/>
              <a:t>Numa economia verde, o crescimento do emprego e do rendimento é impulsionado pelo investimento público e privado em atividades económicas, infraestruturas e ativos que permitem reduzir as emissões de carbono e a poluição, melhorar a eficiência energética e de recursos, e prevenir a perda de biodiversidade e de serviços ecossistémicos.</a:t>
            </a:r>
            <a:endParaRPr lang="en-IE"/>
          </a:p>
          <a:p>
            <a:pPr marL="0" indent="0">
              <a:buNone/>
            </a:pPr>
            <a:endParaRPr lang="en-US"/>
          </a:p>
          <a:p>
            <a:pPr marL="0" indent="0">
              <a:buNone/>
            </a:pPr>
            <a:r>
              <a:rPr lang="en-US" b="1">
                <a:solidFill>
                  <a:srgbClr val="255839"/>
                </a:solidFill>
              </a:rPr>
              <a:t>Dica para o formador: Relaciona a economia verde com os setores dos teus formandos: Que empregos verdes estão a crescer na construção, energia, logística ou agricultura no teu país? </a:t>
            </a:r>
          </a:p>
        </p:txBody>
      </p:sp>
      <p:sp>
        <p:nvSpPr>
          <p:cNvPr id="10" name="Isosceles Triangle 9">
            <a:extLst>
              <a:ext uri="{FF2B5EF4-FFF2-40B4-BE49-F238E27FC236}">
                <a16:creationId xmlns:a16="http://schemas.microsoft.com/office/drawing/2014/main" id="{2E2BEC84-4DB5-5E37-D69B-20AB3AD92908}"/>
              </a:ext>
            </a:extLst>
          </p:cNvPr>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E"/>
          </a:p>
        </p:txBody>
      </p:sp>
      <p:pic>
        <p:nvPicPr>
          <p:cNvPr id="3" name="Picture 2">
            <a:extLst>
              <a:ext uri="{FF2B5EF4-FFF2-40B4-BE49-F238E27FC236}">
                <a16:creationId xmlns:a16="http://schemas.microsoft.com/office/drawing/2014/main" id="{311FAB27-5F16-CC23-DD84-10BE0C10E218}"/>
              </a:ext>
            </a:extLst>
          </p:cNvPr>
          <p:cNvPicPr>
            <a:picLocks noChangeAspect="1"/>
          </p:cNvPicPr>
          <p:nvPr/>
        </p:nvPicPr>
        <p:blipFill>
          <a:blip r:embed="rId4"/>
          <a:stretch>
            <a:fillRect/>
          </a:stretch>
        </p:blipFill>
        <p:spPr>
          <a:xfrm>
            <a:off x="604450" y="1604046"/>
            <a:ext cx="3685778" cy="3882353"/>
          </a:xfrm>
          <a:prstGeom prst="rect">
            <a:avLst/>
          </a:prstGeom>
        </p:spPr>
      </p:pic>
      <p:sp>
        <p:nvSpPr>
          <p:cNvPr id="2" name="Title 4">
            <a:extLst>
              <a:ext uri="{FF2B5EF4-FFF2-40B4-BE49-F238E27FC236}">
                <a16:creationId xmlns:a16="http://schemas.microsoft.com/office/drawing/2014/main" id="{1CC32779-0223-DC79-5436-591A0A674E94}"/>
              </a:ext>
            </a:extLst>
          </p:cNvPr>
          <p:cNvSpPr txBox="1">
            <a:spLocks/>
          </p:cNvSpPr>
          <p:nvPr/>
        </p:nvSpPr>
        <p:spPr>
          <a:xfrm>
            <a:off x="2258991" y="108442"/>
            <a:ext cx="10049314" cy="70635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t-PT" dirty="0">
                <a:solidFill>
                  <a:srgbClr val="255839"/>
                </a:solidFill>
              </a:rPr>
              <a:t>Principais Tendências de Sustentabilidade</a:t>
            </a:r>
            <a:endParaRPr lang="el-GR" dirty="0">
              <a:solidFill>
                <a:srgbClr val="255839"/>
              </a:solidFill>
            </a:endParaRPr>
          </a:p>
        </p:txBody>
      </p:sp>
    </p:spTree>
    <p:custDataLst>
      <p:tags r:id="rId1"/>
    </p:custDataLst>
    <p:extLst>
      <p:ext uri="{BB962C8B-B14F-4D97-AF65-F5344CB8AC3E}">
        <p14:creationId xmlns:p14="http://schemas.microsoft.com/office/powerpoint/2010/main" val="38584504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C36240-54E2-1211-9945-D311089D338B}"/>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A2DD33D1-F428-7AD3-3E41-47A26142F693}"/>
              </a:ext>
            </a:extLst>
          </p:cNvPr>
          <p:cNvSpPr>
            <a:spLocks noGrp="1"/>
          </p:cNvSpPr>
          <p:nvPr>
            <p:ph type="body" sz="quarter" idx="10"/>
          </p:nvPr>
        </p:nvSpPr>
        <p:spPr/>
        <p:txBody>
          <a:bodyPr/>
          <a:lstStyle/>
          <a:p>
            <a:r>
              <a:rPr lang="en-US">
                <a:solidFill>
                  <a:srgbClr val="92D050"/>
                </a:solidFill>
              </a:rPr>
              <a:t>Os 5 Princípios da Economia Verde</a:t>
            </a:r>
            <a:endParaRPr lang="el-GR">
              <a:solidFill>
                <a:srgbClr val="92D050"/>
              </a:solidFill>
            </a:endParaRPr>
          </a:p>
        </p:txBody>
      </p:sp>
      <p:sp>
        <p:nvSpPr>
          <p:cNvPr id="7" name="Content Placeholder 6">
            <a:extLst>
              <a:ext uri="{FF2B5EF4-FFF2-40B4-BE49-F238E27FC236}">
                <a16:creationId xmlns:a16="http://schemas.microsoft.com/office/drawing/2014/main" id="{2C50A7BC-F5DA-693D-2E95-AFB784470A00}"/>
              </a:ext>
            </a:extLst>
          </p:cNvPr>
          <p:cNvSpPr>
            <a:spLocks noGrp="1"/>
          </p:cNvSpPr>
          <p:nvPr>
            <p:ph sz="quarter" idx="12"/>
          </p:nvPr>
        </p:nvSpPr>
        <p:spPr>
          <a:xfrm>
            <a:off x="399369" y="2068804"/>
            <a:ext cx="5696631" cy="4429126"/>
          </a:xfrm>
        </p:spPr>
        <p:txBody>
          <a:bodyPr>
            <a:normAutofit fontScale="92500" lnSpcReduction="10000"/>
          </a:bodyPr>
          <a:lstStyle/>
          <a:p>
            <a:pPr marL="0" indent="0">
              <a:buNone/>
            </a:pPr>
            <a:r>
              <a:rPr lang="en-US" dirty="0" err="1"/>
              <a:t>Explorar</a:t>
            </a:r>
            <a:r>
              <a:rPr lang="en-US" dirty="0"/>
              <a:t> </a:t>
            </a:r>
            <a:r>
              <a:rPr lang="en-US" dirty="0" err="1"/>
              <a:t>como</a:t>
            </a:r>
            <a:r>
              <a:rPr lang="en-US" dirty="0"/>
              <a:t> é </a:t>
            </a:r>
            <a:r>
              <a:rPr lang="en-US" dirty="0" err="1"/>
              <a:t>uma</a:t>
            </a:r>
            <a:r>
              <a:rPr lang="en-US" dirty="0"/>
              <a:t> </a:t>
            </a:r>
            <a:r>
              <a:rPr lang="en-US" dirty="0" err="1"/>
              <a:t>economia</a:t>
            </a:r>
            <a:r>
              <a:rPr lang="en-US" dirty="0"/>
              <a:t> </a:t>
            </a:r>
            <a:r>
              <a:rPr lang="en-US" dirty="0" err="1"/>
              <a:t>verde</a:t>
            </a:r>
            <a:r>
              <a:rPr lang="en-US" dirty="0"/>
              <a:t> e </a:t>
            </a:r>
            <a:r>
              <a:rPr lang="en-US" dirty="0" err="1"/>
              <a:t>justa</a:t>
            </a:r>
            <a:r>
              <a:rPr lang="en-US" dirty="0"/>
              <a:t> </a:t>
            </a:r>
            <a:r>
              <a:rPr lang="en-US" dirty="0" err="1"/>
              <a:t>em</a:t>
            </a:r>
            <a:r>
              <a:rPr lang="en-US" dirty="0"/>
              <a:t> </a:t>
            </a:r>
            <a:r>
              <a:rPr lang="en-US" dirty="0" err="1"/>
              <a:t>princípio</a:t>
            </a:r>
            <a:r>
              <a:rPr lang="en-US" dirty="0"/>
              <a:t> e </a:t>
            </a:r>
            <a:r>
              <a:rPr lang="en-US" dirty="0" err="1"/>
              <a:t>na</a:t>
            </a:r>
            <a:r>
              <a:rPr lang="en-US" dirty="0"/>
              <a:t> </a:t>
            </a:r>
            <a:r>
              <a:rPr lang="en-US" dirty="0" err="1"/>
              <a:t>prática</a:t>
            </a:r>
            <a:endParaRPr lang="en-US" dirty="0"/>
          </a:p>
          <a:p>
            <a:r>
              <a:rPr lang="en-US" b="1" dirty="0"/>
              <a:t>O </a:t>
            </a:r>
            <a:r>
              <a:rPr lang="en-US" b="1" dirty="0" err="1"/>
              <a:t>Princípio</a:t>
            </a:r>
            <a:r>
              <a:rPr lang="en-US" b="1" dirty="0"/>
              <a:t> do Bem-</a:t>
            </a:r>
            <a:r>
              <a:rPr lang="en-US" b="1" dirty="0" err="1"/>
              <a:t>estar</a:t>
            </a:r>
            <a:r>
              <a:rPr lang="en-US" b="1" dirty="0"/>
              <a:t> - </a:t>
            </a:r>
            <a:r>
              <a:rPr lang="en-US" b="1" dirty="0" err="1"/>
              <a:t>uma</a:t>
            </a:r>
            <a:r>
              <a:rPr lang="en-US" b="1" dirty="0"/>
              <a:t> </a:t>
            </a:r>
            <a:r>
              <a:rPr lang="en-US" b="1" dirty="0" err="1"/>
              <a:t>economia</a:t>
            </a:r>
            <a:r>
              <a:rPr lang="en-US" b="1" dirty="0"/>
              <a:t> </a:t>
            </a:r>
            <a:r>
              <a:rPr lang="en-US" b="1" dirty="0" err="1"/>
              <a:t>verde</a:t>
            </a:r>
            <a:r>
              <a:rPr lang="en-US" b="1" dirty="0"/>
              <a:t> </a:t>
            </a:r>
            <a:r>
              <a:rPr lang="en-US" b="1" dirty="0" err="1"/>
              <a:t>permite</a:t>
            </a:r>
            <a:r>
              <a:rPr lang="en-US" b="1" dirty="0"/>
              <a:t> a </a:t>
            </a:r>
            <a:r>
              <a:rPr lang="en-US" b="1" dirty="0" err="1"/>
              <a:t>todas</a:t>
            </a:r>
            <a:r>
              <a:rPr lang="en-US" b="1" dirty="0"/>
              <a:t> as </a:t>
            </a:r>
            <a:r>
              <a:rPr lang="en-US" b="1" dirty="0" err="1"/>
              <a:t>pessoas</a:t>
            </a:r>
            <a:r>
              <a:rPr lang="en-US" b="1" dirty="0"/>
              <a:t> </a:t>
            </a:r>
            <a:r>
              <a:rPr lang="en-US" b="1" dirty="0" err="1"/>
              <a:t>criar</a:t>
            </a:r>
            <a:r>
              <a:rPr lang="en-US" b="1" dirty="0"/>
              <a:t> e </a:t>
            </a:r>
            <a:r>
              <a:rPr lang="en-US" b="1" dirty="0" err="1"/>
              <a:t>usufruir</a:t>
            </a:r>
            <a:r>
              <a:rPr lang="en-US" b="1" dirty="0"/>
              <a:t> de </a:t>
            </a:r>
            <a:r>
              <a:rPr lang="en-US" b="1" dirty="0" err="1"/>
              <a:t>prosperidade</a:t>
            </a:r>
            <a:r>
              <a:rPr lang="en-US" b="1" dirty="0"/>
              <a:t>.</a:t>
            </a:r>
          </a:p>
          <a:p>
            <a:r>
              <a:rPr lang="en-US" b="1" dirty="0"/>
              <a:t>O </a:t>
            </a:r>
            <a:r>
              <a:rPr lang="en-US" b="1" dirty="0" err="1"/>
              <a:t>Princípio</a:t>
            </a:r>
            <a:r>
              <a:rPr lang="en-US" b="1" dirty="0"/>
              <a:t> da Justiça - a </a:t>
            </a:r>
            <a:r>
              <a:rPr lang="en-US" b="1" dirty="0" err="1"/>
              <a:t>economia</a:t>
            </a:r>
            <a:r>
              <a:rPr lang="en-US" b="1" dirty="0"/>
              <a:t> </a:t>
            </a:r>
            <a:r>
              <a:rPr lang="en-US" b="1" dirty="0" err="1"/>
              <a:t>verde</a:t>
            </a:r>
            <a:r>
              <a:rPr lang="en-US" b="1" dirty="0"/>
              <a:t> </a:t>
            </a:r>
            <a:r>
              <a:rPr lang="en-US" b="1" dirty="0" err="1"/>
              <a:t>promove</a:t>
            </a:r>
            <a:r>
              <a:rPr lang="en-US" b="1" dirty="0"/>
              <a:t> a </a:t>
            </a:r>
            <a:r>
              <a:rPr lang="en-US" b="1" dirty="0" err="1"/>
              <a:t>equidade</a:t>
            </a:r>
            <a:r>
              <a:rPr lang="en-US" b="1" dirty="0"/>
              <a:t> </a:t>
            </a:r>
            <a:r>
              <a:rPr lang="en-US" b="1" dirty="0" err="1"/>
              <a:t>dentro</a:t>
            </a:r>
            <a:r>
              <a:rPr lang="en-US" b="1" dirty="0"/>
              <a:t> de e entre </a:t>
            </a:r>
            <a:r>
              <a:rPr lang="en-US" b="1" dirty="0" err="1"/>
              <a:t>gerações</a:t>
            </a:r>
            <a:r>
              <a:rPr lang="en-US" b="1" dirty="0"/>
              <a:t>.</a:t>
            </a:r>
          </a:p>
          <a:p>
            <a:r>
              <a:rPr lang="en-US" b="1" dirty="0"/>
              <a:t>O </a:t>
            </a:r>
            <a:r>
              <a:rPr lang="en-US" b="1" dirty="0" err="1"/>
              <a:t>Princípio</a:t>
            </a:r>
            <a:r>
              <a:rPr lang="en-US" b="1" dirty="0"/>
              <a:t> dos </a:t>
            </a:r>
            <a:r>
              <a:rPr lang="en-US" b="1" dirty="0" err="1"/>
              <a:t>Limites</a:t>
            </a:r>
            <a:r>
              <a:rPr lang="en-US" b="1" dirty="0"/>
              <a:t> </a:t>
            </a:r>
            <a:r>
              <a:rPr lang="en-US" b="1" dirty="0" err="1"/>
              <a:t>Planetários</a:t>
            </a:r>
            <a:r>
              <a:rPr lang="en-US" b="1" dirty="0"/>
              <a:t> - a </a:t>
            </a:r>
            <a:r>
              <a:rPr lang="en-US" b="1" dirty="0" err="1"/>
              <a:t>economia</a:t>
            </a:r>
            <a:r>
              <a:rPr lang="en-US" b="1" dirty="0"/>
              <a:t> </a:t>
            </a:r>
            <a:r>
              <a:rPr lang="en-US" b="1" dirty="0" err="1"/>
              <a:t>verde</a:t>
            </a:r>
            <a:r>
              <a:rPr lang="en-US" b="1" dirty="0"/>
              <a:t> </a:t>
            </a:r>
            <a:r>
              <a:rPr lang="en-US" b="1" dirty="0" err="1"/>
              <a:t>salvaguarda</a:t>
            </a:r>
            <a:r>
              <a:rPr lang="en-US" b="1" dirty="0"/>
              <a:t>, </a:t>
            </a:r>
            <a:r>
              <a:rPr lang="en-US" b="1" dirty="0" err="1"/>
              <a:t>restaura</a:t>
            </a:r>
            <a:r>
              <a:rPr lang="en-US" b="1" dirty="0"/>
              <a:t> e </a:t>
            </a:r>
            <a:r>
              <a:rPr lang="en-US" b="1" dirty="0" err="1"/>
              <a:t>investe</a:t>
            </a:r>
            <a:r>
              <a:rPr lang="en-US" b="1" dirty="0"/>
              <a:t> </a:t>
            </a:r>
            <a:r>
              <a:rPr lang="en-US" b="1" dirty="0" err="1"/>
              <a:t>na</a:t>
            </a:r>
            <a:r>
              <a:rPr lang="en-US" b="1" dirty="0"/>
              <a:t> </a:t>
            </a:r>
            <a:r>
              <a:rPr lang="en-US" b="1" dirty="0" err="1"/>
              <a:t>natureza</a:t>
            </a:r>
            <a:r>
              <a:rPr lang="en-US" b="1" dirty="0"/>
              <a:t>.</a:t>
            </a:r>
          </a:p>
          <a:p>
            <a:r>
              <a:rPr lang="en-US" b="1" dirty="0"/>
              <a:t>O </a:t>
            </a:r>
            <a:r>
              <a:rPr lang="en-US" b="1" dirty="0" err="1"/>
              <a:t>Princípio</a:t>
            </a:r>
            <a:r>
              <a:rPr lang="en-US" b="1" dirty="0"/>
              <a:t> da Eficiência e </a:t>
            </a:r>
            <a:r>
              <a:rPr lang="en-US" b="1" dirty="0" err="1"/>
              <a:t>Suficiência</a:t>
            </a:r>
            <a:r>
              <a:rPr lang="en-US" b="1" dirty="0"/>
              <a:t> - a </a:t>
            </a:r>
            <a:r>
              <a:rPr lang="en-US" b="1" dirty="0" err="1"/>
              <a:t>economia</a:t>
            </a:r>
            <a:r>
              <a:rPr lang="en-US" b="1" dirty="0"/>
              <a:t> </a:t>
            </a:r>
            <a:r>
              <a:rPr lang="en-US" b="1" dirty="0" err="1"/>
              <a:t>verde</a:t>
            </a:r>
            <a:r>
              <a:rPr lang="en-US" b="1" dirty="0"/>
              <a:t> </a:t>
            </a:r>
            <a:r>
              <a:rPr lang="en-US" b="1" dirty="0" err="1"/>
              <a:t>está</a:t>
            </a:r>
            <a:r>
              <a:rPr lang="en-US" b="1" dirty="0"/>
              <a:t> </a:t>
            </a:r>
            <a:r>
              <a:rPr lang="en-US" b="1" dirty="0" err="1"/>
              <a:t>orientada</a:t>
            </a:r>
            <a:r>
              <a:rPr lang="en-US" b="1" dirty="0"/>
              <a:t> para </a:t>
            </a:r>
            <a:r>
              <a:rPr lang="en-US" b="1" dirty="0" err="1"/>
              <a:t>apoiar</a:t>
            </a:r>
            <a:r>
              <a:rPr lang="en-US" b="1" dirty="0"/>
              <a:t> o </a:t>
            </a:r>
            <a:r>
              <a:rPr lang="en-US" b="1" dirty="0" err="1"/>
              <a:t>consumo</a:t>
            </a:r>
            <a:r>
              <a:rPr lang="en-US" b="1" dirty="0"/>
              <a:t> e a </a:t>
            </a:r>
            <a:r>
              <a:rPr lang="en-US" b="1" dirty="0" err="1"/>
              <a:t>produção</a:t>
            </a:r>
            <a:r>
              <a:rPr lang="en-US" b="1" dirty="0"/>
              <a:t> </a:t>
            </a:r>
            <a:r>
              <a:rPr lang="en-US" b="1" dirty="0" err="1"/>
              <a:t>sustentáveis</a:t>
            </a:r>
            <a:r>
              <a:rPr lang="en-US" b="1" dirty="0"/>
              <a:t>.</a:t>
            </a:r>
          </a:p>
          <a:p>
            <a:r>
              <a:rPr lang="en-US" b="1" dirty="0"/>
              <a:t>O </a:t>
            </a:r>
            <a:r>
              <a:rPr lang="en-US" b="1" dirty="0" err="1"/>
              <a:t>Princípio</a:t>
            </a:r>
            <a:r>
              <a:rPr lang="en-US" b="1" dirty="0"/>
              <a:t> da Boa </a:t>
            </a:r>
            <a:r>
              <a:rPr lang="en-US" b="1" dirty="0" err="1"/>
              <a:t>Governação</a:t>
            </a:r>
            <a:r>
              <a:rPr lang="en-US" b="1" dirty="0"/>
              <a:t> - a </a:t>
            </a:r>
            <a:r>
              <a:rPr lang="en-US" b="1" dirty="0" err="1"/>
              <a:t>economia</a:t>
            </a:r>
            <a:r>
              <a:rPr lang="en-US" b="1" dirty="0"/>
              <a:t> </a:t>
            </a:r>
            <a:r>
              <a:rPr lang="en-US" b="1" dirty="0" err="1"/>
              <a:t>verde</a:t>
            </a:r>
            <a:r>
              <a:rPr lang="en-US" b="1" dirty="0"/>
              <a:t> é </a:t>
            </a:r>
            <a:r>
              <a:rPr lang="en-US" b="1" dirty="0" err="1"/>
              <a:t>orientada</a:t>
            </a:r>
            <a:r>
              <a:rPr lang="en-US" b="1" dirty="0"/>
              <a:t> </a:t>
            </a:r>
            <a:r>
              <a:rPr lang="en-US" b="1" dirty="0" err="1"/>
              <a:t>por</a:t>
            </a:r>
            <a:r>
              <a:rPr lang="en-US" b="1" dirty="0"/>
              <a:t> </a:t>
            </a:r>
            <a:r>
              <a:rPr lang="en-US" b="1" dirty="0" err="1"/>
              <a:t>instituições</a:t>
            </a:r>
            <a:r>
              <a:rPr lang="en-US" b="1" dirty="0"/>
              <a:t> </a:t>
            </a:r>
            <a:r>
              <a:rPr lang="en-US" b="1" dirty="0" err="1"/>
              <a:t>integradas</a:t>
            </a:r>
            <a:r>
              <a:rPr lang="en-US" b="1" dirty="0"/>
              <a:t>, </a:t>
            </a:r>
            <a:r>
              <a:rPr lang="en-US" b="1" dirty="0" err="1"/>
              <a:t>responsáveis</a:t>
            </a:r>
            <a:r>
              <a:rPr lang="en-US" b="1" dirty="0"/>
              <a:t> e </a:t>
            </a:r>
            <a:r>
              <a:rPr lang="en-US" b="1" dirty="0" err="1"/>
              <a:t>resilientes</a:t>
            </a:r>
            <a:r>
              <a:rPr lang="en-US" b="1" dirty="0"/>
              <a:t>.</a:t>
            </a:r>
            <a:endParaRPr lang="en-US" dirty="0"/>
          </a:p>
          <a:p>
            <a:endParaRPr lang="en-US" dirty="0"/>
          </a:p>
          <a:p>
            <a:endParaRPr lang="el-GR" dirty="0"/>
          </a:p>
        </p:txBody>
      </p:sp>
      <p:sp>
        <p:nvSpPr>
          <p:cNvPr id="5" name="Title 4">
            <a:extLst>
              <a:ext uri="{FF2B5EF4-FFF2-40B4-BE49-F238E27FC236}">
                <a16:creationId xmlns:a16="http://schemas.microsoft.com/office/drawing/2014/main" id="{4687C06C-EB35-9C57-5638-EBA836BB9170}"/>
              </a:ext>
            </a:extLst>
          </p:cNvPr>
          <p:cNvSpPr>
            <a:spLocks noGrp="1"/>
          </p:cNvSpPr>
          <p:nvPr>
            <p:ph type="title"/>
          </p:nvPr>
        </p:nvSpPr>
        <p:spPr>
          <a:xfrm>
            <a:off x="399369" y="788988"/>
            <a:ext cx="8596668" cy="660400"/>
          </a:xfrm>
        </p:spPr>
        <p:txBody>
          <a:bodyPr/>
          <a:lstStyle/>
          <a:p>
            <a:r>
              <a:rPr lang="en-US">
                <a:solidFill>
                  <a:srgbClr val="255839"/>
                </a:solidFill>
              </a:rPr>
              <a:t>Economia Verde</a:t>
            </a:r>
            <a:endParaRPr lang="el-GR">
              <a:solidFill>
                <a:srgbClr val="255839"/>
              </a:solidFill>
            </a:endParaRPr>
          </a:p>
        </p:txBody>
      </p:sp>
      <p:pic>
        <p:nvPicPr>
          <p:cNvPr id="21" name="Picture 20">
            <a:extLst>
              <a:ext uri="{FF2B5EF4-FFF2-40B4-BE49-F238E27FC236}">
                <a16:creationId xmlns:a16="http://schemas.microsoft.com/office/drawing/2014/main" id="{43800F4B-9A67-F8AF-E6B2-2E9B91615F16}"/>
              </a:ext>
            </a:extLst>
          </p:cNvPr>
          <p:cNvPicPr>
            <a:picLocks noChangeAspect="1"/>
          </p:cNvPicPr>
          <p:nvPr/>
        </p:nvPicPr>
        <p:blipFill>
          <a:blip r:embed="rId4"/>
          <a:stretch>
            <a:fillRect/>
          </a:stretch>
        </p:blipFill>
        <p:spPr>
          <a:xfrm>
            <a:off x="6277816" y="2530114"/>
            <a:ext cx="5436442" cy="3506505"/>
          </a:xfrm>
          <a:prstGeom prst="rect">
            <a:avLst/>
          </a:prstGeom>
        </p:spPr>
      </p:pic>
      <p:sp>
        <p:nvSpPr>
          <p:cNvPr id="2" name="Title 4">
            <a:extLst>
              <a:ext uri="{FF2B5EF4-FFF2-40B4-BE49-F238E27FC236}">
                <a16:creationId xmlns:a16="http://schemas.microsoft.com/office/drawing/2014/main" id="{614AB2D7-8548-74F3-2410-F4FD1F0A0FB9}"/>
              </a:ext>
            </a:extLst>
          </p:cNvPr>
          <p:cNvSpPr txBox="1">
            <a:spLocks/>
          </p:cNvSpPr>
          <p:nvPr/>
        </p:nvSpPr>
        <p:spPr>
          <a:xfrm>
            <a:off x="1908515" y="228046"/>
            <a:ext cx="10124747" cy="70635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t-PT" dirty="0">
                <a:solidFill>
                  <a:srgbClr val="255839"/>
                </a:solidFill>
              </a:rPr>
              <a:t>Principais Tendências de Sustentabilidade</a:t>
            </a:r>
            <a:endParaRPr lang="el-GR" dirty="0">
              <a:solidFill>
                <a:srgbClr val="255839"/>
              </a:solidFill>
            </a:endParaRPr>
          </a:p>
        </p:txBody>
      </p:sp>
    </p:spTree>
    <p:custDataLst>
      <p:tags r:id="rId1"/>
    </p:custDataLst>
    <p:extLst>
      <p:ext uri="{BB962C8B-B14F-4D97-AF65-F5344CB8AC3E}">
        <p14:creationId xmlns:p14="http://schemas.microsoft.com/office/powerpoint/2010/main" val="25924773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48DD71-390C-D721-5C69-B4E2C25A525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4CB94E64-C409-77AF-35C1-922634CC279A}"/>
              </a:ext>
            </a:extLst>
          </p:cNvPr>
          <p:cNvSpPr>
            <a:spLocks noGrp="1"/>
          </p:cNvSpPr>
          <p:nvPr>
            <p:ph type="title"/>
          </p:nvPr>
        </p:nvSpPr>
        <p:spPr>
          <a:xfrm>
            <a:off x="4790629" y="1058607"/>
            <a:ext cx="8596668" cy="1320800"/>
          </a:xfrm>
        </p:spPr>
        <p:txBody>
          <a:bodyPr/>
          <a:lstStyle/>
          <a:p>
            <a:r>
              <a:rPr lang="en-US">
                <a:solidFill>
                  <a:srgbClr val="255839"/>
                </a:solidFill>
              </a:rPr>
              <a:t>Transição Digital</a:t>
            </a:r>
          </a:p>
        </p:txBody>
      </p:sp>
      <p:sp>
        <p:nvSpPr>
          <p:cNvPr id="10" name="Isosceles Triangle 9">
            <a:extLst>
              <a:ext uri="{FF2B5EF4-FFF2-40B4-BE49-F238E27FC236}">
                <a16:creationId xmlns:a16="http://schemas.microsoft.com/office/drawing/2014/main" id="{72A9BD7C-70DC-B03D-C557-230AD5C4DDEC}"/>
              </a:ext>
            </a:extLst>
          </p:cNvPr>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E"/>
          </a:p>
        </p:txBody>
      </p:sp>
      <p:sp>
        <p:nvSpPr>
          <p:cNvPr id="2" name="Rectangle: Rounded Corners 13">
            <a:extLst>
              <a:ext uri="{FF2B5EF4-FFF2-40B4-BE49-F238E27FC236}">
                <a16:creationId xmlns:a16="http://schemas.microsoft.com/office/drawing/2014/main" id="{0ADCC2BF-9D4A-AEF8-C638-36C3F4737349}"/>
              </a:ext>
            </a:extLst>
          </p:cNvPr>
          <p:cNvSpPr/>
          <p:nvPr/>
        </p:nvSpPr>
        <p:spPr>
          <a:xfrm>
            <a:off x="0" y="1579306"/>
            <a:ext cx="4549698"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E"/>
              <a:t>Figura</a:t>
            </a:r>
          </a:p>
        </p:txBody>
      </p:sp>
      <p:pic>
        <p:nvPicPr>
          <p:cNvPr id="4" name="Content Placeholder 3">
            <a:extLst>
              <a:ext uri="{FF2B5EF4-FFF2-40B4-BE49-F238E27FC236}">
                <a16:creationId xmlns:a16="http://schemas.microsoft.com/office/drawing/2014/main" id="{E4773654-4D97-31EB-BF25-F769867FCAF1}"/>
              </a:ext>
            </a:extLst>
          </p:cNvPr>
          <p:cNvPicPr>
            <a:picLocks noGrp="1" noChangeAspect="1"/>
          </p:cNvPicPr>
          <p:nvPr>
            <p:ph sz="quarter" idx="12"/>
          </p:nvPr>
        </p:nvPicPr>
        <p:blipFill>
          <a:blip r:embed="rId4"/>
          <a:stretch>
            <a:fillRect/>
          </a:stretch>
        </p:blipFill>
        <p:spPr>
          <a:xfrm>
            <a:off x="0" y="2998632"/>
            <a:ext cx="4560125" cy="2280062"/>
          </a:xfrm>
          <a:prstGeom prst="rect">
            <a:avLst/>
          </a:prstGeom>
        </p:spPr>
      </p:pic>
      <p:sp>
        <p:nvSpPr>
          <p:cNvPr id="7" name="TextBox 6">
            <a:extLst>
              <a:ext uri="{FF2B5EF4-FFF2-40B4-BE49-F238E27FC236}">
                <a16:creationId xmlns:a16="http://schemas.microsoft.com/office/drawing/2014/main" id="{F44DCAFF-D4E4-EC3D-955D-FA74D72C735C}"/>
              </a:ext>
            </a:extLst>
          </p:cNvPr>
          <p:cNvSpPr txBox="1"/>
          <p:nvPr/>
        </p:nvSpPr>
        <p:spPr>
          <a:xfrm>
            <a:off x="237506" y="2101932"/>
            <a:ext cx="4073237" cy="707886"/>
          </a:xfrm>
          <a:prstGeom prst="rect">
            <a:avLst/>
          </a:prstGeom>
          <a:noFill/>
        </p:spPr>
        <p:txBody>
          <a:bodyPr wrap="square" rtlCol="0">
            <a:spAutoFit/>
          </a:bodyPr>
          <a:lstStyle/>
          <a:p>
            <a:pPr algn="ctr"/>
            <a:r>
              <a:rPr lang="en-GB" sz="2000">
                <a:solidFill>
                  <a:schemeClr val="bg1"/>
                </a:solidFill>
              </a:rPr>
              <a:t>A digitalização apoia a desmaterialização</a:t>
            </a:r>
          </a:p>
        </p:txBody>
      </p:sp>
      <p:sp>
        <p:nvSpPr>
          <p:cNvPr id="8" name="Content Placeholder 4">
            <a:extLst>
              <a:ext uri="{FF2B5EF4-FFF2-40B4-BE49-F238E27FC236}">
                <a16:creationId xmlns:a16="http://schemas.microsoft.com/office/drawing/2014/main" id="{16F59478-2BA5-8F7B-EF36-D1757D7615DF}"/>
              </a:ext>
            </a:extLst>
          </p:cNvPr>
          <p:cNvSpPr txBox="1">
            <a:spLocks/>
          </p:cNvSpPr>
          <p:nvPr/>
        </p:nvSpPr>
        <p:spPr>
          <a:xfrm>
            <a:off x="4560125" y="2379407"/>
            <a:ext cx="5739909" cy="5096388"/>
          </a:xfrm>
          <a:prstGeom prst="rect">
            <a:avLst/>
          </a:prstGeom>
        </p:spPr>
        <p:txBody>
          <a:bodyPr vert="horz" lIns="0" tIns="0" rIns="0" bIns="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a:t>A transição digital da Europa anda de mão dada com o Pacto Ecológico Europeu</a:t>
            </a:r>
          </a:p>
          <a:p>
            <a:r>
              <a:rPr lang="en-GB"/>
              <a:t>As tecnologias digitais (WEF, 2022):</a:t>
            </a:r>
          </a:p>
          <a:p>
            <a:pPr lvl="1">
              <a:buFont typeface="Wingdings" panose="05000000000000000000" pitchFamily="2" charset="2"/>
              <a:buChar char="§"/>
            </a:pPr>
            <a:r>
              <a:rPr lang="en-US" sz="1800"/>
              <a:t>poderiam reduzir as emissões em 20% até 2050 nos três setores com maiores emissões: energia, materiais e mobilidade</a:t>
            </a:r>
            <a:endParaRPr lang="en-GB" sz="1800"/>
          </a:p>
          <a:p>
            <a:pPr lvl="1">
              <a:buFont typeface="Wingdings" panose="05000000000000000000" pitchFamily="2" charset="2"/>
              <a:buChar char="§"/>
            </a:pPr>
            <a:r>
              <a:rPr lang="en-US" sz="1800"/>
              <a:t>estas indústrias podem já reduzir as emissões entre 4-10% até 2030 através da aceleração da adoção de tecnologias digitais</a:t>
            </a:r>
          </a:p>
          <a:p>
            <a:pPr lvl="1">
              <a:buFont typeface="Wingdings" panose="05000000000000000000" pitchFamily="2" charset="2"/>
              <a:buChar char="§"/>
            </a:pPr>
            <a:r>
              <a:rPr lang="en-US" sz="1800"/>
              <a:t>a transparência de dados, o talento digital e as parcerias serão ingredientes fundamentais para a adoção de tecnologias à escala</a:t>
            </a:r>
          </a:p>
        </p:txBody>
      </p:sp>
      <p:sp>
        <p:nvSpPr>
          <p:cNvPr id="3" name="Title 4">
            <a:extLst>
              <a:ext uri="{FF2B5EF4-FFF2-40B4-BE49-F238E27FC236}">
                <a16:creationId xmlns:a16="http://schemas.microsoft.com/office/drawing/2014/main" id="{EC073A44-FCD7-AABD-A6F8-2D5954B0CD4F}"/>
              </a:ext>
            </a:extLst>
          </p:cNvPr>
          <p:cNvSpPr txBox="1">
            <a:spLocks/>
          </p:cNvSpPr>
          <p:nvPr/>
        </p:nvSpPr>
        <p:spPr>
          <a:xfrm>
            <a:off x="2274124" y="381998"/>
            <a:ext cx="10711051" cy="70635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t-PT" dirty="0">
                <a:solidFill>
                  <a:srgbClr val="255839"/>
                </a:solidFill>
              </a:rPr>
              <a:t>Principais Tendências de Sustentabilidade</a:t>
            </a:r>
            <a:endParaRPr lang="el-GR" dirty="0">
              <a:solidFill>
                <a:srgbClr val="255839"/>
              </a:solidFill>
            </a:endParaRPr>
          </a:p>
        </p:txBody>
      </p:sp>
    </p:spTree>
    <p:custDataLst>
      <p:tags r:id="rId1"/>
    </p:custDataLst>
    <p:extLst>
      <p:ext uri="{BB962C8B-B14F-4D97-AF65-F5344CB8AC3E}">
        <p14:creationId xmlns:p14="http://schemas.microsoft.com/office/powerpoint/2010/main" val="2055569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399369" y="1503392"/>
            <a:ext cx="11393261" cy="500784"/>
          </a:xfrm>
        </p:spPr>
        <p:txBody>
          <a:bodyPr/>
          <a:lstStyle/>
          <a:p>
            <a:r>
              <a:rPr lang="en-GB">
                <a:solidFill>
                  <a:srgbClr val="92D050"/>
                </a:solidFill>
              </a:rPr>
              <a:t>A digitalização apoia a desmaterialização</a:t>
            </a:r>
            <a:endParaRPr lang="el-GR">
              <a:solidFill>
                <a:srgbClr val="92D050"/>
              </a:solidFill>
            </a:endParaRPr>
          </a:p>
        </p:txBody>
      </p:sp>
      <p:sp>
        <p:nvSpPr>
          <p:cNvPr id="7" name="Content Placeholder 6"/>
          <p:cNvSpPr>
            <a:spLocks noGrp="1"/>
          </p:cNvSpPr>
          <p:nvPr>
            <p:ph sz="quarter" idx="12"/>
          </p:nvPr>
        </p:nvSpPr>
        <p:spPr>
          <a:xfrm>
            <a:off x="399369" y="2177491"/>
            <a:ext cx="5027654" cy="4429126"/>
          </a:xfrm>
        </p:spPr>
        <p:txBody>
          <a:bodyPr/>
          <a:lstStyle/>
          <a:p>
            <a:r>
              <a:rPr lang="en-US" dirty="0"/>
              <a:t>As </a:t>
            </a:r>
            <a:r>
              <a:rPr lang="en-US" dirty="0" err="1"/>
              <a:t>soluções</a:t>
            </a:r>
            <a:r>
              <a:rPr lang="en-US" dirty="0"/>
              <a:t> </a:t>
            </a:r>
            <a:r>
              <a:rPr lang="en-US" dirty="0" err="1"/>
              <a:t>digitais</a:t>
            </a:r>
            <a:r>
              <a:rPr lang="en-US" dirty="0"/>
              <a:t>:</a:t>
            </a:r>
          </a:p>
          <a:p>
            <a:pPr>
              <a:buFont typeface="Wingdings" panose="05000000000000000000" pitchFamily="2" charset="2"/>
              <a:buChar char="§"/>
            </a:pPr>
            <a:r>
              <a:rPr lang="en-US" dirty="0" err="1"/>
              <a:t>abrem</a:t>
            </a:r>
            <a:r>
              <a:rPr lang="en-US" dirty="0"/>
              <a:t> </a:t>
            </a:r>
            <a:r>
              <a:rPr lang="en-US" dirty="0" err="1"/>
              <a:t>novas</a:t>
            </a:r>
            <a:r>
              <a:rPr lang="en-US" dirty="0"/>
              <a:t> </a:t>
            </a:r>
            <a:r>
              <a:rPr lang="en-US" dirty="0" err="1"/>
              <a:t>oportunidades</a:t>
            </a:r>
            <a:r>
              <a:rPr lang="en-US" dirty="0"/>
              <a:t> para as </a:t>
            </a:r>
            <a:r>
              <a:rPr lang="en-US" dirty="0" err="1"/>
              <a:t>empresas</a:t>
            </a:r>
            <a:endParaRPr lang="en-US" dirty="0"/>
          </a:p>
          <a:p>
            <a:pPr>
              <a:buFont typeface="Wingdings" panose="05000000000000000000" pitchFamily="2" charset="2"/>
              <a:buChar char="§"/>
            </a:pPr>
            <a:r>
              <a:rPr lang="en-US" dirty="0" err="1"/>
              <a:t>incentivam</a:t>
            </a:r>
            <a:r>
              <a:rPr lang="en-US" dirty="0"/>
              <a:t> o </a:t>
            </a:r>
            <a:r>
              <a:rPr lang="en-US" dirty="0" err="1"/>
              <a:t>desenvolvimento</a:t>
            </a:r>
            <a:r>
              <a:rPr lang="en-US" dirty="0"/>
              <a:t> de </a:t>
            </a:r>
            <a:r>
              <a:rPr lang="en-US" dirty="0" err="1"/>
              <a:t>tecnologia</a:t>
            </a:r>
            <a:r>
              <a:rPr lang="en-US" dirty="0"/>
              <a:t> </a:t>
            </a:r>
            <a:r>
              <a:rPr lang="en-US" dirty="0" err="1"/>
              <a:t>fiável</a:t>
            </a:r>
            <a:endParaRPr lang="en-US" dirty="0"/>
          </a:p>
          <a:p>
            <a:pPr>
              <a:buFont typeface="Wingdings" panose="05000000000000000000" pitchFamily="2" charset="2"/>
              <a:buChar char="§"/>
            </a:pPr>
            <a:r>
              <a:rPr lang="en-US" dirty="0" err="1"/>
              <a:t>promovem</a:t>
            </a:r>
            <a:r>
              <a:rPr lang="en-US" dirty="0"/>
              <a:t> </a:t>
            </a:r>
            <a:r>
              <a:rPr lang="en-US" dirty="0" err="1"/>
              <a:t>uma</a:t>
            </a:r>
            <a:r>
              <a:rPr lang="en-US" dirty="0"/>
              <a:t> </a:t>
            </a:r>
            <a:r>
              <a:rPr lang="en-US" dirty="0" err="1"/>
              <a:t>sociedade</a:t>
            </a:r>
            <a:r>
              <a:rPr lang="en-US" dirty="0"/>
              <a:t> </a:t>
            </a:r>
            <a:r>
              <a:rPr lang="en-US" dirty="0" err="1"/>
              <a:t>aberta</a:t>
            </a:r>
            <a:r>
              <a:rPr lang="en-US" dirty="0"/>
              <a:t> e </a:t>
            </a:r>
            <a:r>
              <a:rPr lang="en-US" dirty="0" err="1"/>
              <a:t>democrática</a:t>
            </a:r>
            <a:endParaRPr lang="en-US" dirty="0"/>
          </a:p>
          <a:p>
            <a:pPr>
              <a:buFont typeface="Wingdings" panose="05000000000000000000" pitchFamily="2" charset="2"/>
              <a:buChar char="§"/>
            </a:pPr>
            <a:r>
              <a:rPr lang="en-US" dirty="0" err="1"/>
              <a:t>permitem</a:t>
            </a:r>
            <a:r>
              <a:rPr lang="en-US" dirty="0"/>
              <a:t> </a:t>
            </a:r>
            <a:r>
              <a:rPr lang="en-US" dirty="0" err="1"/>
              <a:t>uma</a:t>
            </a:r>
            <a:r>
              <a:rPr lang="en-US" dirty="0"/>
              <a:t> </a:t>
            </a:r>
            <a:r>
              <a:rPr lang="en-US" dirty="0" err="1"/>
              <a:t>economia</a:t>
            </a:r>
            <a:r>
              <a:rPr lang="en-US" dirty="0"/>
              <a:t> </a:t>
            </a:r>
            <a:r>
              <a:rPr lang="en-US" dirty="0" err="1"/>
              <a:t>dinâmica</a:t>
            </a:r>
            <a:r>
              <a:rPr lang="en-US" dirty="0"/>
              <a:t> e </a:t>
            </a:r>
            <a:r>
              <a:rPr lang="en-US" dirty="0" err="1"/>
              <a:t>sustentável</a:t>
            </a:r>
            <a:endParaRPr lang="en-US" dirty="0"/>
          </a:p>
          <a:p>
            <a:pPr>
              <a:buFont typeface="Wingdings" panose="05000000000000000000" pitchFamily="2" charset="2"/>
              <a:buChar char="§"/>
            </a:pPr>
            <a:r>
              <a:rPr lang="en-US" dirty="0" err="1"/>
              <a:t>ajudam</a:t>
            </a:r>
            <a:r>
              <a:rPr lang="en-US" dirty="0"/>
              <a:t> a combater as </a:t>
            </a:r>
            <a:r>
              <a:rPr lang="en-US" dirty="0" err="1"/>
              <a:t>alterações</a:t>
            </a:r>
            <a:r>
              <a:rPr lang="en-US" dirty="0"/>
              <a:t> </a:t>
            </a:r>
            <a:r>
              <a:rPr lang="en-US" dirty="0" err="1"/>
              <a:t>climáticas</a:t>
            </a:r>
            <a:r>
              <a:rPr lang="en-US" dirty="0"/>
              <a:t> e a </a:t>
            </a:r>
            <a:r>
              <a:rPr lang="en-US" dirty="0" err="1"/>
              <a:t>alcançar</a:t>
            </a:r>
            <a:r>
              <a:rPr lang="en-US" dirty="0"/>
              <a:t> a </a:t>
            </a:r>
            <a:r>
              <a:rPr lang="en-US" dirty="0" err="1"/>
              <a:t>transição</a:t>
            </a:r>
            <a:r>
              <a:rPr lang="en-US" dirty="0"/>
              <a:t> </a:t>
            </a:r>
            <a:r>
              <a:rPr lang="en-US" dirty="0" err="1"/>
              <a:t>verde</a:t>
            </a:r>
            <a:endParaRPr lang="en-IE" dirty="0"/>
          </a:p>
          <a:p>
            <a:pPr marL="0" indent="0">
              <a:buNone/>
            </a:pPr>
            <a:endParaRPr lang="el-GR" dirty="0"/>
          </a:p>
        </p:txBody>
      </p:sp>
      <p:sp>
        <p:nvSpPr>
          <p:cNvPr id="5" name="Title 4"/>
          <p:cNvSpPr>
            <a:spLocks noGrp="1"/>
          </p:cNvSpPr>
          <p:nvPr>
            <p:ph type="title"/>
          </p:nvPr>
        </p:nvSpPr>
        <p:spPr>
          <a:xfrm>
            <a:off x="399369" y="885520"/>
            <a:ext cx="8596668" cy="1320800"/>
          </a:xfrm>
        </p:spPr>
        <p:txBody>
          <a:bodyPr/>
          <a:lstStyle/>
          <a:p>
            <a:r>
              <a:rPr lang="en-US" dirty="0" err="1">
                <a:solidFill>
                  <a:srgbClr val="255839"/>
                </a:solidFill>
              </a:rPr>
              <a:t>Transição</a:t>
            </a:r>
            <a:r>
              <a:rPr lang="en-US" dirty="0">
                <a:solidFill>
                  <a:srgbClr val="255839"/>
                </a:solidFill>
              </a:rPr>
              <a:t> Digital</a:t>
            </a:r>
            <a:endParaRPr lang="el-GR" dirty="0">
              <a:solidFill>
                <a:srgbClr val="255839"/>
              </a:solidFill>
            </a:endParaRPr>
          </a:p>
        </p:txBody>
      </p:sp>
      <p:pic>
        <p:nvPicPr>
          <p:cNvPr id="3" name="Picture 2">
            <a:extLst>
              <a:ext uri="{FF2B5EF4-FFF2-40B4-BE49-F238E27FC236}">
                <a16:creationId xmlns:a16="http://schemas.microsoft.com/office/drawing/2014/main" id="{EDBCEDFD-CDC4-54D6-D1C4-F8FCC6F5D664}"/>
              </a:ext>
            </a:extLst>
          </p:cNvPr>
          <p:cNvPicPr>
            <a:picLocks noChangeAspect="1"/>
          </p:cNvPicPr>
          <p:nvPr/>
        </p:nvPicPr>
        <p:blipFill>
          <a:blip r:embed="rId4"/>
          <a:srcRect l="4605" r="1984"/>
          <a:stretch>
            <a:fillRect/>
          </a:stretch>
        </p:blipFill>
        <p:spPr>
          <a:xfrm>
            <a:off x="5683302" y="1950172"/>
            <a:ext cx="5880727" cy="4496829"/>
          </a:xfrm>
          <a:prstGeom prst="rect">
            <a:avLst/>
          </a:prstGeom>
        </p:spPr>
      </p:pic>
      <p:sp>
        <p:nvSpPr>
          <p:cNvPr id="2" name="Title 4">
            <a:extLst>
              <a:ext uri="{FF2B5EF4-FFF2-40B4-BE49-F238E27FC236}">
                <a16:creationId xmlns:a16="http://schemas.microsoft.com/office/drawing/2014/main" id="{C8C712A9-8315-A6AA-8950-A9F7F7EB25B4}"/>
              </a:ext>
            </a:extLst>
          </p:cNvPr>
          <p:cNvSpPr txBox="1">
            <a:spLocks/>
          </p:cNvSpPr>
          <p:nvPr/>
        </p:nvSpPr>
        <p:spPr>
          <a:xfrm>
            <a:off x="2258991" y="139462"/>
            <a:ext cx="9933009" cy="70635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t-PT" dirty="0">
                <a:solidFill>
                  <a:srgbClr val="255839"/>
                </a:solidFill>
              </a:rPr>
              <a:t>Principais Tendências de Sustentabilidade</a:t>
            </a:r>
            <a:endParaRPr lang="el-GR" dirty="0">
              <a:solidFill>
                <a:srgbClr val="255839"/>
              </a:solidFill>
            </a:endParaRPr>
          </a:p>
        </p:txBody>
      </p:sp>
    </p:spTree>
    <p:custDataLst>
      <p:tags r:id="rId1"/>
    </p:custDataLst>
    <p:extLst>
      <p:ext uri="{BB962C8B-B14F-4D97-AF65-F5344CB8AC3E}">
        <p14:creationId xmlns:p14="http://schemas.microsoft.com/office/powerpoint/2010/main" val="2011872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D133D-D3BD-465D-5304-AE2CE52E684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3E0ED07-8FDA-9810-1113-4B1BED5A11D9}"/>
              </a:ext>
            </a:extLst>
          </p:cNvPr>
          <p:cNvSpPr>
            <a:spLocks noGrp="1"/>
          </p:cNvSpPr>
          <p:nvPr>
            <p:ph type="ctrTitle"/>
          </p:nvPr>
        </p:nvSpPr>
        <p:spPr/>
        <p:txBody>
          <a:bodyPr/>
          <a:lstStyle/>
          <a:p>
            <a:r>
              <a:rPr lang="en-US">
                <a:solidFill>
                  <a:srgbClr val="255839"/>
                </a:solidFill>
              </a:rPr>
              <a:t>Enquadramentos de Sustentabilidade para o VET</a:t>
            </a:r>
            <a:endParaRPr lang="pt-PT" b="1"/>
          </a:p>
        </p:txBody>
      </p:sp>
    </p:spTree>
    <p:custDataLst>
      <p:tags r:id="rId1"/>
    </p:custDataLst>
    <p:extLst>
      <p:ext uri="{BB962C8B-B14F-4D97-AF65-F5344CB8AC3E}">
        <p14:creationId xmlns:p14="http://schemas.microsoft.com/office/powerpoint/2010/main" val="16624051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22756C2-818F-5F0D-B051-2C15C0421462}"/>
              </a:ext>
            </a:extLst>
          </p:cNvPr>
          <p:cNvSpPr>
            <a:spLocks noGrp="1"/>
          </p:cNvSpPr>
          <p:nvPr>
            <p:ph type="body" sz="quarter" idx="10"/>
          </p:nvPr>
        </p:nvSpPr>
        <p:spPr>
          <a:xfrm>
            <a:off x="399369" y="1447338"/>
            <a:ext cx="11393261" cy="500784"/>
          </a:xfrm>
        </p:spPr>
        <p:txBody>
          <a:bodyPr/>
          <a:lstStyle/>
          <a:p>
            <a:r>
              <a:rPr lang="en-US" dirty="0" err="1"/>
              <a:t>GreenComp</a:t>
            </a:r>
            <a:r>
              <a:rPr lang="en-US" dirty="0"/>
              <a:t> | o </a:t>
            </a:r>
            <a:r>
              <a:rPr lang="en-US" dirty="0" err="1"/>
              <a:t>enquadramento</a:t>
            </a:r>
            <a:r>
              <a:rPr lang="en-US" dirty="0"/>
              <a:t> </a:t>
            </a:r>
            <a:r>
              <a:rPr lang="en-US" dirty="0" err="1"/>
              <a:t>europeu</a:t>
            </a:r>
            <a:r>
              <a:rPr lang="en-US" dirty="0"/>
              <a:t> de </a:t>
            </a:r>
            <a:r>
              <a:rPr lang="en-US" dirty="0" err="1"/>
              <a:t>competências</a:t>
            </a:r>
            <a:r>
              <a:rPr lang="en-US" dirty="0"/>
              <a:t> de </a:t>
            </a:r>
            <a:r>
              <a:rPr lang="en-US" dirty="0" err="1"/>
              <a:t>sustentabilidade</a:t>
            </a:r>
            <a:endParaRPr lang="pt-PT" dirty="0"/>
          </a:p>
        </p:txBody>
      </p:sp>
      <p:sp>
        <p:nvSpPr>
          <p:cNvPr id="3" name="Content Placeholder 2">
            <a:extLst>
              <a:ext uri="{FF2B5EF4-FFF2-40B4-BE49-F238E27FC236}">
                <a16:creationId xmlns:a16="http://schemas.microsoft.com/office/drawing/2014/main" id="{07C8E22F-FEB0-8108-5AAA-E65D3B5BC756}"/>
              </a:ext>
            </a:extLst>
          </p:cNvPr>
          <p:cNvSpPr>
            <a:spLocks noGrp="1"/>
          </p:cNvSpPr>
          <p:nvPr>
            <p:ph sz="quarter" idx="12"/>
          </p:nvPr>
        </p:nvSpPr>
        <p:spPr>
          <a:xfrm>
            <a:off x="399369" y="1985227"/>
            <a:ext cx="11393260" cy="925473"/>
          </a:xfrm>
        </p:spPr>
        <p:txBody>
          <a:bodyPr/>
          <a:lstStyle/>
          <a:p>
            <a:r>
              <a:rPr lang="en-US" sz="1600" dirty="0">
                <a:hlinkClick r:id="rId3"/>
              </a:rPr>
              <a:t>O </a:t>
            </a:r>
            <a:r>
              <a:rPr lang="en-US" sz="1600" dirty="0" err="1">
                <a:hlinkClick r:id="rId3"/>
              </a:rPr>
              <a:t>GreenComp</a:t>
            </a:r>
            <a:r>
              <a:rPr lang="en-US" sz="1600" dirty="0">
                <a:hlinkClick r:id="rId3"/>
              </a:rPr>
              <a:t> </a:t>
            </a:r>
            <a:r>
              <a:rPr lang="en-US" sz="1600" dirty="0">
                <a:solidFill>
                  <a:schemeClr val="tx1"/>
                </a:solidFill>
              </a:rPr>
              <a:t>define as </a:t>
            </a:r>
            <a:r>
              <a:rPr lang="en-US" sz="1600" dirty="0" err="1">
                <a:solidFill>
                  <a:schemeClr val="tx1"/>
                </a:solidFill>
              </a:rPr>
              <a:t>competências</a:t>
            </a:r>
            <a:r>
              <a:rPr lang="en-US" sz="1600" dirty="0">
                <a:solidFill>
                  <a:schemeClr val="tx1"/>
                </a:solidFill>
              </a:rPr>
              <a:t> de </a:t>
            </a:r>
            <a:r>
              <a:rPr lang="en-US" sz="1600" dirty="0" err="1">
                <a:solidFill>
                  <a:schemeClr val="tx1"/>
                </a:solidFill>
              </a:rPr>
              <a:t>sustentabilidade</a:t>
            </a:r>
            <a:r>
              <a:rPr lang="en-US" sz="1600" dirty="0">
                <a:solidFill>
                  <a:schemeClr val="tx1"/>
                </a:solidFill>
              </a:rPr>
              <a:t> </a:t>
            </a:r>
            <a:r>
              <a:rPr lang="en-US" sz="1600" dirty="0" err="1">
                <a:solidFill>
                  <a:schemeClr val="tx1"/>
                </a:solidFill>
              </a:rPr>
              <a:t>essenciais</a:t>
            </a:r>
            <a:r>
              <a:rPr lang="en-US" sz="1600" dirty="0">
                <a:solidFill>
                  <a:schemeClr val="tx1"/>
                </a:solidFill>
              </a:rPr>
              <a:t>, </a:t>
            </a:r>
            <a:r>
              <a:rPr lang="en-US" sz="1600" dirty="0" err="1">
                <a:solidFill>
                  <a:schemeClr val="tx1"/>
                </a:solidFill>
              </a:rPr>
              <a:t>orientando</a:t>
            </a:r>
            <a:r>
              <a:rPr lang="en-US" sz="1600" dirty="0">
                <a:solidFill>
                  <a:schemeClr val="tx1"/>
                </a:solidFill>
              </a:rPr>
              <a:t> </a:t>
            </a:r>
            <a:r>
              <a:rPr lang="en-US" sz="1600" dirty="0" err="1">
                <a:solidFill>
                  <a:schemeClr val="tx1"/>
                </a:solidFill>
              </a:rPr>
              <a:t>currículos</a:t>
            </a:r>
            <a:r>
              <a:rPr lang="en-US" sz="1600" dirty="0">
                <a:solidFill>
                  <a:schemeClr val="tx1"/>
                </a:solidFill>
              </a:rPr>
              <a:t> e </a:t>
            </a:r>
            <a:r>
              <a:rPr lang="en-US" sz="1600" dirty="0" err="1">
                <a:solidFill>
                  <a:schemeClr val="tx1"/>
                </a:solidFill>
              </a:rPr>
              <a:t>práticas</a:t>
            </a:r>
            <a:r>
              <a:rPr lang="en-US" sz="1600" dirty="0">
                <a:solidFill>
                  <a:schemeClr val="tx1"/>
                </a:solidFill>
              </a:rPr>
              <a:t> </a:t>
            </a:r>
            <a:r>
              <a:rPr lang="en-US" sz="1600" dirty="0" err="1">
                <a:solidFill>
                  <a:schemeClr val="tx1"/>
                </a:solidFill>
              </a:rPr>
              <a:t>pedagógicas</a:t>
            </a:r>
            <a:r>
              <a:rPr lang="en-US" sz="1600" dirty="0">
                <a:solidFill>
                  <a:schemeClr val="tx1"/>
                </a:solidFill>
              </a:rPr>
              <a:t> </a:t>
            </a:r>
            <a:r>
              <a:rPr lang="en-US" sz="1600" dirty="0" err="1">
                <a:solidFill>
                  <a:schemeClr val="tx1"/>
                </a:solidFill>
              </a:rPr>
              <a:t>em</a:t>
            </a:r>
            <a:r>
              <a:rPr lang="en-US" sz="1600" dirty="0">
                <a:solidFill>
                  <a:schemeClr val="tx1"/>
                </a:solidFill>
              </a:rPr>
              <a:t> </a:t>
            </a:r>
            <a:r>
              <a:rPr lang="en-US" sz="1600" dirty="0" err="1">
                <a:solidFill>
                  <a:schemeClr val="tx1"/>
                </a:solidFill>
              </a:rPr>
              <a:t>toda</a:t>
            </a:r>
            <a:r>
              <a:rPr lang="en-US" sz="1600" dirty="0">
                <a:solidFill>
                  <a:schemeClr val="tx1"/>
                </a:solidFill>
              </a:rPr>
              <a:t> a Europa. Serve de </a:t>
            </a:r>
            <a:r>
              <a:rPr lang="en-US" sz="1600" dirty="0" err="1">
                <a:solidFill>
                  <a:schemeClr val="tx1"/>
                </a:solidFill>
              </a:rPr>
              <a:t>referência</a:t>
            </a:r>
            <a:r>
              <a:rPr lang="en-US" sz="1600" dirty="0">
                <a:solidFill>
                  <a:schemeClr val="tx1"/>
                </a:solidFill>
              </a:rPr>
              <a:t> para o </a:t>
            </a:r>
            <a:r>
              <a:rPr lang="en-US" sz="1600" dirty="0" err="1">
                <a:solidFill>
                  <a:schemeClr val="tx1"/>
                </a:solidFill>
              </a:rPr>
              <a:t>desenvolvimento</a:t>
            </a:r>
            <a:r>
              <a:rPr lang="en-US" sz="1600" dirty="0">
                <a:solidFill>
                  <a:schemeClr val="tx1"/>
                </a:solidFill>
              </a:rPr>
              <a:t> de </a:t>
            </a:r>
            <a:r>
              <a:rPr lang="en-US" sz="1600" dirty="0" err="1">
                <a:solidFill>
                  <a:schemeClr val="tx1"/>
                </a:solidFill>
              </a:rPr>
              <a:t>competências</a:t>
            </a:r>
            <a:r>
              <a:rPr lang="en-US" sz="1600" dirty="0">
                <a:solidFill>
                  <a:schemeClr val="tx1"/>
                </a:solidFill>
              </a:rPr>
              <a:t> </a:t>
            </a:r>
            <a:r>
              <a:rPr lang="en-US" sz="1600" dirty="0" err="1">
                <a:solidFill>
                  <a:schemeClr val="tx1"/>
                </a:solidFill>
              </a:rPr>
              <a:t>verdes</a:t>
            </a:r>
            <a:r>
              <a:rPr lang="en-US" sz="1600" dirty="0">
                <a:solidFill>
                  <a:schemeClr val="tx1"/>
                </a:solidFill>
              </a:rPr>
              <a:t> </a:t>
            </a:r>
            <a:r>
              <a:rPr lang="en-US" sz="1600" dirty="0" err="1">
                <a:solidFill>
                  <a:schemeClr val="tx1"/>
                </a:solidFill>
              </a:rPr>
              <a:t>em</a:t>
            </a:r>
            <a:r>
              <a:rPr lang="en-US" sz="1600" dirty="0">
                <a:solidFill>
                  <a:schemeClr val="tx1"/>
                </a:solidFill>
              </a:rPr>
              <a:t> </a:t>
            </a:r>
            <a:r>
              <a:rPr lang="en-US" sz="1600" dirty="0" err="1">
                <a:solidFill>
                  <a:schemeClr val="tx1"/>
                </a:solidFill>
              </a:rPr>
              <a:t>diferentes</a:t>
            </a:r>
            <a:r>
              <a:rPr lang="en-US" sz="1600" dirty="0">
                <a:solidFill>
                  <a:schemeClr val="tx1"/>
                </a:solidFill>
              </a:rPr>
              <a:t> </a:t>
            </a:r>
            <a:r>
              <a:rPr lang="en-US" sz="1600" dirty="0" err="1">
                <a:solidFill>
                  <a:schemeClr val="tx1"/>
                </a:solidFill>
              </a:rPr>
              <a:t>contextos</a:t>
            </a:r>
            <a:r>
              <a:rPr lang="en-US" sz="1600" dirty="0">
                <a:solidFill>
                  <a:schemeClr val="tx1"/>
                </a:solidFill>
              </a:rPr>
              <a:t> </a:t>
            </a:r>
            <a:r>
              <a:rPr lang="en-US" sz="1600" dirty="0" err="1">
                <a:solidFill>
                  <a:schemeClr val="tx1"/>
                </a:solidFill>
              </a:rPr>
              <a:t>educativos</a:t>
            </a:r>
            <a:r>
              <a:rPr lang="en-US" sz="1600" dirty="0">
                <a:solidFill>
                  <a:schemeClr val="tx1"/>
                </a:solidFill>
              </a:rPr>
              <a:t>.</a:t>
            </a:r>
            <a:endParaRPr lang="en-US" sz="1600" dirty="0">
              <a:solidFill>
                <a:schemeClr val="tx1"/>
              </a:solidFill>
              <a:hlinkClick r:id="rId3">
                <a:extLst>
                  <a:ext uri="{A12FA001-AC4F-418D-AE19-62706E023703}">
                    <ahyp:hlinkClr xmlns:ahyp="http://schemas.microsoft.com/office/drawing/2018/hyperlinkcolor" val="tx"/>
                  </a:ext>
                </a:extLst>
              </a:hlinkClick>
            </a:endParaRPr>
          </a:p>
          <a:p>
            <a:endParaRPr lang="en-US" dirty="0"/>
          </a:p>
        </p:txBody>
      </p:sp>
      <p:sp>
        <p:nvSpPr>
          <p:cNvPr id="4" name="Title 3">
            <a:extLst>
              <a:ext uri="{FF2B5EF4-FFF2-40B4-BE49-F238E27FC236}">
                <a16:creationId xmlns:a16="http://schemas.microsoft.com/office/drawing/2014/main" id="{06A9F24E-4ABF-E0A7-FB08-84992C20FEAA}"/>
              </a:ext>
            </a:extLst>
          </p:cNvPr>
          <p:cNvSpPr>
            <a:spLocks noGrp="1"/>
          </p:cNvSpPr>
          <p:nvPr>
            <p:ph type="title"/>
          </p:nvPr>
        </p:nvSpPr>
        <p:spPr>
          <a:xfrm>
            <a:off x="264454" y="703741"/>
            <a:ext cx="10768504" cy="612469"/>
          </a:xfrm>
        </p:spPr>
        <p:txBody>
          <a:bodyPr>
            <a:normAutofit fontScale="90000"/>
          </a:bodyPr>
          <a:lstStyle/>
          <a:p>
            <a:r>
              <a:rPr lang="en-US" dirty="0" err="1">
                <a:solidFill>
                  <a:srgbClr val="255839"/>
                </a:solidFill>
              </a:rPr>
              <a:t>Enquadramentos</a:t>
            </a:r>
            <a:r>
              <a:rPr lang="en-US" dirty="0">
                <a:solidFill>
                  <a:srgbClr val="255839"/>
                </a:solidFill>
              </a:rPr>
              <a:t> de </a:t>
            </a:r>
            <a:r>
              <a:rPr lang="en-US" dirty="0" err="1">
                <a:solidFill>
                  <a:srgbClr val="255839"/>
                </a:solidFill>
              </a:rPr>
              <a:t>Sustentabilidade</a:t>
            </a:r>
            <a:r>
              <a:rPr lang="en-US" dirty="0">
                <a:solidFill>
                  <a:srgbClr val="255839"/>
                </a:solidFill>
              </a:rPr>
              <a:t> para o VET</a:t>
            </a:r>
            <a:endParaRPr lang="pt-PT" dirty="0"/>
          </a:p>
        </p:txBody>
      </p:sp>
      <p:sp>
        <p:nvSpPr>
          <p:cNvPr id="5" name="Text Placeholder 1">
            <a:extLst>
              <a:ext uri="{FF2B5EF4-FFF2-40B4-BE49-F238E27FC236}">
                <a16:creationId xmlns:a16="http://schemas.microsoft.com/office/drawing/2014/main" id="{F720A651-EDAA-95D7-5A13-EE2DB5941927}"/>
              </a:ext>
            </a:extLst>
          </p:cNvPr>
          <p:cNvSpPr txBox="1">
            <a:spLocks/>
          </p:cNvSpPr>
          <p:nvPr/>
        </p:nvSpPr>
        <p:spPr>
          <a:xfrm>
            <a:off x="264456" y="2859953"/>
            <a:ext cx="11393261" cy="500784"/>
          </a:xfrm>
          <a:prstGeom prst="rect">
            <a:avLst/>
          </a:prstGeom>
          <a:noFill/>
        </p:spPr>
        <p:txBody>
          <a:bodyPr vert="horz" lIns="0" tIns="0" rIns="0" bIns="0" rtlCol="0" anchor="ctr" anchorCtr="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kern="1200" baseline="0">
                <a:solidFill>
                  <a:srgbClr val="00ADBB"/>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err="1"/>
              <a:t>DigCompEdu | Quadro de Competências Digitais para Educadores</a:t>
            </a:r>
          </a:p>
        </p:txBody>
      </p:sp>
      <p:sp>
        <p:nvSpPr>
          <p:cNvPr id="6" name="Content Placeholder 2">
            <a:extLst>
              <a:ext uri="{FF2B5EF4-FFF2-40B4-BE49-F238E27FC236}">
                <a16:creationId xmlns:a16="http://schemas.microsoft.com/office/drawing/2014/main" id="{AEFA2DD8-2E0A-CE66-F7E7-B721B34C5B63}"/>
              </a:ext>
            </a:extLst>
          </p:cNvPr>
          <p:cNvSpPr txBox="1">
            <a:spLocks/>
          </p:cNvSpPr>
          <p:nvPr/>
        </p:nvSpPr>
        <p:spPr>
          <a:xfrm>
            <a:off x="264456" y="3363792"/>
            <a:ext cx="11393260" cy="1361204"/>
          </a:xfrm>
          <a:prstGeom prst="rect">
            <a:avLst/>
          </a:prstGeom>
        </p:spPr>
        <p:txBody>
          <a:bodyPr vert="horz" lIns="0" tIns="0" rIns="0" bIns="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1600" dirty="0">
                <a:solidFill>
                  <a:schemeClr val="accent1"/>
                </a:solidFill>
                <a:hlinkClick r:id="rId4"/>
              </a:rPr>
              <a:t>O </a:t>
            </a:r>
            <a:r>
              <a:rPr lang="en-US" sz="1600" dirty="0" err="1">
                <a:solidFill>
                  <a:schemeClr val="accent1"/>
                </a:solidFill>
                <a:hlinkClick r:id="rId4"/>
              </a:rPr>
              <a:t>DigCompEdu</a:t>
            </a:r>
            <a:r>
              <a:rPr lang="en-US" sz="1600" dirty="0">
                <a:solidFill>
                  <a:schemeClr val="accent1"/>
                </a:solidFill>
                <a:hlinkClick r:id="rId4"/>
              </a:rPr>
              <a:t> </a:t>
            </a:r>
            <a:r>
              <a:rPr lang="en-US" sz="1600" dirty="0">
                <a:solidFill>
                  <a:schemeClr val="tx1"/>
                </a:solidFill>
              </a:rPr>
              <a:t>é o </a:t>
            </a:r>
            <a:r>
              <a:rPr lang="en-US" sz="1600" dirty="0" err="1">
                <a:solidFill>
                  <a:schemeClr val="tx1"/>
                </a:solidFill>
              </a:rPr>
              <a:t>enquadramento</a:t>
            </a:r>
            <a:r>
              <a:rPr lang="en-US" sz="1600" dirty="0">
                <a:solidFill>
                  <a:schemeClr val="tx1"/>
                </a:solidFill>
              </a:rPr>
              <a:t> </a:t>
            </a:r>
            <a:r>
              <a:rPr lang="en-US" sz="1600" dirty="0" err="1">
                <a:solidFill>
                  <a:schemeClr val="tx1"/>
                </a:solidFill>
              </a:rPr>
              <a:t>europeu</a:t>
            </a:r>
            <a:r>
              <a:rPr lang="en-US" sz="1600" dirty="0">
                <a:solidFill>
                  <a:schemeClr val="tx1"/>
                </a:solidFill>
              </a:rPr>
              <a:t> para a </a:t>
            </a:r>
            <a:r>
              <a:rPr lang="en-US" sz="1600" dirty="0" err="1">
                <a:solidFill>
                  <a:schemeClr val="tx1"/>
                </a:solidFill>
              </a:rPr>
              <a:t>competência</a:t>
            </a:r>
            <a:r>
              <a:rPr lang="en-US" sz="1600" dirty="0">
                <a:solidFill>
                  <a:schemeClr val="tx1"/>
                </a:solidFill>
              </a:rPr>
              <a:t> digital dos </a:t>
            </a:r>
            <a:r>
              <a:rPr lang="en-US" sz="1600" dirty="0" err="1">
                <a:solidFill>
                  <a:schemeClr val="tx1"/>
                </a:solidFill>
              </a:rPr>
              <a:t>educadores</a:t>
            </a:r>
            <a:r>
              <a:rPr lang="en-US" sz="1600" dirty="0">
                <a:solidFill>
                  <a:schemeClr val="tx1"/>
                </a:solidFill>
              </a:rPr>
              <a:t>, </a:t>
            </a:r>
            <a:r>
              <a:rPr lang="en-US" sz="1600" dirty="0" err="1">
                <a:solidFill>
                  <a:schemeClr val="tx1"/>
                </a:solidFill>
              </a:rPr>
              <a:t>descrevendo</a:t>
            </a:r>
            <a:r>
              <a:rPr lang="en-US" sz="1600" dirty="0">
                <a:solidFill>
                  <a:schemeClr val="tx1"/>
                </a:solidFill>
              </a:rPr>
              <a:t> 22 </a:t>
            </a:r>
            <a:r>
              <a:rPr lang="en-US" sz="1600" dirty="0" err="1">
                <a:solidFill>
                  <a:schemeClr val="tx1"/>
                </a:solidFill>
              </a:rPr>
              <a:t>competências</a:t>
            </a:r>
            <a:r>
              <a:rPr lang="en-US" sz="1600" dirty="0">
                <a:solidFill>
                  <a:schemeClr val="tx1"/>
                </a:solidFill>
              </a:rPr>
              <a:t> </a:t>
            </a:r>
            <a:r>
              <a:rPr lang="en-US" sz="1600" dirty="0" err="1">
                <a:solidFill>
                  <a:schemeClr val="tx1"/>
                </a:solidFill>
              </a:rPr>
              <a:t>em</a:t>
            </a:r>
            <a:r>
              <a:rPr lang="en-US" sz="1600" dirty="0">
                <a:solidFill>
                  <a:schemeClr val="tx1"/>
                </a:solidFill>
              </a:rPr>
              <a:t> 6 </a:t>
            </a:r>
            <a:r>
              <a:rPr lang="en-US" sz="1600" dirty="0" err="1">
                <a:solidFill>
                  <a:schemeClr val="tx1"/>
                </a:solidFill>
              </a:rPr>
              <a:t>áreas</a:t>
            </a:r>
            <a:r>
              <a:rPr lang="en-US" sz="1600" dirty="0">
                <a:solidFill>
                  <a:schemeClr val="tx1"/>
                </a:solidFill>
              </a:rPr>
              <a:t> e </a:t>
            </a:r>
            <a:r>
              <a:rPr lang="en-US" sz="1600" dirty="0" err="1">
                <a:solidFill>
                  <a:schemeClr val="tx1"/>
                </a:solidFill>
              </a:rPr>
              <a:t>orientando</a:t>
            </a:r>
            <a:r>
              <a:rPr lang="en-US" sz="1600" dirty="0">
                <a:solidFill>
                  <a:schemeClr val="tx1"/>
                </a:solidFill>
              </a:rPr>
              <a:t> a </a:t>
            </a:r>
            <a:r>
              <a:rPr lang="en-US" sz="1600" dirty="0" err="1">
                <a:solidFill>
                  <a:schemeClr val="tx1"/>
                </a:solidFill>
              </a:rPr>
              <a:t>utilização</a:t>
            </a:r>
            <a:r>
              <a:rPr lang="en-US" sz="1600" dirty="0">
                <a:solidFill>
                  <a:schemeClr val="tx1"/>
                </a:solidFill>
              </a:rPr>
              <a:t> </a:t>
            </a:r>
            <a:r>
              <a:rPr lang="en-US" sz="1600" dirty="0" err="1">
                <a:solidFill>
                  <a:schemeClr val="tx1"/>
                </a:solidFill>
              </a:rPr>
              <a:t>pedagógica</a:t>
            </a:r>
            <a:r>
              <a:rPr lang="en-US" sz="1600" dirty="0">
                <a:solidFill>
                  <a:schemeClr val="tx1"/>
                </a:solidFill>
              </a:rPr>
              <a:t> das </a:t>
            </a:r>
            <a:r>
              <a:rPr lang="en-US" sz="1600" dirty="0" err="1">
                <a:solidFill>
                  <a:schemeClr val="tx1"/>
                </a:solidFill>
              </a:rPr>
              <a:t>tecnologias</a:t>
            </a:r>
            <a:r>
              <a:rPr lang="en-US" sz="1600" dirty="0">
                <a:solidFill>
                  <a:schemeClr val="tx1"/>
                </a:solidFill>
              </a:rPr>
              <a:t> no </a:t>
            </a:r>
            <a:r>
              <a:rPr lang="en-US" sz="1600" dirty="0" err="1">
                <a:solidFill>
                  <a:schemeClr val="tx1"/>
                </a:solidFill>
              </a:rPr>
              <a:t>ensino</a:t>
            </a:r>
            <a:r>
              <a:rPr lang="en-US" sz="1600" dirty="0">
                <a:solidFill>
                  <a:schemeClr val="tx1"/>
                </a:solidFill>
              </a:rPr>
              <a:t>, </a:t>
            </a:r>
            <a:r>
              <a:rPr lang="en-US" sz="1600" dirty="0" err="1">
                <a:solidFill>
                  <a:schemeClr val="tx1"/>
                </a:solidFill>
              </a:rPr>
              <a:t>na</a:t>
            </a:r>
            <a:r>
              <a:rPr lang="en-US" sz="1600" dirty="0">
                <a:solidFill>
                  <a:schemeClr val="tx1"/>
                </a:solidFill>
              </a:rPr>
              <a:t> </a:t>
            </a:r>
            <a:r>
              <a:rPr lang="en-US" sz="1600" dirty="0" err="1">
                <a:solidFill>
                  <a:schemeClr val="tx1"/>
                </a:solidFill>
              </a:rPr>
              <a:t>avaliação</a:t>
            </a:r>
            <a:r>
              <a:rPr lang="en-US" sz="1600" dirty="0">
                <a:solidFill>
                  <a:schemeClr val="tx1"/>
                </a:solidFill>
              </a:rPr>
              <a:t>, </a:t>
            </a:r>
            <a:r>
              <a:rPr lang="en-US" sz="1600" dirty="0" err="1">
                <a:solidFill>
                  <a:schemeClr val="tx1"/>
                </a:solidFill>
              </a:rPr>
              <a:t>na</a:t>
            </a:r>
            <a:r>
              <a:rPr lang="en-US" sz="1600" dirty="0">
                <a:solidFill>
                  <a:schemeClr val="tx1"/>
                </a:solidFill>
              </a:rPr>
              <a:t> </a:t>
            </a:r>
            <a:r>
              <a:rPr lang="en-US" sz="1600" dirty="0" err="1">
                <a:solidFill>
                  <a:schemeClr val="tx1"/>
                </a:solidFill>
              </a:rPr>
              <a:t>inclusão</a:t>
            </a:r>
            <a:r>
              <a:rPr lang="en-US" sz="1600" dirty="0">
                <a:solidFill>
                  <a:schemeClr val="tx1"/>
                </a:solidFill>
              </a:rPr>
              <a:t> e </a:t>
            </a:r>
            <a:r>
              <a:rPr lang="en-US" sz="1600" dirty="0" err="1">
                <a:solidFill>
                  <a:schemeClr val="tx1"/>
                </a:solidFill>
              </a:rPr>
              <a:t>na</a:t>
            </a:r>
            <a:r>
              <a:rPr lang="en-US" sz="1600" dirty="0">
                <a:solidFill>
                  <a:schemeClr val="tx1"/>
                </a:solidFill>
              </a:rPr>
              <a:t> </a:t>
            </a:r>
            <a:r>
              <a:rPr lang="en-US" sz="1600" dirty="0" err="1">
                <a:solidFill>
                  <a:schemeClr val="tx1"/>
                </a:solidFill>
              </a:rPr>
              <a:t>criação</a:t>
            </a:r>
            <a:r>
              <a:rPr lang="en-US" sz="1600" dirty="0">
                <a:solidFill>
                  <a:schemeClr val="tx1"/>
                </a:solidFill>
              </a:rPr>
              <a:t> e </a:t>
            </a:r>
            <a:r>
              <a:rPr lang="en-US" sz="1600" dirty="0" err="1">
                <a:solidFill>
                  <a:schemeClr val="tx1"/>
                </a:solidFill>
              </a:rPr>
              <a:t>partilha</a:t>
            </a:r>
            <a:r>
              <a:rPr lang="en-US" sz="1600" dirty="0">
                <a:solidFill>
                  <a:schemeClr val="tx1"/>
                </a:solidFill>
              </a:rPr>
              <a:t> de </a:t>
            </a:r>
            <a:r>
              <a:rPr lang="en-US" sz="1600" dirty="0" err="1">
                <a:solidFill>
                  <a:schemeClr val="tx1"/>
                </a:solidFill>
              </a:rPr>
              <a:t>recursos</a:t>
            </a:r>
            <a:r>
              <a:rPr lang="en-US" sz="1600" dirty="0">
                <a:solidFill>
                  <a:schemeClr val="tx1"/>
                </a:solidFill>
              </a:rPr>
              <a:t>. </a:t>
            </a:r>
            <a:r>
              <a:rPr lang="en-US" sz="1600" dirty="0" err="1">
                <a:solidFill>
                  <a:schemeClr val="tx1"/>
                </a:solidFill>
              </a:rPr>
              <a:t>Fornece</a:t>
            </a:r>
            <a:r>
              <a:rPr lang="en-US" sz="1600" dirty="0">
                <a:solidFill>
                  <a:schemeClr val="tx1"/>
                </a:solidFill>
              </a:rPr>
              <a:t> </a:t>
            </a:r>
            <a:r>
              <a:rPr lang="en-US" sz="1600" dirty="0" err="1">
                <a:solidFill>
                  <a:schemeClr val="tx1"/>
                </a:solidFill>
              </a:rPr>
              <a:t>os</a:t>
            </a:r>
            <a:r>
              <a:rPr lang="en-US" sz="1600" dirty="0">
                <a:solidFill>
                  <a:schemeClr val="tx1"/>
                </a:solidFill>
              </a:rPr>
              <a:t> </a:t>
            </a:r>
            <a:r>
              <a:rPr lang="en-US" sz="1600" dirty="0" err="1">
                <a:solidFill>
                  <a:schemeClr val="tx1"/>
                </a:solidFill>
              </a:rPr>
              <a:t>meios</a:t>
            </a:r>
            <a:r>
              <a:rPr lang="en-US" sz="1600" dirty="0">
                <a:solidFill>
                  <a:schemeClr val="tx1"/>
                </a:solidFill>
              </a:rPr>
              <a:t> </a:t>
            </a:r>
            <a:r>
              <a:rPr lang="en-US" sz="1600" dirty="0" err="1">
                <a:solidFill>
                  <a:schemeClr val="tx1"/>
                </a:solidFill>
              </a:rPr>
              <a:t>didático-digitais</a:t>
            </a:r>
            <a:r>
              <a:rPr lang="en-US" sz="1600" dirty="0">
                <a:solidFill>
                  <a:schemeClr val="tx1"/>
                </a:solidFill>
              </a:rPr>
              <a:t> (</a:t>
            </a:r>
            <a:r>
              <a:rPr lang="en-US" sz="1600" dirty="0" err="1">
                <a:solidFill>
                  <a:schemeClr val="tx1"/>
                </a:solidFill>
              </a:rPr>
              <a:t>planeamento</a:t>
            </a:r>
            <a:r>
              <a:rPr lang="en-US" sz="1600" dirty="0">
                <a:solidFill>
                  <a:schemeClr val="tx1"/>
                </a:solidFill>
              </a:rPr>
              <a:t>, </a:t>
            </a:r>
            <a:r>
              <a:rPr lang="en-US" sz="1600" dirty="0" err="1">
                <a:solidFill>
                  <a:schemeClr val="tx1"/>
                </a:solidFill>
              </a:rPr>
              <a:t>mediação</a:t>
            </a:r>
            <a:r>
              <a:rPr lang="en-US" sz="1600" dirty="0">
                <a:solidFill>
                  <a:schemeClr val="tx1"/>
                </a:solidFill>
              </a:rPr>
              <a:t>, </a:t>
            </a:r>
            <a:r>
              <a:rPr lang="en-US" sz="1600" dirty="0" err="1">
                <a:solidFill>
                  <a:schemeClr val="tx1"/>
                </a:solidFill>
              </a:rPr>
              <a:t>avaliação</a:t>
            </a:r>
            <a:r>
              <a:rPr lang="en-US" sz="1600" dirty="0">
                <a:solidFill>
                  <a:schemeClr val="tx1"/>
                </a:solidFill>
              </a:rPr>
              <a:t>) para </a:t>
            </a:r>
            <a:r>
              <a:rPr lang="en-US" sz="1600" dirty="0" err="1">
                <a:solidFill>
                  <a:schemeClr val="tx1"/>
                </a:solidFill>
              </a:rPr>
              <a:t>os</a:t>
            </a:r>
            <a:r>
              <a:rPr lang="en-US" sz="1600" dirty="0">
                <a:solidFill>
                  <a:schemeClr val="tx1"/>
                </a:solidFill>
              </a:rPr>
              <a:t> </a:t>
            </a:r>
            <a:r>
              <a:rPr lang="en-US" sz="1600" dirty="0" err="1">
                <a:solidFill>
                  <a:schemeClr val="tx1"/>
                </a:solidFill>
              </a:rPr>
              <a:t>educadores</a:t>
            </a:r>
            <a:r>
              <a:rPr lang="en-US" sz="1600" dirty="0">
                <a:solidFill>
                  <a:schemeClr val="tx1"/>
                </a:solidFill>
              </a:rPr>
              <a:t> </a:t>
            </a:r>
            <a:r>
              <a:rPr lang="en-US" sz="1600" dirty="0" err="1">
                <a:solidFill>
                  <a:schemeClr val="tx1"/>
                </a:solidFill>
              </a:rPr>
              <a:t>integrarem</a:t>
            </a:r>
            <a:r>
              <a:rPr lang="en-US" sz="1600" dirty="0">
                <a:solidFill>
                  <a:schemeClr val="tx1"/>
                </a:solidFill>
              </a:rPr>
              <a:t> a </a:t>
            </a:r>
            <a:r>
              <a:rPr lang="en-US" sz="1600" dirty="0" err="1">
                <a:solidFill>
                  <a:schemeClr val="tx1"/>
                </a:solidFill>
              </a:rPr>
              <a:t>sustentabilidade</a:t>
            </a:r>
            <a:r>
              <a:rPr lang="en-US" sz="1600" dirty="0">
                <a:solidFill>
                  <a:schemeClr val="tx1"/>
                </a:solidFill>
              </a:rPr>
              <a:t> </a:t>
            </a:r>
            <a:r>
              <a:rPr lang="en-US" sz="1600" dirty="0" err="1">
                <a:solidFill>
                  <a:schemeClr val="tx1"/>
                </a:solidFill>
              </a:rPr>
              <a:t>em</a:t>
            </a:r>
            <a:r>
              <a:rPr lang="en-US" sz="1600" dirty="0">
                <a:solidFill>
                  <a:schemeClr val="tx1"/>
                </a:solidFill>
              </a:rPr>
              <a:t> </a:t>
            </a:r>
            <a:r>
              <a:rPr lang="en-US" sz="1600" dirty="0" err="1">
                <a:solidFill>
                  <a:schemeClr val="tx1"/>
                </a:solidFill>
              </a:rPr>
              <a:t>práticas</a:t>
            </a:r>
            <a:r>
              <a:rPr lang="en-US" sz="1600" dirty="0">
                <a:solidFill>
                  <a:schemeClr val="tx1"/>
                </a:solidFill>
              </a:rPr>
              <a:t> </a:t>
            </a:r>
            <a:r>
              <a:rPr lang="en-US" sz="1600" dirty="0" err="1">
                <a:solidFill>
                  <a:schemeClr val="tx1"/>
                </a:solidFill>
              </a:rPr>
              <a:t>eficazes</a:t>
            </a:r>
            <a:r>
              <a:rPr lang="en-US" sz="1600" dirty="0">
                <a:solidFill>
                  <a:schemeClr val="tx1"/>
                </a:solidFill>
              </a:rPr>
              <a:t> e </a:t>
            </a:r>
            <a:r>
              <a:rPr lang="en-US" sz="1600" dirty="0" err="1">
                <a:solidFill>
                  <a:schemeClr val="tx1"/>
                </a:solidFill>
              </a:rPr>
              <a:t>acessíveis</a:t>
            </a:r>
            <a:r>
              <a:rPr lang="en-US" sz="1600" dirty="0">
                <a:solidFill>
                  <a:schemeClr val="tx1"/>
                </a:solidFill>
              </a:rPr>
              <a:t> no VET.</a:t>
            </a:r>
            <a:endParaRPr lang="en-US" sz="1600" dirty="0">
              <a:solidFill>
                <a:schemeClr val="tx1"/>
              </a:solidFill>
              <a:hlinkClick r:id="rId4"/>
            </a:endParaRPr>
          </a:p>
        </p:txBody>
      </p:sp>
      <p:sp>
        <p:nvSpPr>
          <p:cNvPr id="7" name="Text Placeholder 1">
            <a:extLst>
              <a:ext uri="{FF2B5EF4-FFF2-40B4-BE49-F238E27FC236}">
                <a16:creationId xmlns:a16="http://schemas.microsoft.com/office/drawing/2014/main" id="{F26B6B91-22C4-D396-A8AC-1D8D9B243413}"/>
              </a:ext>
            </a:extLst>
          </p:cNvPr>
          <p:cNvSpPr txBox="1">
            <a:spLocks/>
          </p:cNvSpPr>
          <p:nvPr/>
        </p:nvSpPr>
        <p:spPr>
          <a:xfrm>
            <a:off x="264454" y="4544143"/>
            <a:ext cx="11393261" cy="500784"/>
          </a:xfrm>
          <a:prstGeom prst="rect">
            <a:avLst/>
          </a:prstGeom>
          <a:noFill/>
        </p:spPr>
        <p:txBody>
          <a:bodyPr vert="horz" lIns="0" tIns="0" rIns="0" bIns="0" rtlCol="0" anchor="ctr" anchorCtr="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kern="1200" baseline="0">
                <a:solidFill>
                  <a:srgbClr val="00ADBB"/>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err="1"/>
              <a:t>DigCompEdu | Quadro de Competências Digitais para Educadores</a:t>
            </a:r>
          </a:p>
        </p:txBody>
      </p:sp>
      <p:sp>
        <p:nvSpPr>
          <p:cNvPr id="8" name="Content Placeholder 2">
            <a:extLst>
              <a:ext uri="{FF2B5EF4-FFF2-40B4-BE49-F238E27FC236}">
                <a16:creationId xmlns:a16="http://schemas.microsoft.com/office/drawing/2014/main" id="{0585D980-4F15-F39B-A01A-C9B6F5B975CD}"/>
              </a:ext>
            </a:extLst>
          </p:cNvPr>
          <p:cNvSpPr txBox="1">
            <a:spLocks/>
          </p:cNvSpPr>
          <p:nvPr/>
        </p:nvSpPr>
        <p:spPr>
          <a:xfrm>
            <a:off x="264455" y="5044927"/>
            <a:ext cx="11393260" cy="1361204"/>
          </a:xfrm>
          <a:prstGeom prst="rect">
            <a:avLst/>
          </a:prstGeom>
        </p:spPr>
        <p:txBody>
          <a:bodyPr vert="horz" lIns="0" tIns="0" rIns="0" bIns="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1600" dirty="0">
                <a:solidFill>
                  <a:schemeClr val="accent1"/>
                </a:solidFill>
                <a:hlinkClick r:id="rId5"/>
              </a:rPr>
              <a:t>O </a:t>
            </a:r>
            <a:r>
              <a:rPr lang="en-US" sz="1600" dirty="0" err="1">
                <a:solidFill>
                  <a:schemeClr val="accent1"/>
                </a:solidFill>
                <a:hlinkClick r:id="rId5"/>
              </a:rPr>
              <a:t>DigCompEdu</a:t>
            </a:r>
            <a:r>
              <a:rPr lang="en-US" sz="1600" dirty="0">
                <a:solidFill>
                  <a:schemeClr val="accent1"/>
                </a:solidFill>
                <a:hlinkClick r:id="rId5"/>
              </a:rPr>
              <a:t> </a:t>
            </a:r>
            <a:r>
              <a:rPr lang="en-US" sz="1600" dirty="0">
                <a:solidFill>
                  <a:schemeClr val="tx1"/>
                </a:solidFill>
              </a:rPr>
              <a:t>é o </a:t>
            </a:r>
            <a:r>
              <a:rPr lang="en-US" sz="1600" dirty="0" err="1">
                <a:solidFill>
                  <a:schemeClr val="tx1"/>
                </a:solidFill>
              </a:rPr>
              <a:t>Enquadramento</a:t>
            </a:r>
            <a:r>
              <a:rPr lang="en-US" sz="1600" dirty="0">
                <a:solidFill>
                  <a:schemeClr val="tx1"/>
                </a:solidFill>
              </a:rPr>
              <a:t> </a:t>
            </a:r>
            <a:r>
              <a:rPr lang="en-US" sz="1600" dirty="0" err="1">
                <a:solidFill>
                  <a:schemeClr val="tx1"/>
                </a:solidFill>
              </a:rPr>
              <a:t>Europeu</a:t>
            </a:r>
            <a:r>
              <a:rPr lang="en-US" sz="1600" dirty="0">
                <a:solidFill>
                  <a:schemeClr val="tx1"/>
                </a:solidFill>
              </a:rPr>
              <a:t> para as </a:t>
            </a:r>
            <a:r>
              <a:rPr lang="en-US" sz="1600" dirty="0" err="1">
                <a:solidFill>
                  <a:schemeClr val="tx1"/>
                </a:solidFill>
              </a:rPr>
              <a:t>Competências</a:t>
            </a:r>
            <a:r>
              <a:rPr lang="en-US" sz="1600" dirty="0">
                <a:solidFill>
                  <a:schemeClr val="tx1"/>
                </a:solidFill>
              </a:rPr>
              <a:t> </a:t>
            </a:r>
            <a:r>
              <a:rPr lang="en-US" sz="1600" dirty="0" err="1">
                <a:solidFill>
                  <a:schemeClr val="tx1"/>
                </a:solidFill>
              </a:rPr>
              <a:t>Pessoais</a:t>
            </a:r>
            <a:r>
              <a:rPr lang="en-US" sz="1600" dirty="0">
                <a:solidFill>
                  <a:schemeClr val="tx1"/>
                </a:solidFill>
              </a:rPr>
              <a:t>, </a:t>
            </a:r>
            <a:r>
              <a:rPr lang="en-US" sz="1600" dirty="0" err="1">
                <a:solidFill>
                  <a:schemeClr val="tx1"/>
                </a:solidFill>
              </a:rPr>
              <a:t>Sociais</a:t>
            </a:r>
            <a:r>
              <a:rPr lang="en-US" sz="1600" dirty="0">
                <a:solidFill>
                  <a:schemeClr val="tx1"/>
                </a:solidFill>
              </a:rPr>
              <a:t> e de </a:t>
            </a:r>
            <a:r>
              <a:rPr lang="en-US" sz="1600" dirty="0" err="1">
                <a:solidFill>
                  <a:schemeClr val="tx1"/>
                </a:solidFill>
              </a:rPr>
              <a:t>Aprender</a:t>
            </a:r>
            <a:r>
              <a:rPr lang="en-US" sz="1600" dirty="0">
                <a:solidFill>
                  <a:schemeClr val="tx1"/>
                </a:solidFill>
              </a:rPr>
              <a:t> a </a:t>
            </a:r>
            <a:r>
              <a:rPr lang="en-US" sz="1600" dirty="0" err="1">
                <a:solidFill>
                  <a:schemeClr val="tx1"/>
                </a:solidFill>
              </a:rPr>
              <a:t>Aprender</a:t>
            </a:r>
            <a:r>
              <a:rPr lang="en-US" sz="1600" dirty="0">
                <a:solidFill>
                  <a:schemeClr val="tx1"/>
                </a:solidFill>
              </a:rPr>
              <a:t>, </a:t>
            </a:r>
            <a:r>
              <a:rPr lang="en-US" sz="1600" dirty="0" err="1">
                <a:solidFill>
                  <a:schemeClr val="tx1"/>
                </a:solidFill>
              </a:rPr>
              <a:t>desenvolvido</a:t>
            </a:r>
            <a:r>
              <a:rPr lang="en-US" sz="1600" dirty="0">
                <a:solidFill>
                  <a:schemeClr val="tx1"/>
                </a:solidFill>
              </a:rPr>
              <a:t> </a:t>
            </a:r>
            <a:r>
              <a:rPr lang="en-US" sz="1600" dirty="0" err="1">
                <a:solidFill>
                  <a:schemeClr val="tx1"/>
                </a:solidFill>
              </a:rPr>
              <a:t>pelo</a:t>
            </a:r>
            <a:r>
              <a:rPr lang="en-US" sz="1600" dirty="0">
                <a:solidFill>
                  <a:schemeClr val="tx1"/>
                </a:solidFill>
              </a:rPr>
              <a:t> Centro Comum de </a:t>
            </a:r>
            <a:r>
              <a:rPr lang="en-US" sz="1600" dirty="0" err="1">
                <a:solidFill>
                  <a:schemeClr val="tx1"/>
                </a:solidFill>
              </a:rPr>
              <a:t>Investigação</a:t>
            </a:r>
            <a:r>
              <a:rPr lang="en-US" sz="1600" dirty="0">
                <a:solidFill>
                  <a:schemeClr val="tx1"/>
                </a:solidFill>
              </a:rPr>
              <a:t> (JRC). Define 9 </a:t>
            </a:r>
            <a:r>
              <a:rPr lang="en-US" sz="1600" dirty="0" err="1">
                <a:solidFill>
                  <a:schemeClr val="tx1"/>
                </a:solidFill>
              </a:rPr>
              <a:t>competências</a:t>
            </a:r>
            <a:r>
              <a:rPr lang="en-US" sz="1600" dirty="0">
                <a:solidFill>
                  <a:schemeClr val="tx1"/>
                </a:solidFill>
              </a:rPr>
              <a:t> </a:t>
            </a:r>
            <a:r>
              <a:rPr lang="en-US" sz="1600" dirty="0" err="1">
                <a:solidFill>
                  <a:schemeClr val="tx1"/>
                </a:solidFill>
              </a:rPr>
              <a:t>em</a:t>
            </a:r>
            <a:r>
              <a:rPr lang="en-US" sz="1600" dirty="0">
                <a:solidFill>
                  <a:schemeClr val="tx1"/>
                </a:solidFill>
              </a:rPr>
              <a:t> </a:t>
            </a:r>
            <a:r>
              <a:rPr lang="en-US" sz="1600" dirty="0" err="1">
                <a:solidFill>
                  <a:schemeClr val="tx1"/>
                </a:solidFill>
              </a:rPr>
              <a:t>três</a:t>
            </a:r>
            <a:r>
              <a:rPr lang="en-US" sz="1600" dirty="0">
                <a:solidFill>
                  <a:schemeClr val="tx1"/>
                </a:solidFill>
              </a:rPr>
              <a:t> </a:t>
            </a:r>
            <a:r>
              <a:rPr lang="en-US" sz="1600" dirty="0" err="1">
                <a:solidFill>
                  <a:schemeClr val="tx1"/>
                </a:solidFill>
              </a:rPr>
              <a:t>áreas</a:t>
            </a:r>
            <a:r>
              <a:rPr lang="en-US" sz="1600" dirty="0">
                <a:solidFill>
                  <a:schemeClr val="tx1"/>
                </a:solidFill>
              </a:rPr>
              <a:t> — </a:t>
            </a:r>
            <a:r>
              <a:rPr lang="en-US" sz="1600" dirty="0" err="1">
                <a:solidFill>
                  <a:schemeClr val="tx1"/>
                </a:solidFill>
              </a:rPr>
              <a:t>Pessoal</a:t>
            </a:r>
            <a:r>
              <a:rPr lang="en-US" sz="1600" dirty="0">
                <a:solidFill>
                  <a:schemeClr val="tx1"/>
                </a:solidFill>
              </a:rPr>
              <a:t> (</a:t>
            </a:r>
            <a:r>
              <a:rPr lang="en-US" sz="1600" dirty="0" err="1">
                <a:solidFill>
                  <a:schemeClr val="tx1"/>
                </a:solidFill>
              </a:rPr>
              <a:t>mentalidade</a:t>
            </a:r>
            <a:r>
              <a:rPr lang="en-US" sz="1600" dirty="0">
                <a:solidFill>
                  <a:schemeClr val="tx1"/>
                </a:solidFill>
              </a:rPr>
              <a:t> de </a:t>
            </a:r>
            <a:r>
              <a:rPr lang="en-US" sz="1600" dirty="0" err="1">
                <a:solidFill>
                  <a:schemeClr val="tx1"/>
                </a:solidFill>
              </a:rPr>
              <a:t>crescimento</a:t>
            </a:r>
            <a:r>
              <a:rPr lang="en-US" sz="1600" dirty="0">
                <a:solidFill>
                  <a:schemeClr val="tx1"/>
                </a:solidFill>
              </a:rPr>
              <a:t>, </a:t>
            </a:r>
            <a:r>
              <a:rPr lang="en-US" sz="1600" dirty="0" err="1">
                <a:solidFill>
                  <a:schemeClr val="tx1"/>
                </a:solidFill>
              </a:rPr>
              <a:t>bem-estar</a:t>
            </a:r>
            <a:r>
              <a:rPr lang="en-US" sz="1600" dirty="0">
                <a:solidFill>
                  <a:schemeClr val="tx1"/>
                </a:solidFill>
              </a:rPr>
              <a:t>, </a:t>
            </a:r>
            <a:r>
              <a:rPr lang="en-US" sz="1600" dirty="0" err="1">
                <a:solidFill>
                  <a:schemeClr val="tx1"/>
                </a:solidFill>
              </a:rPr>
              <a:t>autorregulação</a:t>
            </a:r>
            <a:r>
              <a:rPr lang="en-US" sz="1600" dirty="0">
                <a:solidFill>
                  <a:schemeClr val="tx1"/>
                </a:solidFill>
              </a:rPr>
              <a:t>), Social (</a:t>
            </a:r>
            <a:r>
              <a:rPr lang="en-US" sz="1600" dirty="0" err="1">
                <a:solidFill>
                  <a:schemeClr val="tx1"/>
                </a:solidFill>
              </a:rPr>
              <a:t>empatia</a:t>
            </a:r>
            <a:r>
              <a:rPr lang="en-US" sz="1600" dirty="0">
                <a:solidFill>
                  <a:schemeClr val="tx1"/>
                </a:solidFill>
              </a:rPr>
              <a:t>, </a:t>
            </a:r>
            <a:r>
              <a:rPr lang="en-US" sz="1600" dirty="0" err="1">
                <a:solidFill>
                  <a:schemeClr val="tx1"/>
                </a:solidFill>
              </a:rPr>
              <a:t>comunicação</a:t>
            </a:r>
            <a:r>
              <a:rPr lang="en-US" sz="1600" dirty="0">
                <a:solidFill>
                  <a:schemeClr val="tx1"/>
                </a:solidFill>
              </a:rPr>
              <a:t>, </a:t>
            </a:r>
            <a:r>
              <a:rPr lang="en-US" sz="1600" dirty="0" err="1">
                <a:solidFill>
                  <a:schemeClr val="tx1"/>
                </a:solidFill>
              </a:rPr>
              <a:t>colaboração</a:t>
            </a:r>
            <a:r>
              <a:rPr lang="en-US" sz="1600" dirty="0">
                <a:solidFill>
                  <a:schemeClr val="tx1"/>
                </a:solidFill>
              </a:rPr>
              <a:t>), e </a:t>
            </a:r>
            <a:r>
              <a:rPr lang="en-US" sz="1600" dirty="0" err="1">
                <a:solidFill>
                  <a:schemeClr val="tx1"/>
                </a:solidFill>
              </a:rPr>
              <a:t>Aprender</a:t>
            </a:r>
            <a:r>
              <a:rPr lang="en-US" sz="1600" dirty="0">
                <a:solidFill>
                  <a:schemeClr val="tx1"/>
                </a:solidFill>
              </a:rPr>
              <a:t> a </a:t>
            </a:r>
            <a:r>
              <a:rPr lang="en-US" sz="1600" dirty="0" err="1">
                <a:solidFill>
                  <a:schemeClr val="tx1"/>
                </a:solidFill>
              </a:rPr>
              <a:t>Aprender</a:t>
            </a:r>
            <a:r>
              <a:rPr lang="en-US" sz="1600" dirty="0">
                <a:solidFill>
                  <a:schemeClr val="tx1"/>
                </a:solidFill>
              </a:rPr>
              <a:t> (</a:t>
            </a:r>
            <a:r>
              <a:rPr lang="en-US" sz="1600" dirty="0" err="1">
                <a:solidFill>
                  <a:schemeClr val="tx1"/>
                </a:solidFill>
              </a:rPr>
              <a:t>reflexão</a:t>
            </a:r>
            <a:r>
              <a:rPr lang="en-US" sz="1600" dirty="0">
                <a:solidFill>
                  <a:schemeClr val="tx1"/>
                </a:solidFill>
              </a:rPr>
              <a:t>, </a:t>
            </a:r>
            <a:r>
              <a:rPr lang="en-US" sz="1600" dirty="0" err="1">
                <a:solidFill>
                  <a:schemeClr val="tx1"/>
                </a:solidFill>
              </a:rPr>
              <a:t>pensamento</a:t>
            </a:r>
            <a:r>
              <a:rPr lang="en-US" sz="1600" dirty="0">
                <a:solidFill>
                  <a:schemeClr val="tx1"/>
                </a:solidFill>
              </a:rPr>
              <a:t> </a:t>
            </a:r>
            <a:r>
              <a:rPr lang="en-US" sz="1600" dirty="0" err="1">
                <a:solidFill>
                  <a:schemeClr val="tx1"/>
                </a:solidFill>
              </a:rPr>
              <a:t>crítico</a:t>
            </a:r>
            <a:r>
              <a:rPr lang="en-US" sz="1600" dirty="0">
                <a:solidFill>
                  <a:schemeClr val="tx1"/>
                </a:solidFill>
              </a:rPr>
              <a:t>, </a:t>
            </a:r>
            <a:r>
              <a:rPr lang="en-US" sz="1600" dirty="0" err="1">
                <a:solidFill>
                  <a:schemeClr val="tx1"/>
                </a:solidFill>
              </a:rPr>
              <a:t>pensamento</a:t>
            </a:r>
            <a:r>
              <a:rPr lang="en-US" sz="1600" dirty="0">
                <a:solidFill>
                  <a:schemeClr val="tx1"/>
                </a:solidFill>
              </a:rPr>
              <a:t> </a:t>
            </a:r>
            <a:r>
              <a:rPr lang="en-US" sz="1600" dirty="0" err="1">
                <a:solidFill>
                  <a:schemeClr val="tx1"/>
                </a:solidFill>
              </a:rPr>
              <a:t>flexível</a:t>
            </a:r>
            <a:r>
              <a:rPr lang="en-US" sz="1600" dirty="0">
                <a:solidFill>
                  <a:schemeClr val="tx1"/>
                </a:solidFill>
              </a:rPr>
              <a:t>). Num </a:t>
            </a:r>
            <a:r>
              <a:rPr lang="en-US" sz="1600" dirty="0" err="1">
                <a:solidFill>
                  <a:schemeClr val="tx1"/>
                </a:solidFill>
              </a:rPr>
              <a:t>contexto</a:t>
            </a:r>
            <a:r>
              <a:rPr lang="en-US" sz="1600" dirty="0">
                <a:solidFill>
                  <a:schemeClr val="tx1"/>
                </a:solidFill>
              </a:rPr>
              <a:t> VET e de </a:t>
            </a:r>
            <a:r>
              <a:rPr lang="en-US" sz="1600" dirty="0" err="1">
                <a:solidFill>
                  <a:schemeClr val="tx1"/>
                </a:solidFill>
              </a:rPr>
              <a:t>sustentabilidade</a:t>
            </a:r>
            <a:r>
              <a:rPr lang="en-US" sz="1600" dirty="0">
                <a:solidFill>
                  <a:schemeClr val="tx1"/>
                </a:solidFill>
              </a:rPr>
              <a:t>, o </a:t>
            </a:r>
            <a:r>
              <a:rPr lang="en-US" sz="1600" dirty="0" err="1">
                <a:solidFill>
                  <a:schemeClr val="tx1"/>
                </a:solidFill>
              </a:rPr>
              <a:t>LifeComp</a:t>
            </a:r>
            <a:r>
              <a:rPr lang="en-US" sz="1600" dirty="0">
                <a:solidFill>
                  <a:schemeClr val="tx1"/>
                </a:solidFill>
              </a:rPr>
              <a:t> </a:t>
            </a:r>
            <a:r>
              <a:rPr lang="en-US" sz="1600" dirty="0" err="1">
                <a:solidFill>
                  <a:schemeClr val="tx1"/>
                </a:solidFill>
              </a:rPr>
              <a:t>apoia</a:t>
            </a:r>
            <a:r>
              <a:rPr lang="en-US" sz="1600" dirty="0">
                <a:solidFill>
                  <a:schemeClr val="tx1"/>
                </a:solidFill>
              </a:rPr>
              <a:t> </a:t>
            </a:r>
            <a:r>
              <a:rPr lang="en-US" sz="1600" dirty="0" err="1">
                <a:solidFill>
                  <a:schemeClr val="tx1"/>
                </a:solidFill>
              </a:rPr>
              <a:t>os</a:t>
            </a:r>
            <a:r>
              <a:rPr lang="en-US" sz="1600" dirty="0">
                <a:solidFill>
                  <a:schemeClr val="tx1"/>
                </a:solidFill>
              </a:rPr>
              <a:t> </a:t>
            </a:r>
            <a:r>
              <a:rPr lang="en-US" sz="1600" dirty="0" err="1">
                <a:solidFill>
                  <a:schemeClr val="tx1"/>
                </a:solidFill>
              </a:rPr>
              <a:t>formandos</a:t>
            </a:r>
            <a:r>
              <a:rPr lang="en-US" sz="1600" dirty="0">
                <a:solidFill>
                  <a:schemeClr val="tx1"/>
                </a:solidFill>
              </a:rPr>
              <a:t> no </a:t>
            </a:r>
            <a:r>
              <a:rPr lang="en-US" sz="1600" dirty="0" err="1">
                <a:solidFill>
                  <a:schemeClr val="tx1"/>
                </a:solidFill>
              </a:rPr>
              <a:t>desenvolvimento</a:t>
            </a:r>
            <a:r>
              <a:rPr lang="en-US" sz="1600" dirty="0">
                <a:solidFill>
                  <a:schemeClr val="tx1"/>
                </a:solidFill>
              </a:rPr>
              <a:t> da </a:t>
            </a:r>
            <a:r>
              <a:rPr lang="en-US" sz="1600" dirty="0" err="1">
                <a:solidFill>
                  <a:schemeClr val="tx1"/>
                </a:solidFill>
              </a:rPr>
              <a:t>resiliência</a:t>
            </a:r>
            <a:r>
              <a:rPr lang="en-US" sz="1600" dirty="0">
                <a:solidFill>
                  <a:schemeClr val="tx1"/>
                </a:solidFill>
              </a:rPr>
              <a:t> </a:t>
            </a:r>
            <a:r>
              <a:rPr lang="en-US" sz="1600" dirty="0" err="1">
                <a:solidFill>
                  <a:schemeClr val="tx1"/>
                </a:solidFill>
              </a:rPr>
              <a:t>pessoal</a:t>
            </a:r>
            <a:r>
              <a:rPr lang="en-US" sz="1600" dirty="0">
                <a:solidFill>
                  <a:schemeClr val="tx1"/>
                </a:solidFill>
              </a:rPr>
              <a:t>, da </a:t>
            </a:r>
            <a:r>
              <a:rPr lang="en-US" sz="1600" dirty="0" err="1">
                <a:solidFill>
                  <a:schemeClr val="tx1"/>
                </a:solidFill>
              </a:rPr>
              <a:t>capacidade</a:t>
            </a:r>
            <a:r>
              <a:rPr lang="en-US" sz="1600" dirty="0">
                <a:solidFill>
                  <a:schemeClr val="tx1"/>
                </a:solidFill>
              </a:rPr>
              <a:t> de </a:t>
            </a:r>
            <a:r>
              <a:rPr lang="en-US" sz="1600" dirty="0" err="1">
                <a:solidFill>
                  <a:schemeClr val="tx1"/>
                </a:solidFill>
              </a:rPr>
              <a:t>colaboração</a:t>
            </a:r>
            <a:r>
              <a:rPr lang="en-US" sz="1600" dirty="0">
                <a:solidFill>
                  <a:schemeClr val="tx1"/>
                </a:solidFill>
              </a:rPr>
              <a:t> e da </a:t>
            </a:r>
            <a:r>
              <a:rPr lang="en-US" sz="1600" dirty="0" err="1">
                <a:solidFill>
                  <a:schemeClr val="tx1"/>
                </a:solidFill>
              </a:rPr>
              <a:t>prática</a:t>
            </a:r>
            <a:r>
              <a:rPr lang="en-US" sz="1600" dirty="0">
                <a:solidFill>
                  <a:schemeClr val="tx1"/>
                </a:solidFill>
              </a:rPr>
              <a:t> </a:t>
            </a:r>
            <a:r>
              <a:rPr lang="en-US" sz="1600" dirty="0" err="1">
                <a:solidFill>
                  <a:schemeClr val="tx1"/>
                </a:solidFill>
              </a:rPr>
              <a:t>reflexiva</a:t>
            </a:r>
            <a:r>
              <a:rPr lang="en-US" sz="1600" dirty="0">
                <a:solidFill>
                  <a:schemeClr val="tx1"/>
                </a:solidFill>
              </a:rPr>
              <a:t> </a:t>
            </a:r>
            <a:r>
              <a:rPr lang="en-US" sz="1600" dirty="0" err="1">
                <a:solidFill>
                  <a:schemeClr val="tx1"/>
                </a:solidFill>
              </a:rPr>
              <a:t>necessárias</a:t>
            </a:r>
            <a:r>
              <a:rPr lang="en-US" sz="1600" dirty="0">
                <a:solidFill>
                  <a:schemeClr val="tx1"/>
                </a:solidFill>
              </a:rPr>
              <a:t> para </a:t>
            </a:r>
            <a:r>
              <a:rPr lang="en-US" sz="1600" dirty="0" err="1">
                <a:solidFill>
                  <a:schemeClr val="tx1"/>
                </a:solidFill>
              </a:rPr>
              <a:t>navegar</a:t>
            </a:r>
            <a:r>
              <a:rPr lang="en-US" sz="1600" dirty="0">
                <a:solidFill>
                  <a:schemeClr val="tx1"/>
                </a:solidFill>
              </a:rPr>
              <a:t> </a:t>
            </a:r>
            <a:r>
              <a:rPr lang="en-US" sz="1600" dirty="0" err="1">
                <a:solidFill>
                  <a:schemeClr val="tx1"/>
                </a:solidFill>
              </a:rPr>
              <a:t>em</a:t>
            </a:r>
            <a:r>
              <a:rPr lang="en-US" sz="1600" dirty="0">
                <a:solidFill>
                  <a:schemeClr val="tx1"/>
                </a:solidFill>
              </a:rPr>
              <a:t> </a:t>
            </a:r>
            <a:r>
              <a:rPr lang="en-US" sz="1600" dirty="0" err="1">
                <a:solidFill>
                  <a:schemeClr val="tx1"/>
                </a:solidFill>
              </a:rPr>
              <a:t>desafios</a:t>
            </a:r>
            <a:r>
              <a:rPr lang="en-US" sz="1600" dirty="0">
                <a:solidFill>
                  <a:schemeClr val="tx1"/>
                </a:solidFill>
              </a:rPr>
              <a:t> e </a:t>
            </a:r>
            <a:r>
              <a:rPr lang="en-US" sz="1600" dirty="0" err="1">
                <a:solidFill>
                  <a:schemeClr val="tx1"/>
                </a:solidFill>
              </a:rPr>
              <a:t>transições</a:t>
            </a:r>
            <a:r>
              <a:rPr lang="en-US" sz="1600" dirty="0">
                <a:solidFill>
                  <a:schemeClr val="tx1"/>
                </a:solidFill>
              </a:rPr>
              <a:t> de </a:t>
            </a:r>
            <a:r>
              <a:rPr lang="en-US" sz="1600" dirty="0" err="1">
                <a:solidFill>
                  <a:schemeClr val="tx1"/>
                </a:solidFill>
              </a:rPr>
              <a:t>sustentabilidade</a:t>
            </a:r>
            <a:r>
              <a:rPr lang="en-US" sz="1600" dirty="0">
                <a:solidFill>
                  <a:schemeClr val="tx1"/>
                </a:solidFill>
              </a:rPr>
              <a:t> </a:t>
            </a:r>
            <a:r>
              <a:rPr lang="en-US" sz="1600" dirty="0" err="1">
                <a:solidFill>
                  <a:schemeClr val="tx1"/>
                </a:solidFill>
              </a:rPr>
              <a:t>complexos</a:t>
            </a:r>
            <a:r>
              <a:rPr lang="en-US" sz="1600" dirty="0">
                <a:solidFill>
                  <a:schemeClr val="tx1"/>
                </a:solidFill>
              </a:rPr>
              <a:t> no local de </a:t>
            </a:r>
            <a:r>
              <a:rPr lang="en-US" sz="1600" dirty="0" err="1">
                <a:solidFill>
                  <a:schemeClr val="tx1"/>
                </a:solidFill>
              </a:rPr>
              <a:t>trabalho</a:t>
            </a:r>
            <a:r>
              <a:rPr lang="en-US" sz="1600" dirty="0">
                <a:solidFill>
                  <a:schemeClr val="tx1"/>
                </a:solidFill>
              </a:rPr>
              <a:t>.</a:t>
            </a:r>
            <a:endParaRPr lang="en-US" sz="1600" dirty="0">
              <a:solidFill>
                <a:schemeClr val="tx1"/>
              </a:solidFill>
              <a:hlinkClick r:id="rId5"/>
            </a:endParaRPr>
          </a:p>
        </p:txBody>
      </p:sp>
    </p:spTree>
    <p:custDataLst>
      <p:tags r:id="rId1"/>
    </p:custDataLst>
    <p:extLst>
      <p:ext uri="{BB962C8B-B14F-4D97-AF65-F5344CB8AC3E}">
        <p14:creationId xmlns:p14="http://schemas.microsoft.com/office/powerpoint/2010/main" val="6200035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7C7C1E-8830-D317-48FB-2DEE33E73203}"/>
              </a:ext>
            </a:extLst>
          </p:cNvPr>
          <p:cNvSpPr>
            <a:spLocks noGrp="1"/>
          </p:cNvSpPr>
          <p:nvPr>
            <p:ph sz="quarter" idx="12"/>
          </p:nvPr>
        </p:nvSpPr>
        <p:spPr>
          <a:xfrm>
            <a:off x="399371" y="2382028"/>
            <a:ext cx="11393260" cy="2611077"/>
          </a:xfrm>
        </p:spPr>
        <p:txBody>
          <a:bodyPr/>
          <a:lstStyle/>
          <a:p>
            <a:r>
              <a:rPr lang="en-US" dirty="0">
                <a:solidFill>
                  <a:srgbClr val="255839"/>
                </a:solidFill>
              </a:rPr>
              <a:t>O </a:t>
            </a:r>
            <a:r>
              <a:rPr lang="en-US" dirty="0" err="1">
                <a:solidFill>
                  <a:srgbClr val="255839"/>
                </a:solidFill>
              </a:rPr>
              <a:t>GreenComp</a:t>
            </a:r>
            <a:r>
              <a:rPr lang="en-US" dirty="0">
                <a:solidFill>
                  <a:srgbClr val="255839"/>
                </a:solidFill>
              </a:rPr>
              <a:t> </a:t>
            </a:r>
            <a:r>
              <a:rPr lang="en-US" dirty="0" err="1">
                <a:solidFill>
                  <a:srgbClr val="255839"/>
                </a:solidFill>
              </a:rPr>
              <a:t>diz-te</a:t>
            </a:r>
            <a:r>
              <a:rPr lang="en-US" dirty="0">
                <a:solidFill>
                  <a:srgbClr val="255839"/>
                </a:solidFill>
              </a:rPr>
              <a:t> O QUE </a:t>
            </a:r>
            <a:r>
              <a:rPr lang="en-US" dirty="0" err="1">
                <a:solidFill>
                  <a:srgbClr val="255839"/>
                </a:solidFill>
              </a:rPr>
              <a:t>ensinar</a:t>
            </a:r>
            <a:r>
              <a:rPr lang="en-US" dirty="0">
                <a:solidFill>
                  <a:srgbClr val="255839"/>
                </a:solidFill>
              </a:rPr>
              <a:t>.</a:t>
            </a:r>
          </a:p>
          <a:p>
            <a:endParaRPr lang="en-US" dirty="0">
              <a:solidFill>
                <a:srgbClr val="255839"/>
              </a:solidFill>
            </a:endParaRPr>
          </a:p>
          <a:p>
            <a:r>
              <a:rPr lang="en-US" dirty="0">
                <a:solidFill>
                  <a:srgbClr val="255839"/>
                </a:solidFill>
              </a:rPr>
              <a:t> O </a:t>
            </a:r>
            <a:r>
              <a:rPr lang="en-US" dirty="0" err="1">
                <a:solidFill>
                  <a:srgbClr val="255839"/>
                </a:solidFill>
              </a:rPr>
              <a:t>DigCompEdu</a:t>
            </a:r>
            <a:r>
              <a:rPr lang="en-US" dirty="0">
                <a:solidFill>
                  <a:srgbClr val="255839"/>
                </a:solidFill>
              </a:rPr>
              <a:t> </a:t>
            </a:r>
            <a:r>
              <a:rPr lang="en-US" dirty="0" err="1">
                <a:solidFill>
                  <a:srgbClr val="255839"/>
                </a:solidFill>
              </a:rPr>
              <a:t>diz-te</a:t>
            </a:r>
            <a:r>
              <a:rPr lang="en-US" dirty="0">
                <a:solidFill>
                  <a:srgbClr val="255839"/>
                </a:solidFill>
              </a:rPr>
              <a:t> COMO o </a:t>
            </a:r>
            <a:r>
              <a:rPr lang="en-US" dirty="0" err="1">
                <a:solidFill>
                  <a:srgbClr val="255839"/>
                </a:solidFill>
              </a:rPr>
              <a:t>ensinar</a:t>
            </a:r>
            <a:r>
              <a:rPr lang="en-US" dirty="0">
                <a:solidFill>
                  <a:srgbClr val="255839"/>
                </a:solidFill>
              </a:rPr>
              <a:t>. </a:t>
            </a:r>
          </a:p>
          <a:p>
            <a:endParaRPr lang="en-US" dirty="0">
              <a:solidFill>
                <a:srgbClr val="255839"/>
              </a:solidFill>
            </a:endParaRPr>
          </a:p>
          <a:p>
            <a:r>
              <a:rPr lang="en-US" dirty="0">
                <a:solidFill>
                  <a:srgbClr val="255839"/>
                </a:solidFill>
              </a:rPr>
              <a:t>O </a:t>
            </a:r>
            <a:r>
              <a:rPr lang="en-US" dirty="0" err="1">
                <a:solidFill>
                  <a:srgbClr val="255839"/>
                </a:solidFill>
              </a:rPr>
              <a:t>LifeComp</a:t>
            </a:r>
            <a:r>
              <a:rPr lang="en-US" dirty="0">
                <a:solidFill>
                  <a:srgbClr val="255839"/>
                </a:solidFill>
              </a:rPr>
              <a:t> </a:t>
            </a:r>
            <a:r>
              <a:rPr lang="en-US" dirty="0" err="1">
                <a:solidFill>
                  <a:srgbClr val="255839"/>
                </a:solidFill>
              </a:rPr>
              <a:t>diz-te</a:t>
            </a:r>
            <a:r>
              <a:rPr lang="en-US" dirty="0">
                <a:solidFill>
                  <a:srgbClr val="255839"/>
                </a:solidFill>
              </a:rPr>
              <a:t> A QUEM </a:t>
            </a:r>
            <a:r>
              <a:rPr lang="en-US" dirty="0" err="1">
                <a:solidFill>
                  <a:srgbClr val="255839"/>
                </a:solidFill>
              </a:rPr>
              <a:t>estás</a:t>
            </a:r>
            <a:r>
              <a:rPr lang="en-US" dirty="0">
                <a:solidFill>
                  <a:srgbClr val="255839"/>
                </a:solidFill>
              </a:rPr>
              <a:t> a </a:t>
            </a:r>
            <a:r>
              <a:rPr lang="en-US" dirty="0" err="1">
                <a:solidFill>
                  <a:srgbClr val="255839"/>
                </a:solidFill>
              </a:rPr>
              <a:t>ensinar</a:t>
            </a:r>
            <a:r>
              <a:rPr lang="en-US" dirty="0">
                <a:solidFill>
                  <a:srgbClr val="255839"/>
                </a:solidFill>
              </a:rPr>
              <a:t>.</a:t>
            </a:r>
            <a:endParaRPr lang="pt-PT" dirty="0"/>
          </a:p>
        </p:txBody>
      </p:sp>
      <p:sp>
        <p:nvSpPr>
          <p:cNvPr id="4" name="Title 3">
            <a:extLst>
              <a:ext uri="{FF2B5EF4-FFF2-40B4-BE49-F238E27FC236}">
                <a16:creationId xmlns:a16="http://schemas.microsoft.com/office/drawing/2014/main" id="{E6B9AEAF-84D9-0D5B-DCDD-4D3906AF7801}"/>
              </a:ext>
            </a:extLst>
          </p:cNvPr>
          <p:cNvSpPr>
            <a:spLocks noGrp="1"/>
          </p:cNvSpPr>
          <p:nvPr>
            <p:ph type="title"/>
          </p:nvPr>
        </p:nvSpPr>
        <p:spPr>
          <a:xfrm>
            <a:off x="399369" y="856691"/>
            <a:ext cx="10716571" cy="1320800"/>
          </a:xfrm>
        </p:spPr>
        <p:txBody>
          <a:bodyPr/>
          <a:lstStyle/>
          <a:p>
            <a:r>
              <a:rPr lang="en-US" dirty="0" err="1">
                <a:solidFill>
                  <a:srgbClr val="255839"/>
                </a:solidFill>
              </a:rPr>
              <a:t>Enquadramentos</a:t>
            </a:r>
            <a:r>
              <a:rPr lang="en-US" dirty="0">
                <a:solidFill>
                  <a:srgbClr val="255839"/>
                </a:solidFill>
              </a:rPr>
              <a:t> de </a:t>
            </a:r>
            <a:r>
              <a:rPr lang="en-US" dirty="0" err="1">
                <a:solidFill>
                  <a:srgbClr val="255839"/>
                </a:solidFill>
              </a:rPr>
              <a:t>Sustentabilidade</a:t>
            </a:r>
            <a:r>
              <a:rPr lang="en-US" dirty="0">
                <a:solidFill>
                  <a:srgbClr val="255839"/>
                </a:solidFill>
              </a:rPr>
              <a:t> para o VET</a:t>
            </a:r>
            <a:endParaRPr lang="pt-PT" b="1" dirty="0"/>
          </a:p>
        </p:txBody>
      </p:sp>
    </p:spTree>
    <p:custDataLst>
      <p:tags r:id="rId1"/>
    </p:custDataLst>
    <p:extLst>
      <p:ext uri="{BB962C8B-B14F-4D97-AF65-F5344CB8AC3E}">
        <p14:creationId xmlns:p14="http://schemas.microsoft.com/office/powerpoint/2010/main" val="24815243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BDC4F-BD1C-6774-8B44-BD59DF5A359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458AA47-80AB-C12A-4F8D-CCD0B4ADC17A}"/>
              </a:ext>
            </a:extLst>
          </p:cNvPr>
          <p:cNvSpPr>
            <a:spLocks noGrp="1"/>
          </p:cNvSpPr>
          <p:nvPr>
            <p:ph type="title"/>
          </p:nvPr>
        </p:nvSpPr>
        <p:spPr>
          <a:xfrm>
            <a:off x="399368" y="788988"/>
            <a:ext cx="10116231" cy="660400"/>
          </a:xfrm>
        </p:spPr>
        <p:txBody>
          <a:bodyPr>
            <a:normAutofit/>
          </a:bodyPr>
          <a:lstStyle/>
          <a:p>
            <a:r>
              <a:rPr lang="en-US" dirty="0" err="1">
                <a:solidFill>
                  <a:srgbClr val="255839"/>
                </a:solidFill>
              </a:rPr>
              <a:t>Ensinar</a:t>
            </a:r>
            <a:r>
              <a:rPr lang="en-US" dirty="0">
                <a:solidFill>
                  <a:srgbClr val="255839"/>
                </a:solidFill>
              </a:rPr>
              <a:t> </a:t>
            </a:r>
            <a:r>
              <a:rPr lang="en-US" dirty="0" err="1">
                <a:solidFill>
                  <a:srgbClr val="255839"/>
                </a:solidFill>
              </a:rPr>
              <a:t>Sustentabilidade</a:t>
            </a:r>
            <a:r>
              <a:rPr lang="en-US" dirty="0">
                <a:solidFill>
                  <a:srgbClr val="255839"/>
                </a:solidFill>
              </a:rPr>
              <a:t> de Forma </a:t>
            </a:r>
            <a:r>
              <a:rPr lang="en-US" dirty="0" err="1">
                <a:solidFill>
                  <a:srgbClr val="255839"/>
                </a:solidFill>
              </a:rPr>
              <a:t>Inclusiva</a:t>
            </a:r>
            <a:endParaRPr lang="el-GR" dirty="0">
              <a:solidFill>
                <a:srgbClr val="255839"/>
              </a:solidFill>
            </a:endParaRPr>
          </a:p>
        </p:txBody>
      </p:sp>
      <p:sp>
        <p:nvSpPr>
          <p:cNvPr id="7" name="Content Placeholder 6">
            <a:extLst>
              <a:ext uri="{FF2B5EF4-FFF2-40B4-BE49-F238E27FC236}">
                <a16:creationId xmlns:a16="http://schemas.microsoft.com/office/drawing/2014/main" id="{74FB7228-261D-1457-DA3B-7B346D4AD4A6}"/>
              </a:ext>
            </a:extLst>
          </p:cNvPr>
          <p:cNvSpPr>
            <a:spLocks noGrp="1"/>
          </p:cNvSpPr>
          <p:nvPr>
            <p:ph sz="quarter" idx="12"/>
          </p:nvPr>
        </p:nvSpPr>
        <p:spPr>
          <a:xfrm>
            <a:off x="399369" y="1691229"/>
            <a:ext cx="9313591" cy="4377783"/>
          </a:xfrm>
        </p:spPr>
        <p:txBody>
          <a:bodyPr/>
          <a:lstStyle/>
          <a:p>
            <a:pPr marL="0" indent="0">
              <a:buNone/>
            </a:pPr>
            <a:r>
              <a:rPr lang="en-US" dirty="0" err="1"/>
              <a:t>Princípios</a:t>
            </a:r>
            <a:r>
              <a:rPr lang="en-US" dirty="0"/>
              <a:t> </a:t>
            </a:r>
            <a:r>
              <a:rPr lang="en-US" dirty="0" err="1"/>
              <a:t>práticos</a:t>
            </a:r>
            <a:r>
              <a:rPr lang="en-US" dirty="0"/>
              <a:t> para as </a:t>
            </a:r>
            <a:r>
              <a:rPr lang="en-US" dirty="0" err="1"/>
              <a:t>tuas</a:t>
            </a:r>
            <a:r>
              <a:rPr lang="en-US" dirty="0"/>
              <a:t> </a:t>
            </a:r>
            <a:r>
              <a:rPr lang="en-US" dirty="0" err="1"/>
              <a:t>sessões</a:t>
            </a:r>
            <a:r>
              <a:rPr lang="en-US" dirty="0"/>
              <a:t> de </a:t>
            </a:r>
            <a:r>
              <a:rPr lang="en-US" dirty="0" err="1"/>
              <a:t>formação</a:t>
            </a:r>
            <a:r>
              <a:rPr lang="en-US" dirty="0"/>
              <a:t>:</a:t>
            </a:r>
          </a:p>
          <a:p>
            <a:r>
              <a:rPr lang="en-US" dirty="0" err="1"/>
              <a:t>Utiliza</a:t>
            </a:r>
            <a:r>
              <a:rPr lang="en-US" dirty="0"/>
              <a:t> o </a:t>
            </a:r>
            <a:r>
              <a:rPr lang="en-US" dirty="0" err="1"/>
              <a:t>Glossário</a:t>
            </a:r>
            <a:r>
              <a:rPr lang="en-US" dirty="0"/>
              <a:t> do ESE - define </a:t>
            </a:r>
            <a:r>
              <a:rPr lang="en-US" dirty="0" err="1"/>
              <a:t>os</a:t>
            </a:r>
            <a:r>
              <a:rPr lang="en-US" dirty="0"/>
              <a:t> </a:t>
            </a:r>
            <a:r>
              <a:rPr lang="en-US" dirty="0" err="1"/>
              <a:t>termos</a:t>
            </a:r>
            <a:r>
              <a:rPr lang="en-US" dirty="0"/>
              <a:t> de forma </a:t>
            </a:r>
            <a:r>
              <a:rPr lang="en-US" dirty="0" err="1"/>
              <a:t>consistente</a:t>
            </a:r>
            <a:r>
              <a:rPr lang="en-US" dirty="0"/>
              <a:t>, </a:t>
            </a:r>
            <a:r>
              <a:rPr lang="en-US" dirty="0" err="1"/>
              <a:t>não</a:t>
            </a:r>
            <a:r>
              <a:rPr lang="en-US" dirty="0"/>
              <a:t> improvises </a:t>
            </a:r>
            <a:r>
              <a:rPr lang="en-US" dirty="0" err="1"/>
              <a:t>novas</a:t>
            </a:r>
            <a:r>
              <a:rPr lang="en-US" dirty="0"/>
              <a:t> </a:t>
            </a:r>
            <a:r>
              <a:rPr lang="en-US" dirty="0" err="1"/>
              <a:t>definições</a:t>
            </a:r>
            <a:endParaRPr lang="en-US" dirty="0"/>
          </a:p>
          <a:p>
            <a:r>
              <a:rPr lang="en-US" dirty="0" err="1"/>
              <a:t>Escolhe</a:t>
            </a:r>
            <a:r>
              <a:rPr lang="en-US" dirty="0"/>
              <a:t> </a:t>
            </a:r>
            <a:r>
              <a:rPr lang="en-US" dirty="0" err="1"/>
              <a:t>exemplos</a:t>
            </a:r>
            <a:r>
              <a:rPr lang="en-US" dirty="0"/>
              <a:t> dos </a:t>
            </a:r>
            <a:r>
              <a:rPr lang="en-US" dirty="0" err="1"/>
              <a:t>setores</a:t>
            </a:r>
            <a:r>
              <a:rPr lang="en-US" dirty="0"/>
              <a:t> dos </a:t>
            </a:r>
            <a:r>
              <a:rPr lang="en-US" dirty="0" err="1"/>
              <a:t>teus</a:t>
            </a:r>
            <a:r>
              <a:rPr lang="en-US" dirty="0"/>
              <a:t> </a:t>
            </a:r>
            <a:r>
              <a:rPr lang="en-US" dirty="0" err="1"/>
              <a:t>formandos</a:t>
            </a:r>
            <a:r>
              <a:rPr lang="en-US" dirty="0"/>
              <a:t> - o </a:t>
            </a:r>
            <a:r>
              <a:rPr lang="en-US" dirty="0" err="1"/>
              <a:t>curso</a:t>
            </a:r>
            <a:r>
              <a:rPr lang="en-US" dirty="0"/>
              <a:t> ESE </a:t>
            </a:r>
            <a:r>
              <a:rPr lang="en-US" dirty="0" err="1"/>
              <a:t>abrange</a:t>
            </a:r>
            <a:r>
              <a:rPr lang="en-US" dirty="0"/>
              <a:t> </a:t>
            </a:r>
            <a:r>
              <a:rPr lang="en-US" dirty="0" err="1"/>
              <a:t>múltiplas</a:t>
            </a:r>
            <a:r>
              <a:rPr lang="en-US" dirty="0"/>
              <a:t> </a:t>
            </a:r>
            <a:r>
              <a:rPr lang="en-US" dirty="0" err="1"/>
              <a:t>indústrias</a:t>
            </a:r>
            <a:r>
              <a:rPr lang="en-US" dirty="0"/>
              <a:t>; </a:t>
            </a:r>
            <a:r>
              <a:rPr lang="en-US" dirty="0" err="1"/>
              <a:t>torna</a:t>
            </a:r>
            <a:r>
              <a:rPr lang="en-US" dirty="0"/>
              <a:t>-o </a:t>
            </a:r>
            <a:r>
              <a:rPr lang="en-US" dirty="0" err="1"/>
              <a:t>relevante</a:t>
            </a:r>
            <a:r>
              <a:rPr lang="en-US" dirty="0"/>
              <a:t> para a </a:t>
            </a:r>
            <a:r>
              <a:rPr lang="en-US" dirty="0" err="1"/>
              <a:t>construção</a:t>
            </a:r>
            <a:r>
              <a:rPr lang="en-US" dirty="0"/>
              <a:t>, </a:t>
            </a:r>
            <a:r>
              <a:rPr lang="en-US" dirty="0" err="1"/>
              <a:t>logística</a:t>
            </a:r>
            <a:r>
              <a:rPr lang="en-US" dirty="0"/>
              <a:t>, </a:t>
            </a:r>
            <a:r>
              <a:rPr lang="en-US" dirty="0" err="1"/>
              <a:t>hotelaria</a:t>
            </a:r>
            <a:r>
              <a:rPr lang="en-US" dirty="0"/>
              <a:t> </a:t>
            </a:r>
            <a:r>
              <a:rPr lang="en-US" dirty="0" err="1"/>
              <a:t>ou</a:t>
            </a:r>
            <a:r>
              <a:rPr lang="en-US" dirty="0"/>
              <a:t> </a:t>
            </a:r>
            <a:r>
              <a:rPr lang="en-US" dirty="0" err="1"/>
              <a:t>qualquer</a:t>
            </a:r>
            <a:r>
              <a:rPr lang="en-US" dirty="0"/>
              <a:t> </a:t>
            </a:r>
            <a:r>
              <a:rPr lang="en-US" dirty="0" err="1"/>
              <a:t>área</a:t>
            </a:r>
            <a:r>
              <a:rPr lang="en-US" dirty="0"/>
              <a:t> </a:t>
            </a:r>
            <a:r>
              <a:rPr lang="en-US" dirty="0" err="1"/>
              <a:t>que</a:t>
            </a:r>
            <a:r>
              <a:rPr lang="en-US" dirty="0"/>
              <a:t> o </a:t>
            </a:r>
            <a:r>
              <a:rPr lang="en-US" dirty="0" err="1"/>
              <a:t>teu</a:t>
            </a:r>
            <a:r>
              <a:rPr lang="en-US" dirty="0"/>
              <a:t> </a:t>
            </a:r>
            <a:r>
              <a:rPr lang="en-US" dirty="0" err="1"/>
              <a:t>grupo</a:t>
            </a:r>
            <a:r>
              <a:rPr lang="en-US" dirty="0"/>
              <a:t> </a:t>
            </a:r>
            <a:r>
              <a:rPr lang="en-US" dirty="0" err="1"/>
              <a:t>conheça</a:t>
            </a:r>
            <a:endParaRPr lang="en-US" dirty="0"/>
          </a:p>
          <a:p>
            <a:r>
              <a:rPr lang="en-US" dirty="0" err="1"/>
              <a:t>Reconhece</a:t>
            </a:r>
            <a:r>
              <a:rPr lang="en-US" dirty="0"/>
              <a:t> a </a:t>
            </a:r>
            <a:r>
              <a:rPr lang="en-US" dirty="0" err="1"/>
              <a:t>complexidade</a:t>
            </a:r>
            <a:r>
              <a:rPr lang="en-US" dirty="0"/>
              <a:t> </a:t>
            </a:r>
            <a:r>
              <a:rPr lang="en-US" dirty="0" err="1"/>
              <a:t>sem</a:t>
            </a:r>
            <a:r>
              <a:rPr lang="en-US" dirty="0"/>
              <a:t> </a:t>
            </a:r>
            <a:r>
              <a:rPr lang="en-US" dirty="0" err="1"/>
              <a:t>criar</a:t>
            </a:r>
            <a:r>
              <a:rPr lang="en-US" dirty="0"/>
              <a:t> </a:t>
            </a:r>
            <a:r>
              <a:rPr lang="en-US" dirty="0" err="1"/>
              <a:t>ansiedade</a:t>
            </a:r>
            <a:r>
              <a:rPr lang="en-US" dirty="0"/>
              <a:t>. </a:t>
            </a:r>
            <a:r>
              <a:rPr lang="en-US" dirty="0" err="1"/>
              <a:t>Normaliza</a:t>
            </a:r>
            <a:r>
              <a:rPr lang="en-US" dirty="0"/>
              <a:t> o </a:t>
            </a:r>
            <a:r>
              <a:rPr lang="en-US" dirty="0" err="1"/>
              <a:t>desafio</a:t>
            </a:r>
            <a:r>
              <a:rPr lang="en-US" dirty="0"/>
              <a:t>, divide-o </a:t>
            </a:r>
            <a:r>
              <a:rPr lang="en-US" dirty="0" err="1"/>
              <a:t>em</a:t>
            </a:r>
            <a:r>
              <a:rPr lang="en-US" dirty="0"/>
              <a:t> </a:t>
            </a:r>
            <a:r>
              <a:rPr lang="en-US" dirty="0" err="1"/>
              <a:t>etapas</a:t>
            </a:r>
            <a:r>
              <a:rPr lang="en-US" dirty="0"/>
              <a:t>, </a:t>
            </a:r>
            <a:r>
              <a:rPr lang="en-US" dirty="0" err="1"/>
              <a:t>foca-te</a:t>
            </a:r>
            <a:r>
              <a:rPr lang="en-US" dirty="0"/>
              <a:t> no </a:t>
            </a:r>
            <a:r>
              <a:rPr lang="en-US" dirty="0" err="1"/>
              <a:t>que</a:t>
            </a:r>
            <a:r>
              <a:rPr lang="en-US" dirty="0"/>
              <a:t> </a:t>
            </a:r>
            <a:r>
              <a:rPr lang="en-US" dirty="0" err="1"/>
              <a:t>os</a:t>
            </a:r>
            <a:r>
              <a:rPr lang="en-US" dirty="0"/>
              <a:t> </a:t>
            </a:r>
            <a:r>
              <a:rPr lang="en-US" dirty="0" err="1"/>
              <a:t>formandos</a:t>
            </a:r>
            <a:r>
              <a:rPr lang="en-US" dirty="0"/>
              <a:t> </a:t>
            </a:r>
            <a:r>
              <a:rPr lang="en-US" dirty="0" err="1"/>
              <a:t>conseguem</a:t>
            </a:r>
            <a:r>
              <a:rPr lang="en-US" dirty="0"/>
              <a:t> </a:t>
            </a:r>
            <a:r>
              <a:rPr lang="en-US" dirty="0" err="1"/>
              <a:t>fazer</a:t>
            </a:r>
            <a:endParaRPr lang="en-US" dirty="0"/>
          </a:p>
          <a:p>
            <a:endParaRPr lang="en-US" dirty="0"/>
          </a:p>
        </p:txBody>
      </p:sp>
    </p:spTree>
    <p:custDataLst>
      <p:tags r:id="rId1"/>
    </p:custDataLst>
    <p:extLst>
      <p:ext uri="{BB962C8B-B14F-4D97-AF65-F5344CB8AC3E}">
        <p14:creationId xmlns:p14="http://schemas.microsoft.com/office/powerpoint/2010/main" val="2900384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DB5CC-9945-E7E6-1E0A-A1C51D89161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AF2AE3D-5BAE-8FB2-83A7-C33E6FDDBF60}"/>
              </a:ext>
            </a:extLst>
          </p:cNvPr>
          <p:cNvSpPr>
            <a:spLocks noGrp="1"/>
          </p:cNvSpPr>
          <p:nvPr>
            <p:ph type="title"/>
          </p:nvPr>
        </p:nvSpPr>
        <p:spPr>
          <a:xfrm>
            <a:off x="399369" y="788988"/>
            <a:ext cx="8596668" cy="660400"/>
          </a:xfrm>
        </p:spPr>
        <p:txBody>
          <a:bodyPr>
            <a:normAutofit/>
          </a:bodyPr>
          <a:lstStyle/>
          <a:p>
            <a:r>
              <a:rPr lang="en-US">
                <a:solidFill>
                  <a:srgbClr val="255839"/>
                </a:solidFill>
              </a:rPr>
              <a:t>Discussão de Ponto de Situação</a:t>
            </a:r>
            <a:endParaRPr lang="el-GR">
              <a:solidFill>
                <a:srgbClr val="255839"/>
              </a:solidFill>
            </a:endParaRPr>
          </a:p>
        </p:txBody>
      </p:sp>
      <p:sp>
        <p:nvSpPr>
          <p:cNvPr id="7" name="Content Placeholder 6">
            <a:extLst>
              <a:ext uri="{FF2B5EF4-FFF2-40B4-BE49-F238E27FC236}">
                <a16:creationId xmlns:a16="http://schemas.microsoft.com/office/drawing/2014/main" id="{18C100C2-44AE-4F69-CF74-D964DF96001C}"/>
              </a:ext>
            </a:extLst>
          </p:cNvPr>
          <p:cNvSpPr>
            <a:spLocks noGrp="1"/>
          </p:cNvSpPr>
          <p:nvPr>
            <p:ph sz="quarter" idx="12"/>
          </p:nvPr>
        </p:nvSpPr>
        <p:spPr>
          <a:xfrm>
            <a:off x="399369" y="1449388"/>
            <a:ext cx="9313591" cy="5157229"/>
          </a:xfrm>
        </p:spPr>
        <p:txBody>
          <a:bodyPr/>
          <a:lstStyle/>
          <a:p>
            <a:pPr marL="0" indent="0">
              <a:buNone/>
            </a:pPr>
            <a:endParaRPr lang="en-US"/>
          </a:p>
          <a:p>
            <a:r>
              <a:rPr lang="en-US"/>
              <a:t>Sobre que conceito de sustentabilidade te sentes mais confiante para explicar aos formandos VET? Porquê?</a:t>
            </a:r>
          </a:p>
          <a:p>
            <a:r>
              <a:rPr lang="en-US"/>
              <a:t>Que conceito te parece mais difícil de tornar relevante para o teu grupo de formandos e como o poderias abordar?</a:t>
            </a:r>
          </a:p>
          <a:p>
            <a:r>
              <a:rPr lang="en-US"/>
              <a:t>Como é que o enquadramento Triple Bottom Line ou GreenComp se relaciona com uma função profissional real que os teus formandos possam ter?</a:t>
            </a:r>
          </a:p>
        </p:txBody>
      </p:sp>
    </p:spTree>
    <p:custDataLst>
      <p:tags r:id="rId1"/>
    </p:custDataLst>
    <p:extLst>
      <p:ext uri="{BB962C8B-B14F-4D97-AF65-F5344CB8AC3E}">
        <p14:creationId xmlns:p14="http://schemas.microsoft.com/office/powerpoint/2010/main" val="14266875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4BDD4DE-BAEA-C01E-E4B5-B9D7CE80E01E}"/>
              </a:ext>
            </a:extLst>
          </p:cNvPr>
          <p:cNvSpPr>
            <a:spLocks noGrp="1"/>
          </p:cNvSpPr>
          <p:nvPr>
            <p:ph type="body" sz="quarter" idx="10"/>
          </p:nvPr>
        </p:nvSpPr>
        <p:spPr>
          <a:xfrm>
            <a:off x="399370" y="1449388"/>
            <a:ext cx="6371016" cy="500784"/>
          </a:xfrm>
        </p:spPr>
        <p:txBody>
          <a:bodyPr/>
          <a:lstStyle/>
          <a:p>
            <a:r>
              <a:rPr lang="hr-HR"/>
              <a:t>Concebe o Teu Plano de Aula sobre Sustentabilidade</a:t>
            </a:r>
          </a:p>
        </p:txBody>
      </p:sp>
      <p:sp>
        <p:nvSpPr>
          <p:cNvPr id="3" name="Content Placeholder 2">
            <a:extLst>
              <a:ext uri="{FF2B5EF4-FFF2-40B4-BE49-F238E27FC236}">
                <a16:creationId xmlns:a16="http://schemas.microsoft.com/office/drawing/2014/main" id="{08ECE7DC-EFA2-F869-CD13-0164B66C2F86}"/>
              </a:ext>
            </a:extLst>
          </p:cNvPr>
          <p:cNvSpPr>
            <a:spLocks noGrp="1"/>
          </p:cNvSpPr>
          <p:nvPr>
            <p:ph sz="quarter" idx="12"/>
          </p:nvPr>
        </p:nvSpPr>
        <p:spPr>
          <a:xfrm>
            <a:off x="399370" y="2177491"/>
            <a:ext cx="6371016" cy="4429126"/>
          </a:xfrm>
        </p:spPr>
        <p:txBody>
          <a:bodyPr>
            <a:normAutofit lnSpcReduction="10000"/>
          </a:bodyPr>
          <a:lstStyle/>
          <a:p>
            <a:pPr marL="0" indent="0">
              <a:buNone/>
            </a:pPr>
            <a:r>
              <a:rPr lang="en-US"/>
              <a:t>Os participantes irão:</a:t>
            </a:r>
          </a:p>
          <a:p>
            <a:r>
              <a:rPr lang="en-US"/>
              <a:t>Escolher um conceito: Triple Bottom Line | Economia Circular | Economia Verde | ODS | ESG …</a:t>
            </a:r>
          </a:p>
          <a:p>
            <a:r>
              <a:rPr lang="en-US"/>
              <a:t>Preencher o Modelo de Plano de Aula (Anexo 1): objetivo de aprendizagem, exemplo do mundo real, pergunta-chave para os formandos</a:t>
            </a:r>
          </a:p>
          <a:p>
            <a:r>
              <a:rPr lang="en-US"/>
              <a:t>Apresentar o teu plano de aula de 5 minutos ao grupo (microensino); os colegas fornecem feedback estruturado usando a ficha de feedback</a:t>
            </a:r>
          </a:p>
          <a:p>
            <a:pPr marL="0" indent="0">
              <a:buNone/>
            </a:pPr>
            <a:r>
              <a:rPr lang="en-US"/>
              <a:t>Formato de trabalho: grupos de 3–4Tempo: 85 minutos no total (30 min conceção + 30 min microensino + 25 min debriefing)Materiais: Modelo de Plano de Aula (Anexo 1), ficha de feedback entre pares</a:t>
            </a:r>
            <a:br>
              <a:rPr lang="en-US"/>
            </a:br>
            <a:br>
              <a:rPr lang="en-US"/>
            </a:br>
            <a:endParaRPr lang="en-US"/>
          </a:p>
        </p:txBody>
      </p:sp>
      <p:sp>
        <p:nvSpPr>
          <p:cNvPr id="4" name="Title 3">
            <a:extLst>
              <a:ext uri="{FF2B5EF4-FFF2-40B4-BE49-F238E27FC236}">
                <a16:creationId xmlns:a16="http://schemas.microsoft.com/office/drawing/2014/main" id="{736C243B-0B5A-BE5D-B392-AA41F9ADA348}"/>
              </a:ext>
            </a:extLst>
          </p:cNvPr>
          <p:cNvSpPr>
            <a:spLocks noGrp="1"/>
          </p:cNvSpPr>
          <p:nvPr>
            <p:ph type="title"/>
          </p:nvPr>
        </p:nvSpPr>
        <p:spPr>
          <a:xfrm>
            <a:off x="677334" y="609600"/>
            <a:ext cx="8596668" cy="839788"/>
          </a:xfrm>
        </p:spPr>
        <p:txBody>
          <a:bodyPr/>
          <a:lstStyle/>
          <a:p>
            <a:r>
              <a:rPr lang="hr-HR">
                <a:solidFill>
                  <a:srgbClr val="255839"/>
                </a:solidFill>
              </a:rPr>
              <a:t>Atividade Prática</a:t>
            </a:r>
          </a:p>
        </p:txBody>
      </p:sp>
      <p:sp>
        <p:nvSpPr>
          <p:cNvPr id="5" name="Rectangle: Rounded Corners 4">
            <a:extLst>
              <a:ext uri="{FF2B5EF4-FFF2-40B4-BE49-F238E27FC236}">
                <a16:creationId xmlns:a16="http://schemas.microsoft.com/office/drawing/2014/main" id="{689C1AE2-DE56-915F-72DC-B7634EFA2A46}"/>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4CDCD515-3D9A-F631-24A3-7A4B8309BA77}"/>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custDataLst>
      <p:tags r:id="rId1"/>
    </p:custDataLst>
    <p:extLst>
      <p:ext uri="{BB962C8B-B14F-4D97-AF65-F5344CB8AC3E}">
        <p14:creationId xmlns:p14="http://schemas.microsoft.com/office/powerpoint/2010/main" val="1123394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46E01-DBFB-0090-33FD-29A3084E880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21477A9-5D28-6AC1-8818-6299F08E2DAD}"/>
              </a:ext>
            </a:extLst>
          </p:cNvPr>
          <p:cNvSpPr>
            <a:spLocks noGrp="1"/>
          </p:cNvSpPr>
          <p:nvPr>
            <p:ph type="title"/>
          </p:nvPr>
        </p:nvSpPr>
        <p:spPr>
          <a:xfrm>
            <a:off x="399369" y="788988"/>
            <a:ext cx="8596668" cy="660400"/>
          </a:xfrm>
        </p:spPr>
        <p:txBody>
          <a:bodyPr>
            <a:normAutofit/>
          </a:bodyPr>
          <a:lstStyle/>
          <a:p>
            <a:r>
              <a:rPr lang="en-US">
                <a:solidFill>
                  <a:srgbClr val="255839"/>
                </a:solidFill>
              </a:rPr>
              <a:t>Resultado da Atividade Prática</a:t>
            </a:r>
            <a:endParaRPr lang="el-GR">
              <a:solidFill>
                <a:srgbClr val="255839"/>
              </a:solidFill>
            </a:endParaRPr>
          </a:p>
        </p:txBody>
      </p:sp>
      <p:sp>
        <p:nvSpPr>
          <p:cNvPr id="7" name="Content Placeholder 6">
            <a:extLst>
              <a:ext uri="{FF2B5EF4-FFF2-40B4-BE49-F238E27FC236}">
                <a16:creationId xmlns:a16="http://schemas.microsoft.com/office/drawing/2014/main" id="{EAF6C9C1-2DAB-0134-0538-E083D4948353}"/>
              </a:ext>
            </a:extLst>
          </p:cNvPr>
          <p:cNvSpPr>
            <a:spLocks noGrp="1"/>
          </p:cNvSpPr>
          <p:nvPr>
            <p:ph sz="quarter" idx="12"/>
          </p:nvPr>
        </p:nvSpPr>
        <p:spPr>
          <a:xfrm>
            <a:off x="399369" y="1680955"/>
            <a:ext cx="9313591" cy="5157229"/>
          </a:xfrm>
        </p:spPr>
        <p:txBody>
          <a:bodyPr/>
          <a:lstStyle/>
          <a:p>
            <a:pPr marL="0" indent="0">
              <a:buNone/>
            </a:pPr>
            <a:r>
              <a:rPr lang="en-US"/>
              <a:t>No final da atividade, os participantes deverão produzir:</a:t>
            </a:r>
          </a:p>
          <a:p>
            <a:r>
              <a:rPr lang="en-US"/>
              <a:t>Plano de Aula preenchido (objetivo de aprendizagem + definição + exemplo + nota de inclusão)</a:t>
            </a:r>
          </a:p>
          <a:p>
            <a:r>
              <a:rPr lang="en-US"/>
              <a:t>Lecionação do microensino — apresentação de 5 minutos do teu plano de aula aos colegas</a:t>
            </a:r>
          </a:p>
          <a:p>
            <a:r>
              <a:rPr lang="en-US"/>
              <a:t>Notas de feedback entre pares recebidas sobre a tua lecionação</a:t>
            </a:r>
          </a:p>
          <a:p>
            <a:pPr marL="0" indent="0">
              <a:buNone/>
            </a:pPr>
            <a:r>
              <a:rPr lang="en-US"/>
              <a:t>Este resultado pode contribuir para o Portefólio do Formador.</a:t>
            </a:r>
          </a:p>
          <a:p>
            <a:endParaRPr lang="en-US"/>
          </a:p>
          <a:p>
            <a:pPr marL="0" indent="0">
              <a:buNone/>
            </a:pPr>
            <a:r>
              <a:rPr lang="en-US"/>
              <a:t>Exemplos:</a:t>
            </a:r>
          </a:p>
          <a:p>
            <a:r>
              <a:rPr lang="en-US"/>
              <a:t>Plano de aula → Portefólio do Formador (mínimo obrigatório)</a:t>
            </a:r>
          </a:p>
          <a:p>
            <a:r>
              <a:rPr lang="en-US"/>
              <a:t>Atividade de microensino → Portefólio do Formador (mínimo obrigatório)</a:t>
            </a:r>
          </a:p>
          <a:p>
            <a:r>
              <a:rPr lang="en-US"/>
              <a:t>Nota de reflexão sobre ensino inclusivo → Portefólio do Formador</a:t>
            </a:r>
          </a:p>
          <a:p>
            <a:endParaRPr lang="en-US"/>
          </a:p>
        </p:txBody>
      </p:sp>
    </p:spTree>
    <p:custDataLst>
      <p:tags r:id="rId1"/>
    </p:custDataLst>
    <p:extLst>
      <p:ext uri="{BB962C8B-B14F-4D97-AF65-F5344CB8AC3E}">
        <p14:creationId xmlns:p14="http://schemas.microsoft.com/office/powerpoint/2010/main" val="40885129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8646F6-5312-DC8D-708F-111A15161B2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5609740-1153-285C-28D3-CAA1121E6CE0}"/>
              </a:ext>
            </a:extLst>
          </p:cNvPr>
          <p:cNvSpPr>
            <a:spLocks noGrp="1"/>
          </p:cNvSpPr>
          <p:nvPr>
            <p:ph type="title"/>
          </p:nvPr>
        </p:nvSpPr>
        <p:spPr>
          <a:xfrm>
            <a:off x="399369" y="788988"/>
            <a:ext cx="8596668" cy="660400"/>
          </a:xfrm>
        </p:spPr>
        <p:txBody>
          <a:bodyPr>
            <a:normAutofit/>
          </a:bodyPr>
          <a:lstStyle/>
          <a:p>
            <a:r>
              <a:rPr lang="en-US">
                <a:solidFill>
                  <a:srgbClr val="255839"/>
                </a:solidFill>
              </a:rPr>
              <a:t>Perguntas de Reflexão</a:t>
            </a:r>
            <a:endParaRPr lang="el-GR">
              <a:solidFill>
                <a:srgbClr val="255839"/>
              </a:solidFill>
            </a:endParaRPr>
          </a:p>
        </p:txBody>
      </p:sp>
      <p:sp>
        <p:nvSpPr>
          <p:cNvPr id="7" name="Content Placeholder 6">
            <a:extLst>
              <a:ext uri="{FF2B5EF4-FFF2-40B4-BE49-F238E27FC236}">
                <a16:creationId xmlns:a16="http://schemas.microsoft.com/office/drawing/2014/main" id="{7E578BE5-6F58-BF97-EAE1-11944E671361}"/>
              </a:ext>
            </a:extLst>
          </p:cNvPr>
          <p:cNvSpPr>
            <a:spLocks noGrp="1"/>
          </p:cNvSpPr>
          <p:nvPr>
            <p:ph sz="quarter" idx="12"/>
          </p:nvPr>
        </p:nvSpPr>
        <p:spPr>
          <a:xfrm>
            <a:off x="399369" y="1449388"/>
            <a:ext cx="9313591" cy="5157229"/>
          </a:xfrm>
        </p:spPr>
        <p:txBody>
          <a:bodyPr/>
          <a:lstStyle/>
          <a:p>
            <a:pPr marL="0" indent="0">
              <a:buNone/>
            </a:pPr>
            <a:r>
              <a:rPr lang="en-US"/>
              <a:t>Perguntas de reflexão:</a:t>
            </a:r>
          </a:p>
          <a:p>
            <a:r>
              <a:rPr lang="en-US"/>
              <a:t>Quão confiante te sentes ao explicar o conceito escolhido a um formando que nunca ouviu falar dele? O que precisarias de conhecer melhor?</a:t>
            </a:r>
          </a:p>
          <a:p>
            <a:r>
              <a:rPr lang="en-US"/>
              <a:t>A UC1 do ESE abre com a sustentabilidade organizacional — os teus formandos podem chegar céticos, sobrecarregados ou já envolvidos. Como vais ler a sala nos primeiros 10 minutos?</a:t>
            </a:r>
          </a:p>
          <a:p>
            <a:r>
              <a:rPr lang="en-US"/>
              <a:t>Qual o conceito do ESE que será mais difícil de tornar relevante para o teu grupo específico de formandos — e porquê?</a:t>
            </a:r>
          </a:p>
          <a:p>
            <a:r>
              <a:rPr lang="en-US"/>
              <a:t>Verificação de inclusão: há algo na forma como explicaste o teu conceito hoje que possa ter excluído um formando de um contexto diferente, setor ou nível de língua?</a:t>
            </a:r>
          </a:p>
        </p:txBody>
      </p:sp>
    </p:spTree>
    <p:custDataLst>
      <p:tags r:id="rId1"/>
    </p:custDataLst>
    <p:extLst>
      <p:ext uri="{BB962C8B-B14F-4D97-AF65-F5344CB8AC3E}">
        <p14:creationId xmlns:p14="http://schemas.microsoft.com/office/powerpoint/2010/main" val="25040756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9FBE00-DFE4-C41F-5B3B-3356BDB1237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9E9659B-BE75-D446-3938-8DBFBFD22664}"/>
              </a:ext>
            </a:extLst>
          </p:cNvPr>
          <p:cNvSpPr>
            <a:spLocks noGrp="1"/>
          </p:cNvSpPr>
          <p:nvPr>
            <p:ph type="body" sz="quarter" idx="10"/>
          </p:nvPr>
        </p:nvSpPr>
        <p:spPr>
          <a:xfrm>
            <a:off x="399370" y="1449388"/>
            <a:ext cx="8985262" cy="500784"/>
          </a:xfrm>
        </p:spPr>
        <p:txBody>
          <a:bodyPr/>
          <a:lstStyle/>
          <a:p>
            <a:r>
              <a:rPr lang="hr-HR" dirty="0"/>
              <a:t>A Minha Atividade de Aprendizagem sobre Sustentabilidade</a:t>
            </a:r>
          </a:p>
        </p:txBody>
      </p:sp>
      <p:sp>
        <p:nvSpPr>
          <p:cNvPr id="3" name="Content Placeholder 2">
            <a:extLst>
              <a:ext uri="{FF2B5EF4-FFF2-40B4-BE49-F238E27FC236}">
                <a16:creationId xmlns:a16="http://schemas.microsoft.com/office/drawing/2014/main" id="{93147C4A-6D28-F71B-560D-804E20692A11}"/>
              </a:ext>
            </a:extLst>
          </p:cNvPr>
          <p:cNvSpPr>
            <a:spLocks noGrp="1"/>
          </p:cNvSpPr>
          <p:nvPr>
            <p:ph sz="quarter" idx="12"/>
          </p:nvPr>
        </p:nvSpPr>
        <p:spPr>
          <a:xfrm>
            <a:off x="509098" y="1950172"/>
            <a:ext cx="10402742" cy="4804196"/>
          </a:xfrm>
        </p:spPr>
        <p:txBody>
          <a:bodyPr>
            <a:normAutofit fontScale="92500" lnSpcReduction="20000"/>
          </a:bodyPr>
          <a:lstStyle/>
          <a:p>
            <a:pPr marL="0" indent="0">
              <a:buNone/>
            </a:pPr>
            <a:r>
              <a:rPr lang="en-US" b="1"/>
              <a:t>Duração: 1 hora</a:t>
            </a:r>
          </a:p>
          <a:p>
            <a:r>
              <a:rPr lang="en-US"/>
              <a:t>Escolhe um conceito sobre o qual te sentes menos confiante. Revê os slides e a definição do Glossário Técnico.</a:t>
            </a:r>
          </a:p>
          <a:p>
            <a:r>
              <a:rPr lang="en-US"/>
              <a:t>Concebe uma atividade de aprendizagem curta adaptada ao teu próprio contexto profissional VET, através da qual os teus formandos possam compreender e aplicar um conceito de sustentabilidade.</a:t>
            </a:r>
          </a:p>
          <a:p>
            <a:pPr lvl="1"/>
            <a:r>
              <a:rPr lang="en-US"/>
              <a:t>O conceito de sustentabilidade que queres que os formandos compreendam (ex. eficiência energética, economia circular, pegada de carbono).</a:t>
            </a:r>
          </a:p>
          <a:p>
            <a:pPr lvl="1"/>
            <a:r>
              <a:rPr lang="en-US"/>
              <a:t>A atividade de aprendizagem que proporias (ex. discussão, análise de caso, tarefa prática, cenário baseado em problemas), explicando o que os formandos vão fazer.</a:t>
            </a:r>
          </a:p>
          <a:p>
            <a:pPr lvl="1"/>
            <a:r>
              <a:rPr lang="en-US"/>
              <a:t>Uma ligação a um contexto real ou local, garantindo relevância para a área ou setor dos teus formandos.</a:t>
            </a:r>
          </a:p>
          <a:p>
            <a:pPr lvl="1"/>
            <a:r>
              <a:rPr lang="en-US"/>
              <a:t>Como vais garantir a inclusão, considerando diferentes necessidades, contextos ou níveis de conhecimento prévio dos formandos.</a:t>
            </a:r>
          </a:p>
          <a:p>
            <a:r>
              <a:rPr lang="en-US"/>
              <a:t>A atividade deve ser simples, prática e diretamente utilizável na tua prática de ensino, ajudando os formandos não só a compreender o conceito, mas também a relacioná-lo com a sua realidade profissional</a:t>
            </a:r>
          </a:p>
          <a:p>
            <a:endParaRPr lang="en-US"/>
          </a:p>
          <a:p>
            <a:endParaRPr lang="en-US"/>
          </a:p>
        </p:txBody>
      </p:sp>
      <p:sp>
        <p:nvSpPr>
          <p:cNvPr id="4" name="Title 3">
            <a:extLst>
              <a:ext uri="{FF2B5EF4-FFF2-40B4-BE49-F238E27FC236}">
                <a16:creationId xmlns:a16="http://schemas.microsoft.com/office/drawing/2014/main" id="{91D14536-165D-AB66-369E-2483E810BF72}"/>
              </a:ext>
            </a:extLst>
          </p:cNvPr>
          <p:cNvSpPr>
            <a:spLocks noGrp="1"/>
          </p:cNvSpPr>
          <p:nvPr>
            <p:ph type="title"/>
          </p:nvPr>
        </p:nvSpPr>
        <p:spPr>
          <a:xfrm>
            <a:off x="677334" y="609600"/>
            <a:ext cx="8596668" cy="839788"/>
          </a:xfrm>
        </p:spPr>
        <p:txBody>
          <a:bodyPr/>
          <a:lstStyle/>
          <a:p>
            <a:r>
              <a:rPr lang="hr-HR">
                <a:solidFill>
                  <a:srgbClr val="255839"/>
                </a:solidFill>
              </a:rPr>
              <a:t>Tarefa de Aprendizagem Autodirigida</a:t>
            </a:r>
          </a:p>
        </p:txBody>
      </p:sp>
    </p:spTree>
    <p:custDataLst>
      <p:tags r:id="rId1"/>
    </p:custDataLst>
    <p:extLst>
      <p:ext uri="{BB962C8B-B14F-4D97-AF65-F5344CB8AC3E}">
        <p14:creationId xmlns:p14="http://schemas.microsoft.com/office/powerpoint/2010/main" val="21245776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970A7-A5B2-C4A5-BF9C-320306599AF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830C153-625A-CC9D-2899-E5A937B520D6}"/>
              </a:ext>
            </a:extLst>
          </p:cNvPr>
          <p:cNvSpPr>
            <a:spLocks noGrp="1"/>
          </p:cNvSpPr>
          <p:nvPr>
            <p:ph type="body" sz="quarter" idx="10"/>
          </p:nvPr>
        </p:nvSpPr>
        <p:spPr>
          <a:xfrm>
            <a:off x="399369" y="1449388"/>
            <a:ext cx="8094925" cy="500784"/>
          </a:xfrm>
        </p:spPr>
        <p:txBody>
          <a:bodyPr/>
          <a:lstStyle/>
          <a:p>
            <a:r>
              <a:rPr lang="hr-HR" dirty="0"/>
              <a:t>A Minha Atividade de Aprendizagem sobre Sustentabilidade</a:t>
            </a:r>
          </a:p>
        </p:txBody>
      </p:sp>
      <p:sp>
        <p:nvSpPr>
          <p:cNvPr id="3" name="Content Placeholder 2">
            <a:extLst>
              <a:ext uri="{FF2B5EF4-FFF2-40B4-BE49-F238E27FC236}">
                <a16:creationId xmlns:a16="http://schemas.microsoft.com/office/drawing/2014/main" id="{FC312D18-F19B-26B3-438E-E2ABCCBC2448}"/>
              </a:ext>
            </a:extLst>
          </p:cNvPr>
          <p:cNvSpPr>
            <a:spLocks noGrp="1"/>
          </p:cNvSpPr>
          <p:nvPr>
            <p:ph sz="quarter" idx="12"/>
          </p:nvPr>
        </p:nvSpPr>
        <p:spPr>
          <a:xfrm>
            <a:off x="399370" y="2092147"/>
            <a:ext cx="9744374" cy="4429126"/>
          </a:xfrm>
        </p:spPr>
        <p:txBody>
          <a:bodyPr>
            <a:normAutofit/>
          </a:bodyPr>
          <a:lstStyle/>
          <a:p>
            <a:pPr marL="0" indent="0">
              <a:buNone/>
            </a:pPr>
            <a:r>
              <a:rPr lang="en-US" b="1" dirty="0" err="1"/>
              <a:t>Duração</a:t>
            </a:r>
            <a:r>
              <a:rPr lang="en-US" b="1" dirty="0"/>
              <a:t>: 1 hora</a:t>
            </a:r>
          </a:p>
          <a:p>
            <a:pPr>
              <a:buNone/>
            </a:pPr>
            <a:endParaRPr lang="en-GB" dirty="0"/>
          </a:p>
          <a:p>
            <a:pPr>
              <a:buNone/>
            </a:pPr>
            <a:r>
              <a:rPr lang="en-GB" dirty="0"/>
              <a:t>Uma breve </a:t>
            </a:r>
            <a:r>
              <a:rPr lang="en-GB" dirty="0" err="1"/>
              <a:t>descrição</a:t>
            </a:r>
            <a:r>
              <a:rPr lang="en-GB" dirty="0"/>
              <a:t> de </a:t>
            </a:r>
            <a:r>
              <a:rPr lang="en-GB" dirty="0" err="1"/>
              <a:t>uma</a:t>
            </a:r>
            <a:r>
              <a:rPr lang="en-GB" dirty="0"/>
              <a:t> </a:t>
            </a:r>
            <a:r>
              <a:rPr lang="en-GB" dirty="0" err="1"/>
              <a:t>atividade</a:t>
            </a:r>
            <a:r>
              <a:rPr lang="en-GB" dirty="0"/>
              <a:t> de </a:t>
            </a:r>
            <a:r>
              <a:rPr lang="en-GB" dirty="0" err="1"/>
              <a:t>aprendizagem</a:t>
            </a:r>
            <a:r>
              <a:rPr lang="en-GB" dirty="0"/>
              <a:t> </a:t>
            </a:r>
            <a:r>
              <a:rPr lang="en-GB" dirty="0" err="1"/>
              <a:t>adaptada</a:t>
            </a:r>
            <a:r>
              <a:rPr lang="en-GB" dirty="0"/>
              <a:t> (</a:t>
            </a:r>
            <a:r>
              <a:rPr lang="en-GB" dirty="0" err="1"/>
              <a:t>aprox</a:t>
            </a:r>
            <a:r>
              <a:rPr lang="en-GB" dirty="0"/>
              <a:t>. 150–200 </a:t>
            </a:r>
            <a:r>
              <a:rPr lang="en-GB" dirty="0" err="1"/>
              <a:t>palavras</a:t>
            </a:r>
            <a:r>
              <a:rPr lang="en-GB" dirty="0"/>
              <a:t>) </a:t>
            </a:r>
            <a:r>
              <a:rPr lang="en-GB" dirty="0" err="1"/>
              <a:t>concebida</a:t>
            </a:r>
            <a:r>
              <a:rPr lang="en-GB" dirty="0"/>
              <a:t> para o </a:t>
            </a:r>
            <a:r>
              <a:rPr lang="en-GB" dirty="0" err="1"/>
              <a:t>próprio</a:t>
            </a:r>
            <a:r>
              <a:rPr lang="en-GB" dirty="0"/>
              <a:t> </a:t>
            </a:r>
            <a:r>
              <a:rPr lang="en-GB" dirty="0" err="1"/>
              <a:t>contexto</a:t>
            </a:r>
            <a:r>
              <a:rPr lang="en-GB" dirty="0"/>
              <a:t> VET do </a:t>
            </a:r>
            <a:r>
              <a:rPr lang="en-GB" dirty="0" err="1"/>
              <a:t>formador</a:t>
            </a:r>
            <a:r>
              <a:rPr lang="en-GB" dirty="0"/>
              <a:t>, </a:t>
            </a:r>
            <a:r>
              <a:rPr lang="en-GB" dirty="0" err="1"/>
              <a:t>na</a:t>
            </a:r>
            <a:r>
              <a:rPr lang="en-GB" dirty="0"/>
              <a:t> qual </a:t>
            </a:r>
            <a:r>
              <a:rPr lang="en-GB" dirty="0" err="1"/>
              <a:t>os</a:t>
            </a:r>
            <a:r>
              <a:rPr lang="en-GB" dirty="0"/>
              <a:t> </a:t>
            </a:r>
            <a:r>
              <a:rPr lang="en-GB" dirty="0" err="1"/>
              <a:t>formandos</a:t>
            </a:r>
            <a:r>
              <a:rPr lang="en-GB" dirty="0"/>
              <a:t> se </a:t>
            </a:r>
            <a:r>
              <a:rPr lang="en-GB" dirty="0" err="1"/>
              <a:t>envolvam</a:t>
            </a:r>
            <a:r>
              <a:rPr lang="en-GB" dirty="0"/>
              <a:t> com um </a:t>
            </a:r>
            <a:r>
              <a:rPr lang="en-GB" dirty="0" err="1"/>
              <a:t>conceito</a:t>
            </a:r>
            <a:r>
              <a:rPr lang="en-GB" dirty="0"/>
              <a:t> de </a:t>
            </a:r>
            <a:r>
              <a:rPr lang="en-GB" dirty="0" err="1"/>
              <a:t>sustentabilidade</a:t>
            </a:r>
            <a:r>
              <a:rPr lang="en-GB" dirty="0"/>
              <a:t> e o </a:t>
            </a:r>
            <a:r>
              <a:rPr lang="en-GB" dirty="0" err="1"/>
              <a:t>apliquem</a:t>
            </a:r>
            <a:r>
              <a:rPr lang="en-GB" dirty="0"/>
              <a:t>.</a:t>
            </a:r>
          </a:p>
          <a:p>
            <a:pPr>
              <a:buNone/>
            </a:pPr>
            <a:endParaRPr lang="pt-PT" sz="1400" dirty="0"/>
          </a:p>
          <a:p>
            <a:pPr>
              <a:buNone/>
            </a:pPr>
            <a:r>
              <a:rPr lang="en-GB" dirty="0"/>
              <a:t>O </a:t>
            </a:r>
            <a:r>
              <a:rPr lang="en-GB" dirty="0" err="1"/>
              <a:t>resultado</a:t>
            </a:r>
            <a:r>
              <a:rPr lang="en-GB" dirty="0"/>
              <a:t> </a:t>
            </a:r>
            <a:r>
              <a:rPr lang="en-GB" dirty="0" err="1"/>
              <a:t>deve</a:t>
            </a:r>
            <a:r>
              <a:rPr lang="en-GB" dirty="0"/>
              <a:t> </a:t>
            </a:r>
            <a:r>
              <a:rPr lang="en-GB" dirty="0" err="1"/>
              <a:t>incluir</a:t>
            </a:r>
            <a:r>
              <a:rPr lang="en-GB" dirty="0"/>
              <a:t>:</a:t>
            </a:r>
            <a:endParaRPr lang="pt-PT" sz="1400" dirty="0"/>
          </a:p>
          <a:p>
            <a:pPr lvl="0">
              <a:buFont typeface="Wingdings" panose="05000000000000000000" pitchFamily="2" charset="2"/>
              <a:buChar char=""/>
            </a:pPr>
            <a:r>
              <a:rPr lang="en-GB" dirty="0"/>
              <a:t>um </a:t>
            </a:r>
            <a:r>
              <a:rPr lang="en-GB" dirty="0" err="1"/>
              <a:t>esboço</a:t>
            </a:r>
            <a:r>
              <a:rPr lang="en-GB" dirty="0"/>
              <a:t> claro da </a:t>
            </a:r>
            <a:r>
              <a:rPr lang="en-GB" dirty="0" err="1"/>
              <a:t>atividade</a:t>
            </a:r>
            <a:r>
              <a:rPr lang="en-GB" dirty="0"/>
              <a:t> (o </a:t>
            </a:r>
            <a:r>
              <a:rPr lang="en-GB" dirty="0" err="1"/>
              <a:t>que</a:t>
            </a:r>
            <a:r>
              <a:rPr lang="en-GB" dirty="0"/>
              <a:t> </a:t>
            </a:r>
            <a:r>
              <a:rPr lang="en-GB" dirty="0" err="1"/>
              <a:t>os</a:t>
            </a:r>
            <a:r>
              <a:rPr lang="en-GB" dirty="0"/>
              <a:t> </a:t>
            </a:r>
            <a:r>
              <a:rPr lang="en-GB" dirty="0" err="1"/>
              <a:t>formandos</a:t>
            </a:r>
            <a:r>
              <a:rPr lang="en-GB" dirty="0"/>
              <a:t> </a:t>
            </a:r>
            <a:r>
              <a:rPr lang="en-GB" dirty="0" err="1"/>
              <a:t>vão</a:t>
            </a:r>
            <a:r>
              <a:rPr lang="en-GB" dirty="0"/>
              <a:t> </a:t>
            </a:r>
            <a:r>
              <a:rPr lang="en-GB" dirty="0" err="1"/>
              <a:t>fazer</a:t>
            </a:r>
            <a:r>
              <a:rPr lang="en-GB" dirty="0"/>
              <a:t>)</a:t>
            </a:r>
            <a:endParaRPr lang="pt-PT" sz="1400" dirty="0"/>
          </a:p>
          <a:p>
            <a:pPr lvl="0">
              <a:buFont typeface="Wingdings" panose="05000000000000000000" pitchFamily="2" charset="2"/>
              <a:buChar char=""/>
            </a:pPr>
            <a:r>
              <a:rPr lang="en-GB" dirty="0" err="1"/>
              <a:t>uma</a:t>
            </a:r>
            <a:r>
              <a:rPr lang="en-GB" dirty="0"/>
              <a:t> </a:t>
            </a:r>
            <a:r>
              <a:rPr lang="en-GB" dirty="0" err="1"/>
              <a:t>ligação</a:t>
            </a:r>
            <a:r>
              <a:rPr lang="en-GB" dirty="0"/>
              <a:t> a um </a:t>
            </a:r>
            <a:r>
              <a:rPr lang="en-GB" dirty="0" err="1"/>
              <a:t>contexto</a:t>
            </a:r>
            <a:r>
              <a:rPr lang="en-GB" dirty="0"/>
              <a:t> real </a:t>
            </a:r>
            <a:r>
              <a:rPr lang="en-GB" dirty="0" err="1"/>
              <a:t>ou</a:t>
            </a:r>
            <a:r>
              <a:rPr lang="en-GB" dirty="0"/>
              <a:t> </a:t>
            </a:r>
            <a:r>
              <a:rPr lang="en-GB" dirty="0" err="1"/>
              <a:t>específico</a:t>
            </a:r>
            <a:r>
              <a:rPr lang="en-GB" dirty="0"/>
              <a:t> do </a:t>
            </a:r>
            <a:r>
              <a:rPr lang="en-GB" dirty="0" err="1"/>
              <a:t>setor</a:t>
            </a:r>
            <a:r>
              <a:rPr lang="en-GB" dirty="0"/>
              <a:t> </a:t>
            </a:r>
            <a:r>
              <a:rPr lang="en-GB" dirty="0" err="1"/>
              <a:t>relevante</a:t>
            </a:r>
            <a:r>
              <a:rPr lang="en-GB" dirty="0"/>
              <a:t> e </a:t>
            </a:r>
            <a:r>
              <a:rPr lang="en-GB" dirty="0" err="1"/>
              <a:t>uma</a:t>
            </a:r>
            <a:r>
              <a:rPr lang="en-GB" dirty="0"/>
              <a:t> </a:t>
            </a:r>
            <a:r>
              <a:rPr lang="en-GB" dirty="0" err="1"/>
              <a:t>indicação</a:t>
            </a:r>
            <a:r>
              <a:rPr lang="en-GB" dirty="0"/>
              <a:t> de </a:t>
            </a:r>
            <a:r>
              <a:rPr lang="en-GB" dirty="0" err="1"/>
              <a:t>como</a:t>
            </a:r>
            <a:r>
              <a:rPr lang="en-GB" dirty="0"/>
              <a:t> a </a:t>
            </a:r>
            <a:r>
              <a:rPr lang="en-GB" dirty="0" err="1"/>
              <a:t>inclusão</a:t>
            </a:r>
            <a:r>
              <a:rPr lang="en-GB" dirty="0"/>
              <a:t> </a:t>
            </a:r>
            <a:r>
              <a:rPr lang="en-GB" dirty="0" err="1"/>
              <a:t>será</a:t>
            </a:r>
            <a:r>
              <a:rPr lang="en-GB" dirty="0"/>
              <a:t> </a:t>
            </a:r>
            <a:r>
              <a:rPr lang="en-GB" dirty="0" err="1"/>
              <a:t>garantida</a:t>
            </a:r>
            <a:endParaRPr lang="pt-PT" sz="1400" dirty="0"/>
          </a:p>
          <a:p>
            <a:pPr lvl="0">
              <a:buFont typeface="Wingdings" panose="05000000000000000000" pitchFamily="2" charset="2"/>
              <a:buChar char=""/>
            </a:pPr>
            <a:r>
              <a:rPr lang="en-GB" dirty="0"/>
              <a:t>A </a:t>
            </a:r>
            <a:r>
              <a:rPr lang="en-GB" dirty="0" err="1"/>
              <a:t>atividade</a:t>
            </a:r>
            <a:r>
              <a:rPr lang="en-GB" dirty="0"/>
              <a:t> </a:t>
            </a:r>
            <a:r>
              <a:rPr lang="en-GB" dirty="0" err="1"/>
              <a:t>deve</a:t>
            </a:r>
            <a:r>
              <a:rPr lang="en-GB" dirty="0"/>
              <a:t> ser </a:t>
            </a:r>
            <a:r>
              <a:rPr lang="en-GB" dirty="0" err="1"/>
              <a:t>prática</a:t>
            </a:r>
            <a:r>
              <a:rPr lang="en-GB" dirty="0"/>
              <a:t>, </a:t>
            </a:r>
            <a:r>
              <a:rPr lang="en-GB" dirty="0" err="1"/>
              <a:t>pronta</a:t>
            </a:r>
            <a:r>
              <a:rPr lang="en-GB" dirty="0"/>
              <a:t> a </a:t>
            </a:r>
            <a:r>
              <a:rPr lang="en-GB" dirty="0" err="1"/>
              <a:t>implementar</a:t>
            </a:r>
            <a:r>
              <a:rPr lang="en-GB" dirty="0"/>
              <a:t>, e </a:t>
            </a:r>
            <a:r>
              <a:rPr lang="en-GB" dirty="0" err="1"/>
              <a:t>apoiar</a:t>
            </a:r>
            <a:r>
              <a:rPr lang="en-GB" dirty="0"/>
              <a:t> </a:t>
            </a:r>
            <a:r>
              <a:rPr lang="en-GB" dirty="0" err="1"/>
              <a:t>os</a:t>
            </a:r>
            <a:r>
              <a:rPr lang="en-GB" dirty="0"/>
              <a:t> </a:t>
            </a:r>
            <a:r>
              <a:rPr lang="en-GB" dirty="0" err="1"/>
              <a:t>formandos</a:t>
            </a:r>
            <a:r>
              <a:rPr lang="en-GB" dirty="0"/>
              <a:t> </a:t>
            </a:r>
            <a:r>
              <a:rPr lang="en-GB" dirty="0" err="1"/>
              <a:t>na</a:t>
            </a:r>
            <a:r>
              <a:rPr lang="en-GB" dirty="0"/>
              <a:t> </a:t>
            </a:r>
            <a:r>
              <a:rPr lang="en-GB" dirty="0" err="1"/>
              <a:t>compreensão</a:t>
            </a:r>
            <a:r>
              <a:rPr lang="en-GB" dirty="0"/>
              <a:t> e </a:t>
            </a:r>
            <a:r>
              <a:rPr lang="en-GB" dirty="0" err="1"/>
              <a:t>aplicação</a:t>
            </a:r>
            <a:r>
              <a:rPr lang="en-GB" dirty="0"/>
              <a:t> de </a:t>
            </a:r>
            <a:r>
              <a:rPr lang="en-GB" dirty="0" err="1"/>
              <a:t>conceitos</a:t>
            </a:r>
            <a:r>
              <a:rPr lang="en-GB" dirty="0"/>
              <a:t> de </a:t>
            </a:r>
            <a:r>
              <a:rPr lang="en-GB" dirty="0" err="1"/>
              <a:t>sustentabilidade</a:t>
            </a:r>
            <a:r>
              <a:rPr lang="en-GB" dirty="0"/>
              <a:t> </a:t>
            </a:r>
            <a:r>
              <a:rPr lang="en-GB" dirty="0" err="1"/>
              <a:t>dentro</a:t>
            </a:r>
            <a:r>
              <a:rPr lang="en-GB" dirty="0"/>
              <a:t> da </a:t>
            </a:r>
            <a:r>
              <a:rPr lang="en-GB" dirty="0" err="1"/>
              <a:t>sua</a:t>
            </a:r>
            <a:r>
              <a:rPr lang="en-GB" dirty="0"/>
              <a:t> </a:t>
            </a:r>
            <a:r>
              <a:rPr lang="en-GB" dirty="0" err="1"/>
              <a:t>realidade</a:t>
            </a:r>
            <a:r>
              <a:rPr lang="en-GB" dirty="0"/>
              <a:t> </a:t>
            </a:r>
            <a:r>
              <a:rPr lang="en-GB" dirty="0" err="1"/>
              <a:t>profissional</a:t>
            </a:r>
            <a:endParaRPr lang="pt-PT" sz="1400" dirty="0">
              <a:solidFill>
                <a:srgbClr val="383842"/>
              </a:solidFill>
              <a:latin typeface="Open Sans" panose="020B0606030504020204" pitchFamily="34" charset="0"/>
              <a:ea typeface="Calibri" panose="020F0502020204030204" pitchFamily="34" charset="0"/>
              <a:cs typeface="Calibri" panose="020F0502020204030204" pitchFamily="34" charset="0"/>
            </a:endParaRPr>
          </a:p>
          <a:p>
            <a:endParaRPr lang="en-US" dirty="0"/>
          </a:p>
          <a:p>
            <a:endParaRPr lang="en-US" dirty="0"/>
          </a:p>
        </p:txBody>
      </p:sp>
      <p:sp>
        <p:nvSpPr>
          <p:cNvPr id="4" name="Title 3">
            <a:extLst>
              <a:ext uri="{FF2B5EF4-FFF2-40B4-BE49-F238E27FC236}">
                <a16:creationId xmlns:a16="http://schemas.microsoft.com/office/drawing/2014/main" id="{EB0C0D63-EA3D-9D37-B793-C48C9A2B7B61}"/>
              </a:ext>
            </a:extLst>
          </p:cNvPr>
          <p:cNvSpPr>
            <a:spLocks noGrp="1"/>
          </p:cNvSpPr>
          <p:nvPr>
            <p:ph type="title"/>
          </p:nvPr>
        </p:nvSpPr>
        <p:spPr>
          <a:xfrm>
            <a:off x="665303" y="761478"/>
            <a:ext cx="8596668" cy="839788"/>
          </a:xfrm>
        </p:spPr>
        <p:txBody>
          <a:bodyPr/>
          <a:lstStyle/>
          <a:p>
            <a:r>
              <a:rPr lang="hr-HR" dirty="0">
                <a:solidFill>
                  <a:srgbClr val="255839"/>
                </a:solidFill>
              </a:rPr>
              <a:t>Tarefa de Aprendizagem Autodirigida</a:t>
            </a:r>
          </a:p>
        </p:txBody>
      </p:sp>
    </p:spTree>
    <p:custDataLst>
      <p:tags r:id="rId1"/>
    </p:custDataLst>
    <p:extLst>
      <p:ext uri="{BB962C8B-B14F-4D97-AF65-F5344CB8AC3E}">
        <p14:creationId xmlns:p14="http://schemas.microsoft.com/office/powerpoint/2010/main" val="636208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9258A-F7A0-4869-E600-9F1F411A6455}"/>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C3761EE7-392C-E5CF-3BD1-2718E2CBBA1B}"/>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3E1715DC-1827-4904-B062-2C63C36CD72C}"/>
              </a:ext>
            </a:extLst>
          </p:cNvPr>
          <p:cNvSpPr>
            <a:spLocks noGrp="1"/>
          </p:cNvSpPr>
          <p:nvPr>
            <p:ph type="title"/>
          </p:nvPr>
        </p:nvSpPr>
        <p:spPr>
          <a:xfrm>
            <a:off x="645765" y="1022669"/>
            <a:ext cx="8596668" cy="1320800"/>
          </a:xfrm>
        </p:spPr>
        <p:txBody>
          <a:bodyPr/>
          <a:lstStyle/>
          <a:p>
            <a:r>
              <a:rPr lang="hr-HR">
                <a:solidFill>
                  <a:srgbClr val="255839"/>
                </a:solidFill>
              </a:rPr>
              <a:t>Síntese e Próximos Passos</a:t>
            </a:r>
            <a:endParaRPr lang="el-GR">
              <a:solidFill>
                <a:srgbClr val="255839"/>
              </a:solidFill>
            </a:endParaRPr>
          </a:p>
        </p:txBody>
      </p:sp>
      <p:sp>
        <p:nvSpPr>
          <p:cNvPr id="7" name="Content Placeholder 6">
            <a:extLst>
              <a:ext uri="{FF2B5EF4-FFF2-40B4-BE49-F238E27FC236}">
                <a16:creationId xmlns:a16="http://schemas.microsoft.com/office/drawing/2014/main" id="{2411DCB7-809D-EF42-7B39-7CF333D051B8}"/>
              </a:ext>
            </a:extLst>
          </p:cNvPr>
          <p:cNvSpPr>
            <a:spLocks noGrp="1"/>
          </p:cNvSpPr>
          <p:nvPr>
            <p:ph sz="quarter" idx="12"/>
          </p:nvPr>
        </p:nvSpPr>
        <p:spPr>
          <a:xfrm>
            <a:off x="611333" y="2066412"/>
            <a:ext cx="5792984" cy="4156588"/>
          </a:xfrm>
        </p:spPr>
        <p:txBody>
          <a:bodyPr>
            <a:normAutofit fontScale="85000" lnSpcReduction="20000"/>
          </a:bodyPr>
          <a:lstStyle/>
          <a:p>
            <a:pPr marL="0" indent="0">
              <a:buNone/>
            </a:pPr>
            <a:r>
              <a:rPr lang="en-US"/>
              <a:t>Neste módulo, abordámos:</a:t>
            </a:r>
          </a:p>
          <a:p>
            <a:r>
              <a:rPr lang="en-US"/>
              <a:t>Sustentabilidade = TBL (Ambiental + Social + Económico) + ODS + ESG</a:t>
            </a:r>
          </a:p>
          <a:p>
            <a:r>
              <a:rPr lang="en-US"/>
              <a:t>Tendências principais abordadas: Pacto Ecológico Europeu, GEE, Economia Circular (10 R), Economia Verde, transição Digital–Verde</a:t>
            </a:r>
          </a:p>
          <a:p>
            <a:r>
              <a:rPr lang="en-US"/>
              <a:t>Três enquadramentos da UE orientam a forma como ensinas: GreenComp (O QUÊ), DigCompEdu (COMO), LifeComp (A QUEM). </a:t>
            </a:r>
          </a:p>
          <a:p>
            <a:pPr marL="0" indent="0">
              <a:buNone/>
            </a:pPr>
            <a:r>
              <a:rPr lang="en-US"/>
              <a:t>Próximos passos:</a:t>
            </a:r>
          </a:p>
          <a:p>
            <a:r>
              <a:rPr lang="en-US"/>
              <a:t>Concluir a tarefa SDL: A Minha Sugestão de Ensino sobre Sustentabilidade (1 hora)</a:t>
            </a:r>
          </a:p>
          <a:p>
            <a:r>
              <a:rPr lang="en-US"/>
              <a:t>Submeter o teu Plano de Aula + Nota de Reflexão para o Portefólio do Formador</a:t>
            </a:r>
          </a:p>
          <a:p>
            <a:r>
              <a:rPr lang="en-US"/>
              <a:t>Preparar o Módulo 2: Navegar no Currículo e no Curso E-Learning do SUSTAIN-EU (SRC)</a:t>
            </a:r>
          </a:p>
        </p:txBody>
      </p:sp>
      <p:pic>
        <p:nvPicPr>
          <p:cNvPr id="2" name="Picture Placeholder 4">
            <a:extLst>
              <a:ext uri="{FF2B5EF4-FFF2-40B4-BE49-F238E27FC236}">
                <a16:creationId xmlns:a16="http://schemas.microsoft.com/office/drawing/2014/main" id="{D7C422AB-07D1-5056-7244-58B396B1639B}"/>
              </a:ext>
            </a:extLst>
          </p:cNvPr>
          <p:cNvPicPr>
            <a:picLocks noChangeAspect="1"/>
          </p:cNvPicPr>
          <p:nvPr/>
        </p:nvPicPr>
        <p:blipFill>
          <a:blip r:embed="rId4">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custDataLst>
      <p:tags r:id="rId1"/>
    </p:custDataLst>
    <p:extLst>
      <p:ext uri="{BB962C8B-B14F-4D97-AF65-F5344CB8AC3E}">
        <p14:creationId xmlns:p14="http://schemas.microsoft.com/office/powerpoint/2010/main" val="22277445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8">
            <a:extLst>
              <a:ext uri="{FF2B5EF4-FFF2-40B4-BE49-F238E27FC236}">
                <a16:creationId xmlns:a16="http://schemas.microsoft.com/office/drawing/2014/main" id="{C9EDD999-BF8E-F61C-3A42-D9775D0585FE}"/>
              </a:ext>
            </a:extLst>
          </p:cNvPr>
          <p:cNvSpPr txBox="1"/>
          <p:nvPr/>
        </p:nvSpPr>
        <p:spPr>
          <a:xfrm>
            <a:off x="6096000" y="5843277"/>
            <a:ext cx="5333999" cy="61069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600"/>
              </a:spcAft>
            </a:pPr>
            <a:r>
              <a:rPr lang="en-US" sz="900">
                <a:solidFill>
                  <a:srgbClr val="383842"/>
                </a:solidFill>
                <a:effectLst/>
                <a:latin typeface="Open Sans" panose="020B0606030504020204" pitchFamily="34" charset="0"/>
                <a:ea typeface="Calibri" panose="020F0502020204030204" pitchFamily="34" charset="0"/>
                <a:cs typeface="Calibri" panose="020F0502020204030204" pitchFamily="34" charset="0"/>
              </a:rPr>
              <a:t>Financiado pela União Europeia. As opiniões e pontos de vista expressos vinculam apenas o(s) autor(es), não refletindo necessariamente as opiniões da União Europeia ou da Agência de Execução Europeia da Educação e da Cultura (EACEA). Nem a União Europeia nem a EACEA poderão ser consideradas responsáveis por eles. Número do Projeto: 2024-1-PT01-KA220-VET-000252771</a:t>
            </a:r>
          </a:p>
        </p:txBody>
      </p:sp>
      <p:pic>
        <p:nvPicPr>
          <p:cNvPr id="6" name="Picture 5">
            <a:extLst>
              <a:ext uri="{FF2B5EF4-FFF2-40B4-BE49-F238E27FC236}">
                <a16:creationId xmlns:a16="http://schemas.microsoft.com/office/drawing/2014/main" id="{5F8D988B-F133-1F7F-CE56-051629D4E49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48500" y="5634772"/>
            <a:ext cx="614055" cy="229388"/>
          </a:xfrm>
          <a:prstGeom prst="rect">
            <a:avLst/>
          </a:prstGeom>
        </p:spPr>
      </p:pic>
      <p:pic>
        <p:nvPicPr>
          <p:cNvPr id="7" name="Picture 6" descr="A blue text on a black background  AI-generated content may be incorrect.">
            <a:extLst>
              <a:ext uri="{FF2B5EF4-FFF2-40B4-BE49-F238E27FC236}">
                <a16:creationId xmlns:a16="http://schemas.microsoft.com/office/drawing/2014/main" id="{823C101C-890E-C9A2-BDD9-6A617B23E0E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85095" y="5938636"/>
            <a:ext cx="2717175" cy="570050"/>
          </a:xfrm>
          <a:prstGeom prst="rect">
            <a:avLst/>
          </a:prstGeom>
        </p:spPr>
      </p:pic>
      <p:pic>
        <p:nvPicPr>
          <p:cNvPr id="3" name="Picture 2" descr="A blue and red logo  AI-generated content may be incorrect.">
            <a:extLst>
              <a:ext uri="{FF2B5EF4-FFF2-40B4-BE49-F238E27FC236}">
                <a16:creationId xmlns:a16="http://schemas.microsoft.com/office/drawing/2014/main" id="{538B7EB2-4411-5DEA-4573-004E893FC2B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90691" y="3636691"/>
            <a:ext cx="1196231" cy="507092"/>
          </a:xfrm>
          <a:prstGeom prst="rect">
            <a:avLst/>
          </a:prstGeom>
        </p:spPr>
      </p:pic>
      <p:pic>
        <p:nvPicPr>
          <p:cNvPr id="8" name="Picture 7" descr="A blue and black logo  AI-generated content may be incorrect.">
            <a:extLst>
              <a:ext uri="{FF2B5EF4-FFF2-40B4-BE49-F238E27FC236}">
                <a16:creationId xmlns:a16="http://schemas.microsoft.com/office/drawing/2014/main" id="{49168D81-7235-BB13-AFBE-799AEEF6FC4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604557" y="4516070"/>
            <a:ext cx="1263458" cy="507092"/>
          </a:xfrm>
          <a:prstGeom prst="rect">
            <a:avLst/>
          </a:prstGeom>
        </p:spPr>
      </p:pic>
      <p:pic>
        <p:nvPicPr>
          <p:cNvPr id="11" name="Picture 10" descr="A close-up of a map  AI-generated content may be incorrect.">
            <a:extLst>
              <a:ext uri="{FF2B5EF4-FFF2-40B4-BE49-F238E27FC236}">
                <a16:creationId xmlns:a16="http://schemas.microsoft.com/office/drawing/2014/main" id="{9154AB86-1E79-83E5-4784-F9865194EE1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066101" y="3393200"/>
            <a:ext cx="1075499" cy="805838"/>
          </a:xfrm>
          <a:prstGeom prst="rect">
            <a:avLst/>
          </a:prstGeom>
        </p:spPr>
      </p:pic>
      <p:pic>
        <p:nvPicPr>
          <p:cNvPr id="13" name="Picture 12" descr="A red rectangular sign with a white background  AI-generated content may be incorrect.">
            <a:extLst>
              <a:ext uri="{FF2B5EF4-FFF2-40B4-BE49-F238E27FC236}">
                <a16:creationId xmlns:a16="http://schemas.microsoft.com/office/drawing/2014/main" id="{74AD0903-D037-AB60-B775-338714F1B74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034163" y="3393200"/>
            <a:ext cx="846957" cy="805838"/>
          </a:xfrm>
          <a:prstGeom prst="rect">
            <a:avLst/>
          </a:prstGeom>
        </p:spPr>
      </p:pic>
      <p:pic>
        <p:nvPicPr>
          <p:cNvPr id="15" name="Picture 14" descr="A logo with colored circles  AI-generated content may be incorrect.">
            <a:extLst>
              <a:ext uri="{FF2B5EF4-FFF2-40B4-BE49-F238E27FC236}">
                <a16:creationId xmlns:a16="http://schemas.microsoft.com/office/drawing/2014/main" id="{7075F283-EAE7-DEF5-E7EA-8D11781BC28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0174" y="4516087"/>
            <a:ext cx="1302096" cy="492999"/>
          </a:xfrm>
          <a:prstGeom prst="rect">
            <a:avLst/>
          </a:prstGeom>
        </p:spPr>
      </p:pic>
      <p:pic>
        <p:nvPicPr>
          <p:cNvPr id="17" name="Picture 16" descr="A blue text on a white background  AI-generated content may be incorrect.">
            <a:extLst>
              <a:ext uri="{FF2B5EF4-FFF2-40B4-BE49-F238E27FC236}">
                <a16:creationId xmlns:a16="http://schemas.microsoft.com/office/drawing/2014/main" id="{67E4E6D6-AC30-F729-D7E4-2A395BF71748}"/>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279179" y="3577041"/>
            <a:ext cx="1415399" cy="575427"/>
          </a:xfrm>
          <a:prstGeom prst="rect">
            <a:avLst/>
          </a:prstGeom>
        </p:spPr>
      </p:pic>
      <p:pic>
        <p:nvPicPr>
          <p:cNvPr id="4" name="Picture 3">
            <a:extLst>
              <a:ext uri="{FF2B5EF4-FFF2-40B4-BE49-F238E27FC236}">
                <a16:creationId xmlns:a16="http://schemas.microsoft.com/office/drawing/2014/main" id="{E0C043F8-0814-1BD4-BB9F-438D52D3780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962555" y="2065379"/>
            <a:ext cx="3072174" cy="697925"/>
          </a:xfrm>
          <a:prstGeom prst="rect">
            <a:avLst/>
          </a:prstGeom>
        </p:spPr>
      </p:pic>
      <p:pic>
        <p:nvPicPr>
          <p:cNvPr id="12" name="Picture 11">
            <a:extLst>
              <a:ext uri="{FF2B5EF4-FFF2-40B4-BE49-F238E27FC236}">
                <a16:creationId xmlns:a16="http://schemas.microsoft.com/office/drawing/2014/main" id="{483FD574-1BA1-ED95-64F3-120B51DE3E9A}"/>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658300" y="106070"/>
            <a:ext cx="5847471" cy="1658822"/>
          </a:xfrm>
          <a:prstGeom prst="rect">
            <a:avLst/>
          </a:prstGeom>
        </p:spPr>
      </p:pic>
      <p:grpSp>
        <p:nvGrpSpPr>
          <p:cNvPr id="2" name="Group 1">
            <a:extLst>
              <a:ext uri="{FF2B5EF4-FFF2-40B4-BE49-F238E27FC236}">
                <a16:creationId xmlns:a16="http://schemas.microsoft.com/office/drawing/2014/main" id="{B66DA20B-B02C-12D9-2454-22662AD45968}"/>
              </a:ext>
            </a:extLst>
          </p:cNvPr>
          <p:cNvGrpSpPr/>
          <p:nvPr/>
        </p:nvGrpSpPr>
        <p:grpSpPr>
          <a:xfrm>
            <a:off x="639092" y="3746526"/>
            <a:ext cx="1631316" cy="2329179"/>
            <a:chOff x="0" y="0"/>
            <a:chExt cx="1631376" cy="2329344"/>
          </a:xfrm>
        </p:grpSpPr>
        <p:grpSp>
          <p:nvGrpSpPr>
            <p:cNvPr id="9" name="Group 8">
              <a:extLst>
                <a:ext uri="{FF2B5EF4-FFF2-40B4-BE49-F238E27FC236}">
                  <a16:creationId xmlns:a16="http://schemas.microsoft.com/office/drawing/2014/main" id="{5CF82FA3-5E5B-0485-9E77-39312F26FDFD}"/>
                </a:ext>
              </a:extLst>
            </p:cNvPr>
            <p:cNvGrpSpPr>
              <a:grpSpLocks noChangeAspect="1"/>
            </p:cNvGrpSpPr>
            <p:nvPr/>
          </p:nvGrpSpPr>
          <p:grpSpPr>
            <a:xfrm>
              <a:off x="69494" y="0"/>
              <a:ext cx="1537201" cy="720000"/>
              <a:chOff x="0" y="0"/>
              <a:chExt cx="817861" cy="383204"/>
            </a:xfrm>
          </p:grpSpPr>
          <p:pic>
            <p:nvPicPr>
              <p:cNvPr id="22" name="Picture 21" descr="More Than a 'Like': The Story of the Facebook Logo | Looka">
                <a:extLst>
                  <a:ext uri="{FF2B5EF4-FFF2-40B4-BE49-F238E27FC236}">
                    <a16:creationId xmlns:a16="http://schemas.microsoft.com/office/drawing/2014/main" id="{D1988C10-6BAB-3F89-8DC3-3D616D6606D8}"/>
                  </a:ext>
                </a:extLst>
              </p:cNvPr>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0" y="0"/>
                <a:ext cx="389890" cy="372110"/>
              </a:xfrm>
              <a:prstGeom prst="rect">
                <a:avLst/>
              </a:prstGeom>
              <a:noFill/>
              <a:ln>
                <a:noFill/>
              </a:ln>
            </p:spPr>
          </p:pic>
          <p:pic>
            <p:nvPicPr>
              <p:cNvPr id="24" name="Picture 23">
                <a:extLst>
                  <a:ext uri="{FF2B5EF4-FFF2-40B4-BE49-F238E27FC236}">
                    <a16:creationId xmlns:a16="http://schemas.microsoft.com/office/drawing/2014/main" id="{65D3BFDB-2FCE-17A9-8CE5-FB067FF2F397}"/>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52101" y="23794"/>
                <a:ext cx="365760" cy="359410"/>
              </a:xfrm>
              <a:prstGeom prst="rect">
                <a:avLst/>
              </a:prstGeom>
            </p:spPr>
          </p:pic>
        </p:grpSp>
        <p:grpSp>
          <p:nvGrpSpPr>
            <p:cNvPr id="10" name="Group 9">
              <a:extLst>
                <a:ext uri="{FF2B5EF4-FFF2-40B4-BE49-F238E27FC236}">
                  <a16:creationId xmlns:a16="http://schemas.microsoft.com/office/drawing/2014/main" id="{40C90422-0447-BEBA-0F18-980F8825BFAF}"/>
                </a:ext>
              </a:extLst>
            </p:cNvPr>
            <p:cNvGrpSpPr>
              <a:grpSpLocks noChangeAspect="1"/>
            </p:cNvGrpSpPr>
            <p:nvPr/>
          </p:nvGrpSpPr>
          <p:grpSpPr>
            <a:xfrm>
              <a:off x="36576" y="793700"/>
              <a:ext cx="1594800" cy="720000"/>
              <a:chOff x="0" y="0"/>
              <a:chExt cx="825108" cy="373007"/>
            </a:xfrm>
          </p:grpSpPr>
          <p:pic>
            <p:nvPicPr>
              <p:cNvPr id="19" name="Picture 18" descr="O imagine care conține Grafică, Color, cerc, design grafic  Conținutul generat de inteligența artificială poate fi incorect.">
                <a:extLst>
                  <a:ext uri="{FF2B5EF4-FFF2-40B4-BE49-F238E27FC236}">
                    <a16:creationId xmlns:a16="http://schemas.microsoft.com/office/drawing/2014/main" id="{0522DE8A-FB5C-44EE-47E6-B888475B3E5F}"/>
                  </a:ext>
                </a:extLst>
              </p:cNvPr>
              <p:cNvPicPr>
                <a:picLocks noChangeAspect="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0" y="0"/>
                <a:ext cx="394970" cy="372110"/>
              </a:xfrm>
              <a:prstGeom prst="rect">
                <a:avLst/>
              </a:prstGeom>
              <a:noFill/>
              <a:ln>
                <a:noFill/>
              </a:ln>
            </p:spPr>
          </p:pic>
          <p:pic>
            <p:nvPicPr>
              <p:cNvPr id="21" name="Picture 20">
                <a:extLst>
                  <a:ext uri="{FF2B5EF4-FFF2-40B4-BE49-F238E27FC236}">
                    <a16:creationId xmlns:a16="http://schemas.microsoft.com/office/drawing/2014/main" id="{DC1A7A13-5362-CB8C-FA43-88775FF97611}"/>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465698" y="13597"/>
                <a:ext cx="359410" cy="359410"/>
              </a:xfrm>
              <a:prstGeom prst="rect">
                <a:avLst/>
              </a:prstGeom>
            </p:spPr>
          </p:pic>
        </p:grpSp>
        <p:grpSp>
          <p:nvGrpSpPr>
            <p:cNvPr id="14" name="Group 13">
              <a:extLst>
                <a:ext uri="{FF2B5EF4-FFF2-40B4-BE49-F238E27FC236}">
                  <a16:creationId xmlns:a16="http://schemas.microsoft.com/office/drawing/2014/main" id="{36EC0976-2C4D-558D-4F04-9B15C39613DE}"/>
                </a:ext>
              </a:extLst>
            </p:cNvPr>
            <p:cNvGrpSpPr>
              <a:grpSpLocks noChangeAspect="1"/>
            </p:cNvGrpSpPr>
            <p:nvPr/>
          </p:nvGrpSpPr>
          <p:grpSpPr>
            <a:xfrm>
              <a:off x="0" y="1609344"/>
              <a:ext cx="1598400" cy="720000"/>
              <a:chOff x="0" y="0"/>
              <a:chExt cx="827200" cy="372110"/>
            </a:xfrm>
          </p:grpSpPr>
          <p:pic>
            <p:nvPicPr>
              <p:cNvPr id="16" name="Picture 15" descr="Linkedin logo vector, Linkedin symbol, Linkedin icon free ...">
                <a:extLst>
                  <a:ext uri="{FF2B5EF4-FFF2-40B4-BE49-F238E27FC236}">
                    <a16:creationId xmlns:a16="http://schemas.microsoft.com/office/drawing/2014/main" id="{2961F795-5C52-E304-A5A1-A002D816CCF7}"/>
                  </a:ext>
                </a:extLst>
              </p:cNvPr>
              <p:cNvPicPr>
                <a:picLocks noChangeAspect="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0" y="0"/>
                <a:ext cx="394970" cy="372110"/>
              </a:xfrm>
              <a:prstGeom prst="rect">
                <a:avLst/>
              </a:prstGeom>
              <a:noFill/>
              <a:ln>
                <a:noFill/>
              </a:ln>
            </p:spPr>
          </p:pic>
          <p:pic>
            <p:nvPicPr>
              <p:cNvPr id="18" name="Picture 17">
                <a:extLst>
                  <a:ext uri="{FF2B5EF4-FFF2-40B4-BE49-F238E27FC236}">
                    <a16:creationId xmlns:a16="http://schemas.microsoft.com/office/drawing/2014/main" id="{04E239E2-2AD7-6DFE-18AE-E03EAA2F9500}"/>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458900" y="10198"/>
                <a:ext cx="368300" cy="359410"/>
              </a:xfrm>
              <a:prstGeom prst="rect">
                <a:avLst/>
              </a:prstGeom>
            </p:spPr>
          </p:pic>
        </p:grpSp>
      </p:grpSp>
    </p:spTree>
    <p:custDataLst>
      <p:tags r:id="rId1"/>
    </p:custDataLst>
    <p:extLst>
      <p:ext uri="{BB962C8B-B14F-4D97-AF65-F5344CB8AC3E}">
        <p14:creationId xmlns:p14="http://schemas.microsoft.com/office/powerpoint/2010/main" val="30817291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FACET" val="yJ3wfFQa"/>
  <p:tag name="ARTICULATE_SLIDE_COUNT" val="38"/>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CARDET Course template">
  <a:themeElements>
    <a:clrScheme name="ProW">
      <a:dk1>
        <a:srgbClr val="FFFFFF"/>
      </a:dk1>
      <a:lt1>
        <a:srgbClr val="FFFFFF"/>
      </a:lt1>
      <a:dk2>
        <a:srgbClr val="32323B"/>
      </a:dk2>
      <a:lt2>
        <a:srgbClr val="4175BA"/>
      </a:lt2>
      <a:accent1>
        <a:srgbClr val="F47521"/>
      </a:accent1>
      <a:accent2>
        <a:srgbClr val="5FCAEA"/>
      </a:accent2>
      <a:accent3>
        <a:srgbClr val="FFCD05"/>
      </a:accent3>
      <a:accent4>
        <a:srgbClr val="D64577"/>
      </a:accent4>
      <a:accent5>
        <a:srgbClr val="4175BA"/>
      </a:accent5>
      <a:accent6>
        <a:srgbClr val="F47521"/>
      </a:accent6>
      <a:hlink>
        <a:srgbClr val="5FCAEA"/>
      </a:hlink>
      <a:folHlink>
        <a:srgbClr val="4175BA"/>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ae859902-f1fd-4f3a-8fb9-c0cffbef4f8c" xsi:nil="true"/>
    <lcf76f155ced4ddcb4097134ff3c332f xmlns="aa394546-8d08-47b8-b65b-6cfd0f54d94c">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12F7BBD19C4F74885900C14105EFAAA" ma:contentTypeVersion="13" ma:contentTypeDescription="Create a new document." ma:contentTypeScope="" ma:versionID="2b86ba73e8e38013f5b57b999714f49a">
  <xsd:schema xmlns:xsd="http://www.w3.org/2001/XMLSchema" xmlns:xs="http://www.w3.org/2001/XMLSchema" xmlns:p="http://schemas.microsoft.com/office/2006/metadata/properties" xmlns:ns2="aa394546-8d08-47b8-b65b-6cfd0f54d94c" xmlns:ns3="ae859902-f1fd-4f3a-8fb9-c0cffbef4f8c" targetNamespace="http://schemas.microsoft.com/office/2006/metadata/properties" ma:root="true" ma:fieldsID="67b32dd7d972f0c54d41d900e32dc86e" ns2:_="" ns3:_="">
    <xsd:import namespace="aa394546-8d08-47b8-b65b-6cfd0f54d94c"/>
    <xsd:import namespace="ae859902-f1fd-4f3a-8fb9-c0cffbef4f8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394546-8d08-47b8-b65b-6cfd0f54d9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3acfc87d-b216-43e9-8131-bd188375553e"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e859902-f1fd-4f3a-8fb9-c0cffbef4f8c"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2f00b76-1017-4ede-a1d2-904542c725e2}" ma:internalName="TaxCatchAll" ma:showField="CatchAllData" ma:web="ae859902-f1fd-4f3a-8fb9-c0cffbef4f8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37D992C-8333-415C-9E55-2886E01CDB81}">
  <ds:schemaRefs>
    <ds:schemaRef ds:uri="http://schemas.microsoft.com/sharepoint/v3/contenttype/forms"/>
  </ds:schemaRefs>
</ds:datastoreItem>
</file>

<file path=customXml/itemProps2.xml><?xml version="1.0" encoding="utf-8"?>
<ds:datastoreItem xmlns:ds="http://schemas.openxmlformats.org/officeDocument/2006/customXml" ds:itemID="{29DEA3FC-96CC-43BA-806E-2CF52D696D57}">
  <ds:schemaRefs>
    <ds:schemaRef ds:uri="aa394546-8d08-47b8-b65b-6cfd0f54d94c"/>
    <ds:schemaRef ds:uri="ae859902-f1fd-4f3a-8fb9-c0cffbef4f8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C8D4F144-F253-4732-BAEB-B992506588E4}"/>
</file>

<file path=docProps/app.xml><?xml version="1.0" encoding="utf-8"?>
<Properties xmlns="http://schemas.openxmlformats.org/officeDocument/2006/extended-properties" xmlns:vt="http://schemas.openxmlformats.org/officeDocument/2006/docPropsVTypes">
  <Template/>
  <TotalTime>58</TotalTime>
  <Words>7587</Words>
  <Application>Microsoft Office PowerPoint</Application>
  <PresentationFormat>Widescreen</PresentationFormat>
  <Paragraphs>490</Paragraphs>
  <Slides>38</Slides>
  <Notes>19</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38</vt:i4>
      </vt:variant>
    </vt:vector>
  </HeadingPairs>
  <TitlesOfParts>
    <vt:vector size="46" baseType="lpstr">
      <vt:lpstr>Arial</vt:lpstr>
      <vt:lpstr>Calibri</vt:lpstr>
      <vt:lpstr>Open Sans</vt:lpstr>
      <vt:lpstr>Trebuchet MS</vt:lpstr>
      <vt:lpstr>Wingdings</vt:lpstr>
      <vt:lpstr>Wingdings 3</vt:lpstr>
      <vt:lpstr>CARDET Course template</vt:lpstr>
      <vt:lpstr>Facet</vt:lpstr>
      <vt:lpstr>PowerPoint Presentation</vt:lpstr>
      <vt:lpstr>Roteiro da Sessão</vt:lpstr>
      <vt:lpstr>Visão Geral do Módulo</vt:lpstr>
      <vt:lpstr>Resultados de Aprendizagem</vt:lpstr>
      <vt:lpstr>Reflexão Inicial / Aquecimento</vt:lpstr>
      <vt:lpstr>O Que É a Sustentabilidade?</vt:lpstr>
      <vt:lpstr>O Que É a Sustentabilidade?</vt:lpstr>
      <vt:lpstr>O Que É a Sustentabilidade?</vt:lpstr>
      <vt:lpstr>O Que É a Sustentabilidade?</vt:lpstr>
      <vt:lpstr>Objetivos de Desenvolvimento Sustentável (ODS) da ONU</vt:lpstr>
      <vt:lpstr>Objetivos de Desenvolvimento Sustentável (ODS) da ONU</vt:lpstr>
      <vt:lpstr>O Que É a Sustentabilidade?</vt:lpstr>
      <vt:lpstr>Principais Tendências de Sustentabilidade</vt:lpstr>
      <vt:lpstr>Principais Tendências de Sustentabilidade</vt:lpstr>
      <vt:lpstr>PowerPoint Presentation</vt:lpstr>
      <vt:lpstr>PowerPoint Presentation</vt:lpstr>
      <vt:lpstr>PowerPoint Presentation</vt:lpstr>
      <vt:lpstr>PowerPoint Presentation</vt:lpstr>
      <vt:lpstr>PowerPoint Presentation</vt:lpstr>
      <vt:lpstr>PowerPoint Presentation</vt:lpstr>
      <vt:lpstr>Os 10 R da Economia Circular</vt:lpstr>
      <vt:lpstr>Os 10 R da Economia Circular</vt:lpstr>
      <vt:lpstr>Economia Verde</vt:lpstr>
      <vt:lpstr>Economia Verde</vt:lpstr>
      <vt:lpstr>Transição Digital</vt:lpstr>
      <vt:lpstr>Transição Digital</vt:lpstr>
      <vt:lpstr>Enquadramentos de Sustentabilidade para o VET</vt:lpstr>
      <vt:lpstr>Enquadramentos de Sustentabilidade para o VET</vt:lpstr>
      <vt:lpstr>Enquadramentos de Sustentabilidade para o VET</vt:lpstr>
      <vt:lpstr>Ensinar Sustentabilidade de Forma Inclusiva</vt:lpstr>
      <vt:lpstr>Discussão de Ponto de Situação</vt:lpstr>
      <vt:lpstr>Atividade Prática</vt:lpstr>
      <vt:lpstr>Resultado da Atividade Prática</vt:lpstr>
      <vt:lpstr>Perguntas de Reflexão</vt:lpstr>
      <vt:lpstr>Tarefa de Aprendizagem Autodirigida</vt:lpstr>
      <vt:lpstr>Tarefa de Aprendizagem Autodirigida</vt:lpstr>
      <vt:lpstr>Síntese e Próximos Passos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2Fast4u</dc:creator>
  <cp:lastModifiedBy>Silvia F. Soares</cp:lastModifiedBy>
  <cp:revision>1</cp:revision>
  <cp:lastPrinted>2018-07-25T11:23:29Z</cp:lastPrinted>
  <dcterms:created xsi:type="dcterms:W3CDTF">2014-07-11T09:12:14Z</dcterms:created>
  <dcterms:modified xsi:type="dcterms:W3CDTF">2026-08-17T15:04:43Z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0x010100C12F7BBD19C4F74885900C14105EFAAA</vt:lpwstr>
  </property>
  <property fmtid="{D5CDD505-2E9C-101B-9397-08002B2CF9AE}" pid="3" name="MediaServiceImageTags">
    <vt:lpwstr/>
  </property>
  <property fmtid="{D5CDD505-2E9C-101B-9397-08002B2CF9AE}" pid="4" name="ArticulateGUID">
    <vt:lpwstr>2AE1AEE5-8667-403A-BAB6-C8E76F226BAE</vt:lpwstr>
  </property>
  <property fmtid="{D5CDD505-2E9C-101B-9397-08002B2CF9AE}" pid="5" name="ArticulatePath">
    <vt:lpwstr>https://isqpt-my.sharepoint.com/personal/sfsoares_isq_pt/Documents/Desktop/SUSTAIN/CPD_Train the Trainers/Module1_ToT_CPD_ISQ  -  Repaired</vt:lpwstr>
  </property>
  <property fmtid="{D5CDD505-2E9C-101B-9397-08002B2CF9AE}" pid="6" name="MSIP_Label_4a8276b4-0059-4be2-a028-30b7516da34c_Enabled">
    <vt:lpwstr>true</vt:lpwstr>
  </property>
  <property fmtid="{D5CDD505-2E9C-101B-9397-08002B2CF9AE}" pid="7" name="MSIP_Label_4a8276b4-0059-4be2-a028-30b7516da34c_SetDate">
    <vt:lpwstr>2026-08-17T09:08:23Z</vt:lpwstr>
  </property>
  <property fmtid="{D5CDD505-2E9C-101B-9397-08002B2CF9AE}" pid="8" name="MSIP_Label_4a8276b4-0059-4be2-a028-30b7516da34c_Method">
    <vt:lpwstr>Privileged</vt:lpwstr>
  </property>
  <property fmtid="{D5CDD505-2E9C-101B-9397-08002B2CF9AE}" pid="9" name="MSIP_Label_4a8276b4-0059-4be2-a028-30b7516da34c_Name">
    <vt:lpwstr>Público</vt:lpwstr>
  </property>
  <property fmtid="{D5CDD505-2E9C-101B-9397-08002B2CF9AE}" pid="10" name="MSIP_Label_4a8276b4-0059-4be2-a028-30b7516da34c_SiteId">
    <vt:lpwstr>04c314e4-a5d0-4fc5-a82e-69a2c49d1461</vt:lpwstr>
  </property>
  <property fmtid="{D5CDD505-2E9C-101B-9397-08002B2CF9AE}" pid="11" name="MSIP_Label_4a8276b4-0059-4be2-a028-30b7516da34c_ActionId">
    <vt:lpwstr>f7f0eba5-5453-4934-9247-d27d209943e5</vt:lpwstr>
  </property>
  <property fmtid="{D5CDD505-2E9C-101B-9397-08002B2CF9AE}" pid="12" name="MSIP_Label_4a8276b4-0059-4be2-a028-30b7516da34c_ContentBits">
    <vt:lpwstr>0</vt:lpwstr>
  </property>
  <property fmtid="{D5CDD505-2E9C-101B-9397-08002B2CF9AE}" pid="13" name="MSIP_Label_4a8276b4-0059-4be2-a028-30b7516da34c_Tag">
    <vt:lpwstr>10, 0, 1, 1</vt:lpwstr>
  </property>
</Properties>
</file>