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70" r:id="rId3"/>
  </p:sldMasterIdLst>
  <p:notesMasterIdLst>
    <p:notesMasterId r:id="rId4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12192000" cy="6858000"/>
  <p:notesSz cx="6858000" cy="9144000"/>
  <p:embeddedFontLst>
    <p:embeddedFont>
      <p:font typeface="Open Sans" panose="020B0606030504020204" pitchFamily="34" charset="0"/>
      <p:regular r:id="rId43"/>
      <p:bold r:id="rId44"/>
      <p:italic r:id="rId45"/>
      <p:boldItalic r:id="rId46"/>
    </p:embeddedFont>
    <p:embeddedFont>
      <p:font typeface="Trebuchet MS" panose="020B0603020202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q9xCVzf1MlfXJkuFUyi7wWhWu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E9B368-7EC5-4C02-B34A-3A838638CB55}">
  <a:tblStyle styleId="{90E9B368-7EC5-4C02-B34A-3A838638CB5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5" d="100"/>
          <a:sy n="105" d="100"/>
        </p:scale>
        <p:origin x="79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viewProps" Target="viewProps.xml"/><Relationship Id="rId58" Type="http://schemas.openxmlformats.org/officeDocument/2006/relationships/customXml" Target="../customXml/item3.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customXml" Target="../customXml/item1.xml"/><Relationship Id="rId8" Type="http://schemas.openxmlformats.org/officeDocument/2006/relationships/slide" Target="slides/slide5.xml"/><Relationship Id="rId51"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7.fntdata"/><Relationship Id="rId57" Type="http://schemas.openxmlformats.org/officeDocument/2006/relationships/customXml" Target="../customXml/item2.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un-documents.net/our-common-future.pdf" TargetMode="External"/><Relationship Id="rId7" Type="http://schemas.openxmlformats.org/officeDocument/2006/relationships/hyperlink" Target="http://www.un.org/sustainabledevelopment/biod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un.org/sustainabledevelopment/oceans/" TargetMode="External"/><Relationship Id="rId5" Type="http://schemas.openxmlformats.org/officeDocument/2006/relationships/hyperlink" Target="http://www.un.org/sustainabledevelopment/climate-change-2/" TargetMode="External"/><Relationship Id="rId4" Type="http://schemas.openxmlformats.org/officeDocument/2006/relationships/hyperlink" Target="http://www.un.org/sustainabledevelopment/sustainable-development-goals/"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un.org/sustainabledevelopment/financing-for-development/" TargetMode="External"/><Relationship Id="rId3" Type="http://schemas.openxmlformats.org/officeDocument/2006/relationships/hyperlink" Target="https://www.un.org/sustainabledevelopment/development-agenda/" TargetMode="External"/><Relationship Id="rId7" Type="http://schemas.openxmlformats.org/officeDocument/2006/relationships/hyperlink" Target="https://hlpf.un.org/2023/vnr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ipcc.ch/" TargetMode="External"/><Relationship Id="rId5" Type="http://schemas.openxmlformats.org/officeDocument/2006/relationships/hyperlink" Target="https://unstats.un.org/sdgs/report/2023/" TargetMode="External"/><Relationship Id="rId4" Type="http://schemas.openxmlformats.org/officeDocument/2006/relationships/hyperlink" Target="https://www.un.org/sustainabledevelopment/" TargetMode="External"/><Relationship Id="rId9" Type="http://schemas.openxmlformats.org/officeDocument/2006/relationships/hyperlink" Target="https://www.un.org/en/actnow"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unglobalcompact.org/docs/issues_doc/Financial_markets/who_cares_who_win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europarl.europa.eu/RegData/etudes/BRIE/2016/573899/EPRS_BRI%282016%29573899_EN.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europarl.europa.eu/news/en/headlines/economy/20201119STO92005/how-to-promote-sustainable-consumption"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ur-lex.europa.eu/legal-content/EN/TXT/?qid=1583933814386&amp;uri=COM:2020:98:FIN"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eur-lex.europa.eu/legal-content/EN/TXT/PDF/?uri=CELEX%3A52022XC1229%2802%29&amp;from=EN"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247" name="Google Shape;24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256" name="Google Shape;2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a:solidFill>
                  <a:schemeClr val="dk1"/>
                </a:solidFill>
                <a:latin typeface="Calibri"/>
                <a:ea typeface="Calibri"/>
                <a:cs typeface="Calibri"/>
                <a:sym typeface="Calibri"/>
              </a:rPr>
              <a:t>UC1</a:t>
            </a:r>
            <a:endParaRPr/>
          </a:p>
          <a:p>
            <a:pPr marL="0" lvl="0" indent="0" algn="l" rtl="0">
              <a:spcBef>
                <a:spcPts val="0"/>
              </a:spcBef>
              <a:spcAft>
                <a:spcPts val="0"/>
              </a:spcAft>
              <a:buNone/>
            </a:pPr>
            <a:endParaRPr sz="1200" b="1"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Fonte dell'immagine: https://media.un.org/photo/en/asset/oun7/oun7702229</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https://digitallibrary.un.org/record/139811?ln=en&amp;v=pdf#files</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Lo sviluppo sostenibile richiede un approccio integrato che tenga conto delle questioni ambientali insieme allo sviluppo economico.  </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Nel 1987, la </a:t>
            </a:r>
            <a:r>
              <a:rPr lang="en-US" sz="1200" b="0" i="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Commissione Brundtland delle Nazioni Unite </a:t>
            </a:r>
            <a:r>
              <a:rPr lang="en-US" sz="1200" b="0" i="0">
                <a:solidFill>
                  <a:schemeClr val="dk1"/>
                </a:solidFill>
                <a:latin typeface="Calibri"/>
                <a:ea typeface="Calibri"/>
                <a:cs typeface="Calibri"/>
                <a:sym typeface="Calibri"/>
              </a:rPr>
              <a:t>definì la sostenibilità come «la capacità di soddisfare i bisogni del presente senza compromettere la capacità delle generazioni future di soddisfare i propri bisogni». Oggi, nel mondo ci sono quasi 140 paesi in via di sviluppo alla ricerca di soluzioni per soddisfare le proprie esigenze di sviluppo, ma con la crescente minaccia dei cambiamenti climatici, è necessario compiere sforzi concreti per garantire che lo sviluppo odierno non abbia ripercussioni negative sulle generazioni future.</a:t>
            </a:r>
            <a:endParaRPr/>
          </a:p>
          <a:p>
            <a:pPr marL="0" lvl="0" indent="0" algn="l" rtl="0">
              <a:spcBef>
                <a:spcPts val="0"/>
              </a:spcBef>
              <a:spcAft>
                <a:spcPts val="0"/>
              </a:spcAft>
              <a:buNone/>
            </a:pPr>
            <a:r>
              <a:rPr lang="en-US" sz="1200" b="0" i="0" u="sng" strike="noStrik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Gli Obiettivi di Sviluppo Sostenibile </a:t>
            </a:r>
            <a:r>
              <a:rPr lang="en-US" sz="1200" b="0" i="0">
                <a:solidFill>
                  <a:schemeClr val="dk1"/>
                </a:solidFill>
                <a:latin typeface="Calibri"/>
                <a:ea typeface="Calibri"/>
                <a:cs typeface="Calibri"/>
                <a:sym typeface="Calibri"/>
              </a:rPr>
              <a:t>costituiscono il quadro di riferimento per migliorare la vita delle popolazioni di tutto il mondo e mitigare gli effetti pericolosi del cambiamento climatico causati dall’uomo. </a:t>
            </a:r>
            <a:r>
              <a:rPr lang="en-US" sz="1200" b="0" i="0" u="sng" strike="noStrike">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L’OSS 13: Azione per il clima</a:t>
            </a:r>
            <a:r>
              <a:rPr lang="en-US" sz="1200" b="0" i="0">
                <a:solidFill>
                  <a:schemeClr val="dk1"/>
                </a:solidFill>
                <a:latin typeface="Calibri"/>
                <a:ea typeface="Calibri"/>
                <a:cs typeface="Calibri"/>
                <a:sym typeface="Calibri"/>
              </a:rPr>
              <a:t>, richiede l’integrazione di misure volte a prevenire il cambiamento climatico all’interno dei quadri di sviluppo. Anche </a:t>
            </a:r>
            <a:r>
              <a:rPr lang="en-US" sz="1200" b="0" i="0" u="sng" strike="noStrike">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l’OSS 14: Vita sott’acqua </a:t>
            </a:r>
            <a:r>
              <a:rPr lang="en-US" sz="1200" b="0" i="0">
                <a:solidFill>
                  <a:schemeClr val="dk1"/>
                </a:solidFill>
                <a:latin typeface="Calibri"/>
                <a:ea typeface="Calibri"/>
                <a:cs typeface="Calibri"/>
                <a:sym typeface="Calibri"/>
              </a:rPr>
              <a:t>e </a:t>
            </a:r>
            <a:r>
              <a:rPr lang="en-US" sz="1200" b="0" i="0" u="sng" strike="noStrike">
                <a:solidFill>
                  <a:schemeClr val="dk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l’OSS 15: Vita sulla terra </a:t>
            </a:r>
            <a:r>
              <a:rPr lang="en-US" sz="1200" b="0" i="0">
                <a:solidFill>
                  <a:schemeClr val="dk1"/>
                </a:solidFill>
                <a:latin typeface="Calibri"/>
                <a:ea typeface="Calibri"/>
                <a:cs typeface="Calibri"/>
                <a:sym typeface="Calibri"/>
              </a:rPr>
              <a:t>richiedono pratiche più sostenibili nell’utilizzo delle risorse naturali della Terra.</a:t>
            </a:r>
            <a:endParaRPr/>
          </a:p>
          <a:p>
            <a:pPr marL="0" lvl="0" indent="0" algn="l" rtl="0">
              <a:spcBef>
                <a:spcPts val="0"/>
              </a:spcBef>
              <a:spcAft>
                <a:spcPts val="0"/>
              </a:spcAft>
              <a:buNone/>
            </a:pPr>
            <a:endParaRPr/>
          </a:p>
          <a:p>
            <a:pPr marL="0" lvl="0" indent="0" algn="l" rtl="0">
              <a:spcBef>
                <a:spcPts val="0"/>
              </a:spcBef>
              <a:spcAft>
                <a:spcPts val="0"/>
              </a:spcAft>
              <a:buNone/>
            </a:pPr>
            <a:r>
              <a:rPr lang="en-US"/>
              <a:t>https://www.un.org/en/academic-impact/sustainability</a:t>
            </a:r>
            <a:endParaRPr/>
          </a:p>
        </p:txBody>
      </p:sp>
      <p:sp>
        <p:nvSpPr>
          <p:cNvPr id="282" name="Google Shape;28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a:solidFill>
                  <a:schemeClr val="dk1"/>
                </a:solidFill>
                <a:latin typeface="Calibri"/>
                <a:ea typeface="Calibri"/>
                <a:cs typeface="Calibri"/>
                <a:sym typeface="Calibri"/>
              </a:rPr>
              <a:t>UC1</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Il triplice risultato è un concetto aziendale secondo cui le imprese dovrebbero impegnarsi a misurare il proprio impatto sociale e ambientale — oltre ai propri risultati finanziari — anziché concentrarsi esclusivamente sulla generazione di profitto, ovvero il tradizionale “risultato economico”.</a:t>
            </a:r>
            <a:endParaRPr/>
          </a:p>
          <a:p>
            <a:pPr marL="0" lvl="0" indent="0" algn="l" rtl="0">
              <a:spcBef>
                <a:spcPts val="0"/>
              </a:spcBef>
              <a:spcAft>
                <a:spcPts val="0"/>
              </a:spcAft>
              <a:buNone/>
            </a:pPr>
            <a:endParaRPr/>
          </a:p>
          <a:p>
            <a:pPr marL="0" lvl="0" indent="0" algn="l" rtl="0">
              <a:spcBef>
                <a:spcPts val="0"/>
              </a:spcBef>
              <a:spcAft>
                <a:spcPts val="0"/>
              </a:spcAft>
              <a:buNone/>
            </a:pPr>
            <a:r>
              <a:rPr lang="en-US"/>
              <a:t>Nel 1994, il concetto di tripla linea di fondo è stato introdotto nel mondo degli affari come nuova tassonomia della sostenibilità, che abbraccia nuove linee guida affinché le industrie si impegnino a perseguire e affrontare l’insieme degli Obiettivi di Sviluppo Sostenibile (SDG) stabiliti al vertice delle Nazioni Unite Rio+20 e i successivi Obiettivi di Sviluppo del Millennio (MDG) a partire dal 2015. Il concetto è stato introdotto come una nuova sfida per le imprese, affinché includessero la sicurezza delle persone e del pianeta nel proprio modello di business strategico e sviluppassero nuovi strumenti e tassonomie per valutare i danni causati alla società e all’ambiente (Griggs et al., 2013). In *Cannibals with forks: The triple bottom line of 21st century business, Elkington (1997) propone la designazione delle 3P — persone, pianeta e profitti — come triplice obiettivo verso una vera sostenibilità. Secondo la sua definizione, le industrie dovrebbero valutare questi tre aspetti nella pianificazione delle proprie strategie, poiché tutti e tre rivestono la stessa importanza, senza limitarsi a considerare i soli rendimenti finanziari (Moneva, Archel e Correa, 2006). Per avere successo in un autentico sviluppo basato sul triplice risultato, un’azienda dovrebbe puntare a ottenere rendimenti positivi in tutti e tre gli aspetti. Ridurre il livello degli esiti negativi non è considerato da Elkington (1998) una soluzione ai problemi ambientali e sociali che stiamo affrontando, come stabilito e definito negli Obiettivi di Sviluppo del Millennio (MDG). </a:t>
            </a:r>
            <a:endParaRPr/>
          </a:p>
          <a:p>
            <a:pPr marL="0" lvl="0" indent="0" algn="l" rtl="0">
              <a:spcBef>
                <a:spcPts val="0"/>
              </a:spcBef>
              <a:spcAft>
                <a:spcPts val="0"/>
              </a:spcAft>
              <a:buNone/>
            </a:pPr>
            <a:endParaRPr/>
          </a:p>
          <a:p>
            <a:pPr marL="0" lvl="0" indent="0" algn="l" rtl="0">
              <a:spcBef>
                <a:spcPts val="0"/>
              </a:spcBef>
              <a:spcAft>
                <a:spcPts val="0"/>
              </a:spcAft>
              <a:buNone/>
            </a:pPr>
            <a:r>
              <a:rPr lang="en-US"/>
              <a:t>Risalente al 1997, il concetto di Elkington è stato costantemente applicato e riformulato in diversi contesti. </a:t>
            </a:r>
            <a:endParaRPr/>
          </a:p>
          <a:p>
            <a:pPr marL="0" lvl="0" indent="0" algn="l" rtl="0">
              <a:spcBef>
                <a:spcPts val="0"/>
              </a:spcBef>
              <a:spcAft>
                <a:spcPts val="0"/>
              </a:spcAft>
              <a:buNone/>
            </a:pPr>
            <a:endParaRPr/>
          </a:p>
          <a:p>
            <a:pPr marL="0" lvl="0" indent="0" algn="l" rtl="0">
              <a:spcBef>
                <a:spcPts val="0"/>
              </a:spcBef>
              <a:spcAft>
                <a:spcPts val="0"/>
              </a:spcAft>
              <a:buNone/>
            </a:pPr>
            <a:r>
              <a:rPr lang="en-US"/>
              <a:t>Pubblicato per la prima volta nel 1997, </a:t>
            </a:r>
            <a:r>
              <a:rPr lang="en-US" i="1"/>
              <a:t>*Cannibals with forks: The triple bottom line of 21st century business* </a:t>
            </a:r>
            <a:r>
              <a:rPr lang="en-US"/>
              <a:t>(Elkington, 1997) descrive un mondo imprenditoriale caratterizzato da prestazioni eccezionali in tre aree principali: </a:t>
            </a:r>
            <a:r>
              <a:rPr lang="en-US" sz="2000"/>
              <a:t>sociale, ambientale ed economica</a:t>
            </a:r>
            <a:r>
              <a:rPr lang="en-US"/>
              <a:t>.</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25 anni fa ho coniato l’espressione «tripla linea di fondo». Ecco perché è ora di ripensarla.</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di </a:t>
            </a:r>
            <a:r>
              <a:rPr lang="en-US" sz="120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John Elkington</a:t>
            </a:r>
            <a:endParaRPr/>
          </a:p>
          <a:p>
            <a:pPr marL="0" lvl="0" indent="0" algn="l" rtl="0">
              <a:spcBef>
                <a:spcPts val="0"/>
              </a:spcBef>
              <a:spcAft>
                <a:spcPts val="0"/>
              </a:spcAft>
              <a:buNone/>
            </a:pPr>
            <a:r>
              <a:rPr lang="en-US" sz="1200" b="0">
                <a:solidFill>
                  <a:schemeClr val="dk1"/>
                </a:solidFill>
                <a:latin typeface="Calibri"/>
                <a:ea typeface="Calibri"/>
                <a:cs typeface="Calibri"/>
                <a:sym typeface="Calibri"/>
              </a:rPr>
              <a:t>25 giugno 2018</a:t>
            </a:r>
            <a:endParaRPr/>
          </a:p>
          <a:p>
            <a:pPr marL="0" lvl="0" indent="0" algn="l" rtl="0">
              <a:spcBef>
                <a:spcPts val="0"/>
              </a:spcBef>
              <a:spcAft>
                <a:spcPts val="0"/>
              </a:spcAft>
              <a:buNone/>
            </a:pPr>
            <a:r>
              <a:rPr lang="en-US"/>
              <a:t>https://hbr.org/2018/06/25-years-ago-i-coined-the-phrase-triple-bottom-line-heres-why-im-giving-up-on-it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b="1"/>
              <a:t>Fonte dell’immagine: https://www.researchgate.net/publication/299535510_Finding_the_Copper_Mine_of_the_21_st_Century_Conceptual_Exploration_Targeting_for_Hypothetical_Copper_Reserves</a:t>
            </a:r>
            <a:endParaRPr b="1"/>
          </a:p>
        </p:txBody>
      </p:sp>
      <p:sp>
        <p:nvSpPr>
          <p:cNvPr id="296" name="Google Shape;29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a:solidFill>
                  <a:schemeClr val="dk1"/>
                </a:solidFill>
                <a:latin typeface="Calibri"/>
                <a:ea typeface="Calibri"/>
                <a:cs typeface="Calibri"/>
                <a:sym typeface="Calibri"/>
              </a:rPr>
              <a:t>UC1</a:t>
            </a:r>
            <a:endParaRPr/>
          </a:p>
          <a:p>
            <a:pPr marL="0" lvl="0" indent="0" algn="l" rtl="0">
              <a:spcBef>
                <a:spcPts val="0"/>
              </a:spcBef>
              <a:spcAft>
                <a:spcPts val="0"/>
              </a:spcAft>
              <a:buNone/>
            </a:pPr>
            <a:endParaRPr sz="1200" b="1" i="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Un piano d’azione per il nostro futuro comune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Nel 2015, gli Stati membri delle Nazioni Unite hanno tradotto la loro visione dello sviluppo sostenibile in un piano d’azione per realizzarla: </a:t>
            </a:r>
            <a:r>
              <a:rPr lang="en-US" sz="1200" b="0" i="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l’Agenda 2030 per lo sviluppo sostenibile</a:t>
            </a:r>
            <a:r>
              <a:rPr lang="en-US" sz="1200" b="0" i="0">
                <a:solidFill>
                  <a:schemeClr val="dk1"/>
                </a:solidFill>
                <a:latin typeface="Calibri"/>
                <a:ea typeface="Calibri"/>
                <a:cs typeface="Calibri"/>
                <a:sym typeface="Calibri"/>
              </a:rPr>
              <a:t>. </a:t>
            </a:r>
            <a:r>
              <a:rPr lang="en-US" sz="1200" b="0" i="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I</a:t>
            </a:r>
            <a:r>
              <a:rPr lang="en-US" sz="1200" b="0" i="0">
                <a:solidFill>
                  <a:schemeClr val="dk1"/>
                </a:solidFill>
                <a:latin typeface="Calibri"/>
                <a:ea typeface="Calibri"/>
                <a:cs typeface="Calibri"/>
                <a:sym typeface="Calibri"/>
              </a:rPr>
              <a:t> suoi</a:t>
            </a:r>
            <a:r>
              <a:rPr lang="en-US" sz="1200" b="0" i="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 17 Obiettivi di Sviluppo Sostenibile </a:t>
            </a:r>
            <a:r>
              <a:rPr lang="en-US" sz="1200" b="0" i="0">
                <a:solidFill>
                  <a:schemeClr val="dk1"/>
                </a:solidFill>
                <a:latin typeface="Calibri"/>
                <a:ea typeface="Calibri"/>
                <a:cs typeface="Calibri"/>
                <a:sym typeface="Calibri"/>
              </a:rPr>
              <a:t>— con traguardi ambiziosi da raggiungere entro il 2030 — coprono le tre dimensioni dello sviluppo sostenibile: l’economia, lo sviluppo sociale e l’ambiente.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Tuttavia, a metà strada dalla scadenza del 2030, la crisi climatica, una debole economia globale, i conflitti e l’impatto persistente del COVID-19 hanno messo a rischio gli Obiettivi.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Secondo </a:t>
            </a:r>
            <a:r>
              <a:rPr lang="en-US" sz="1200" b="0" i="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il Rapporto delle Nazioni Unite sugli Obiettivi di Sviluppo Sostenibile 2023: Edizione Speciale</a:t>
            </a:r>
            <a:r>
              <a:rPr lang="en-US" sz="1200" b="0" i="0">
                <a:solidFill>
                  <a:schemeClr val="dk1"/>
                </a:solidFill>
                <a:latin typeface="Calibri"/>
                <a:ea typeface="Calibri"/>
                <a:cs typeface="Calibri"/>
                <a:sym typeface="Calibri"/>
              </a:rPr>
              <a:t>, il numero di persone che vivevano in condizioni di estrema povertà nel 2020 è salito a 724 milioni, e ora la parità di genere è ancora lontana circa 300 anni.  </a:t>
            </a:r>
            <a:r>
              <a:rPr lang="en-US" sz="1200" b="0" i="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Il Gruppo intergovernativo sui cambiamenti climatici (IPCC) </a:t>
            </a:r>
            <a:r>
              <a:rPr lang="en-US" sz="1200" b="0" i="0">
                <a:solidFill>
                  <a:schemeClr val="dk1"/>
                </a:solidFill>
                <a:latin typeface="Calibri"/>
                <a:ea typeface="Calibri"/>
                <a:cs typeface="Calibri"/>
                <a:sym typeface="Calibri"/>
              </a:rPr>
              <a:t>avverte che, senza politiche più incisive in tutti i settori, il mondo rischia di superare il punto di non ritorno critico di 1,5 °C entro il 2035.</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Non è però troppo tardi per rilanciare gli sforzi volti al loro raggiungimento. Per portare avanti l’agenda dello sviluppo sostenibile, i governi stanno integrando gli Obiettivi nei </a:t>
            </a:r>
            <a:r>
              <a:rPr lang="en-US" sz="1200" b="0" i="0" u="sng">
                <a:solidFill>
                  <a:schemeClr val="dk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piani nazionali</a:t>
            </a:r>
            <a:r>
              <a:rPr lang="en-US" sz="1200" b="0" i="0">
                <a:solidFill>
                  <a:schemeClr val="dk1"/>
                </a:solidFill>
                <a:latin typeface="Calibri"/>
                <a:ea typeface="Calibri"/>
                <a:cs typeface="Calibri"/>
                <a:sym typeface="Calibri"/>
              </a:rPr>
              <a:t>. Tuttavia, è necessario un cambiamento radicale per mettere il mondo su una strada migliore. E, con pochi anni rimasti per realizzare l’Agenda 2030, è necessario farlo ora.</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Tutti possono agire</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Non spetta solo ai nostri leader mondiali. Ogni persona può trarre beneficio da un mondo più prospero, inclusivo e resiliente. Tutti possiamo fare qualcosa al riguardo, indipendentemente dal fatto che facciamo parte di un governo o della società civile, che gestiamo un’azienda o una famiglia, che frequentiamo la scuola o meno.</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Mentre i governi definiscono le politiche per guidare lo sviluppo sostenibile e sia il settore pubblico che quello privato devono </a:t>
            </a:r>
            <a:r>
              <a:rPr lang="en-US" sz="1200" b="0" i="0" u="sng">
                <a:solidFill>
                  <a:schemeClr val="dk1"/>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finanziare i grandi cambiamenti </a:t>
            </a:r>
            <a:r>
              <a:rPr lang="en-US" sz="1200" b="0" i="0">
                <a:solidFill>
                  <a:schemeClr val="dk1"/>
                </a:solidFill>
                <a:latin typeface="Calibri"/>
                <a:ea typeface="Calibri"/>
                <a:cs typeface="Calibri"/>
                <a:sym typeface="Calibri"/>
              </a:rPr>
              <a:t>che ciò richiede, le decisioni individuali si sommano rapidamente. Le tue scelte su come guadagnarti da vivere, spostarti, stringere amicizie o difendere la giustizia possono tutte avere un impatto. Vuoi saperne di più? Scopri come puoi </a:t>
            </a:r>
            <a:r>
              <a:rPr lang="en-US" sz="1200" b="0" i="0" u="sng">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agire ora </a:t>
            </a:r>
            <a:r>
              <a:rPr lang="en-US" sz="1200" b="0" i="0">
                <a:solidFill>
                  <a:schemeClr val="dk1"/>
                </a:solidFill>
                <a:latin typeface="Calibri"/>
                <a:ea typeface="Calibri"/>
                <a:cs typeface="Calibri"/>
                <a:sym typeface="Calibri"/>
              </a:rPr>
              <a:t>per il nostro futuro comune. Abbraccia il possibile.</a:t>
            </a:r>
            <a:endParaRPr/>
          </a:p>
          <a:p>
            <a:pPr marL="0" lvl="0" indent="0" algn="l" rtl="0">
              <a:spcBef>
                <a:spcPts val="0"/>
              </a:spcBef>
              <a:spcAft>
                <a:spcPts val="0"/>
              </a:spcAft>
              <a:buNone/>
            </a:pPr>
            <a:endParaRPr sz="1200" b="1" i="0">
              <a:solidFill>
                <a:schemeClr val="dk1"/>
              </a:solidFill>
              <a:latin typeface="Calibri"/>
              <a:ea typeface="Calibri"/>
              <a:cs typeface="Calibri"/>
              <a:sym typeface="Calibri"/>
            </a:endParaRPr>
          </a:p>
          <a:p>
            <a:pPr marL="0" lvl="0" indent="0" algn="l" rtl="0">
              <a:spcBef>
                <a:spcPts val="0"/>
              </a:spcBef>
              <a:spcAft>
                <a:spcPts val="0"/>
              </a:spcAft>
              <a:buNone/>
            </a:pPr>
            <a:r>
              <a:rPr lang="en-US"/>
              <a:t>https://www.un.org/sustainabledevelopment/blog/2023/08/what-is-sustainable-development/</a:t>
            </a:r>
            <a:endParaRPr/>
          </a:p>
          <a:p>
            <a:pPr marL="0" lvl="0" indent="0" algn="l" rtl="0">
              <a:spcBef>
                <a:spcPts val="0"/>
              </a:spcBef>
              <a:spcAft>
                <a:spcPts val="0"/>
              </a:spcAft>
              <a:buNone/>
            </a:pPr>
            <a:r>
              <a:rPr lang="en-US"/>
              <a:t>https://www.un.org/en/climatechange/act-our-common-future-working-together-sustainable-development-goals</a:t>
            </a:r>
            <a:endParaRPr/>
          </a:p>
        </p:txBody>
      </p:sp>
      <p:sp>
        <p:nvSpPr>
          <p:cNvPr id="317" name="Google Shape;31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UC1</a:t>
            </a:r>
            <a:endParaRPr/>
          </a:p>
          <a:p>
            <a:pPr marL="0" lvl="0" indent="0" algn="l" rtl="0">
              <a:spcBef>
                <a:spcPts val="0"/>
              </a:spcBef>
              <a:spcAft>
                <a:spcPts val="0"/>
              </a:spcAft>
              <a:buNone/>
            </a:pPr>
            <a:endParaRPr u="sng">
              <a:solidFill>
                <a:schemeClr val="hlink"/>
              </a:solidFill>
              <a:hlinkClick r:id="rId3"/>
            </a:endParaRPr>
          </a:p>
          <a:p>
            <a:pPr marL="0" lvl="0" indent="0" algn="l" rtl="0">
              <a:spcBef>
                <a:spcPts val="0"/>
              </a:spcBef>
              <a:spcAft>
                <a:spcPts val="0"/>
              </a:spcAft>
              <a:buNone/>
            </a:pPr>
            <a:r>
              <a:rPr lang="en-US" u="sng">
                <a:solidFill>
                  <a:schemeClr val="hlink"/>
                </a:solidFill>
                <a:hlinkClick r:id="rId3"/>
              </a:rPr>
              <a:t>https://www.unglobalcompact.org/docs/issues_doc/Financial_markets/who_cares_who_wins.pdf</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La conferenza “Who Cares Wins” del 2005 ha riunito per la prima volta investitori istituzionali, gestori patrimoniali, analisti di ricerca buy-side e sell-side, consulenti globali, enti governativi e autorità di regolamentazione per esaminare il ruolo dei fattori ambientali, sociali e di governance (ESG) come driver di valore nella gestione patrimoniale e nella ricerca finanziaria. Tra i partecipanti è emerso un notevole grado di consenso sul fatto che i fattori ESG svolgano un ruolo importante nel contesto degli investimenti a lungo termine.</a:t>
            </a:r>
            <a:endParaRPr/>
          </a:p>
        </p:txBody>
      </p:sp>
      <p:sp>
        <p:nvSpPr>
          <p:cNvPr id="341" name="Google Shape;34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M2 - 49</a:t>
            </a:r>
            <a:endParaRPr/>
          </a:p>
        </p:txBody>
      </p:sp>
      <p:sp>
        <p:nvSpPr>
          <p:cNvPr id="357" name="Google Shape;35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M2-50</a:t>
            </a:r>
            <a:endParaRPr/>
          </a:p>
        </p:txBody>
      </p:sp>
      <p:sp>
        <p:nvSpPr>
          <p:cNvPr id="365" name="Google Shape;36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Fonte dell'immagine: </a:t>
            </a:r>
            <a:r>
              <a:rPr lang="en-US" sz="1200" b="1">
                <a:solidFill>
                  <a:schemeClr val="dk1"/>
                </a:solidFill>
                <a:latin typeface="Calibri"/>
                <a:ea typeface="Calibri"/>
                <a:cs typeface="Calibri"/>
                <a:sym typeface="Calibri"/>
              </a:rPr>
              <a:t>Mike Berners-Lee, (2020). The carbon Footprint of Everything. Profile Books Ltd., Londra. ISBN 978-1788163811, eISBN 978-1782837114 </a:t>
            </a:r>
            <a:endParaRPr b="1"/>
          </a:p>
        </p:txBody>
      </p:sp>
      <p:sp>
        <p:nvSpPr>
          <p:cNvPr id="381" name="Google Shape;38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UC3</a:t>
            </a:r>
            <a:endParaRPr/>
          </a:p>
          <a:p>
            <a:pPr marL="0" lvl="0" indent="0" algn="l" rtl="0">
              <a:spcBef>
                <a:spcPts val="0"/>
              </a:spcBef>
              <a:spcAft>
                <a:spcPts val="0"/>
              </a:spcAft>
              <a:buNone/>
            </a:pPr>
            <a:endParaRPr/>
          </a:p>
          <a:p>
            <a:pPr marL="0" lvl="0" indent="0" algn="l" rtl="0">
              <a:spcBef>
                <a:spcPts val="0"/>
              </a:spcBef>
              <a:spcAft>
                <a:spcPts val="0"/>
              </a:spcAft>
              <a:buNone/>
            </a:pPr>
            <a:r>
              <a:rPr lang="en-US"/>
              <a:t>Fonte dell'immagine: Servizio di ricerca del Parlamento europeo</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a:t>L'economia circolare è un modello di produzione e consumo che prevede la condivisione, il noleggio, il riutilizzo, la riparazione, il ricondizionamento e il riciclaggio di materiali e prodotti esistenti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L’economia circolare è un </a:t>
            </a:r>
            <a:r>
              <a:rPr lang="en-US" sz="1200" b="0" i="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modello di produzione e consumo </a:t>
            </a:r>
            <a:r>
              <a:rPr lang="en-US" sz="1200" b="0" i="0">
                <a:solidFill>
                  <a:schemeClr val="dk1"/>
                </a:solidFill>
                <a:latin typeface="Calibri"/>
                <a:ea typeface="Calibri"/>
                <a:cs typeface="Calibri"/>
                <a:sym typeface="Calibri"/>
              </a:rPr>
              <a:t>che prevede la condivisione, il noleggio, il riutilizzo, la riparazione, il ricondizionamento e il riciclaggio dei materiali e dei prodotti esistenti il più a lungo possibile. In questo modo, il </a:t>
            </a:r>
            <a:r>
              <a:rPr lang="en-US" sz="1200" b="1" i="0">
                <a:solidFill>
                  <a:schemeClr val="dk1"/>
                </a:solidFill>
                <a:latin typeface="Calibri"/>
                <a:ea typeface="Calibri"/>
                <a:cs typeface="Calibri"/>
                <a:sym typeface="Calibri"/>
              </a:rPr>
              <a:t>ciclo di vita dei prodotti viene prolungato.</a:t>
            </a:r>
            <a:br>
              <a:rPr lang="en-US" sz="1200" b="1"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In pratica, ciò implica </a:t>
            </a:r>
            <a:r>
              <a:rPr lang="en-US" sz="1200" b="1" i="0">
                <a:solidFill>
                  <a:schemeClr val="dk1"/>
                </a:solidFill>
                <a:latin typeface="Calibri"/>
                <a:ea typeface="Calibri"/>
                <a:cs typeface="Calibri"/>
                <a:sym typeface="Calibri"/>
              </a:rPr>
              <a:t>ridurre </a:t>
            </a:r>
            <a:r>
              <a:rPr lang="en-US" sz="1200" b="0" i="0">
                <a:solidFill>
                  <a:schemeClr val="dk1"/>
                </a:solidFill>
                <a:latin typeface="Calibri"/>
                <a:ea typeface="Calibri"/>
                <a:cs typeface="Calibri"/>
                <a:sym typeface="Calibri"/>
              </a:rPr>
              <a:t>al minimo </a:t>
            </a:r>
            <a:r>
              <a:rPr lang="en-US" sz="1200" b="1" i="0">
                <a:solidFill>
                  <a:schemeClr val="dk1"/>
                </a:solidFill>
                <a:latin typeface="Calibri"/>
                <a:ea typeface="Calibri"/>
                <a:cs typeface="Calibri"/>
                <a:sym typeface="Calibri"/>
              </a:rPr>
              <a:t>i rifiuti</a:t>
            </a:r>
            <a:r>
              <a:rPr lang="en-US" sz="1200" b="0" i="0">
                <a:solidFill>
                  <a:schemeClr val="dk1"/>
                </a:solidFill>
                <a:latin typeface="Calibri"/>
                <a:ea typeface="Calibri"/>
                <a:cs typeface="Calibri"/>
                <a:sym typeface="Calibri"/>
              </a:rPr>
              <a:t>. Quando un prodotto raggiunge la fine del suo ciclo di vita, i suoi materiali vengono mantenuti all’interno dell’economia, ove possibile, grazie al riciclaggio. Questi possono essere riutilizzati in modo produttivo più volte, </a:t>
            </a:r>
            <a:r>
              <a:rPr lang="en-US" sz="1200" b="1" i="0">
                <a:solidFill>
                  <a:schemeClr val="dk1"/>
                </a:solidFill>
                <a:latin typeface="Calibri"/>
                <a:ea typeface="Calibri"/>
                <a:cs typeface="Calibri"/>
                <a:sym typeface="Calibri"/>
              </a:rPr>
              <a:t>creando</a:t>
            </a:r>
            <a:r>
              <a:rPr lang="en-US" sz="1200" b="0" i="0">
                <a:solidFill>
                  <a:schemeClr val="dk1"/>
                </a:solidFill>
                <a:latin typeface="Calibri"/>
                <a:ea typeface="Calibri"/>
                <a:cs typeface="Calibri"/>
                <a:sym typeface="Calibri"/>
              </a:rPr>
              <a:t> così </a:t>
            </a:r>
            <a:r>
              <a:rPr lang="en-US" sz="1200" b="1" i="0">
                <a:solidFill>
                  <a:schemeClr val="dk1"/>
                </a:solidFill>
                <a:latin typeface="Calibri"/>
                <a:ea typeface="Calibri"/>
                <a:cs typeface="Calibri"/>
                <a:sym typeface="Calibri"/>
              </a:rPr>
              <a:t>ulteriore valore</a:t>
            </a:r>
            <a:r>
              <a:rPr lang="en-US" sz="1200" b="0" i="0">
                <a:solidFill>
                  <a:schemeClr val="dk1"/>
                </a:solidFill>
                <a:latin typeface="Calibri"/>
                <a:ea typeface="Calibri"/>
                <a:cs typeface="Calibri"/>
                <a:sym typeface="Calibri"/>
              </a:rPr>
              <a:t>.</a:t>
            </a:r>
            <a:br>
              <a:rPr lang="en-US" sz="1200" b="0" i="0">
                <a:solidFill>
                  <a:schemeClr val="dk1"/>
                </a:solidFill>
                <a:latin typeface="Calibri"/>
                <a:ea typeface="Calibri"/>
                <a:cs typeface="Calibri"/>
                <a:sym typeface="Calibri"/>
              </a:rPr>
            </a:br>
            <a:br>
              <a:rPr lang="en-US" sz="1200" b="0" i="0">
                <a:solidFill>
                  <a:schemeClr val="dk1"/>
                </a:solidFill>
                <a:latin typeface="Calibri"/>
                <a:ea typeface="Calibri"/>
                <a:cs typeface="Calibri"/>
                <a:sym typeface="Calibri"/>
              </a:rPr>
            </a:br>
            <a:r>
              <a:rPr lang="en-US" sz="1200" b="0" i="0">
                <a:solidFill>
                  <a:schemeClr val="dk1"/>
                </a:solidFill>
                <a:latin typeface="Calibri"/>
                <a:ea typeface="Calibri"/>
                <a:cs typeface="Calibri"/>
                <a:sym typeface="Calibri"/>
              </a:rPr>
              <a:t>Si tratta di un allontanamento dal modello economico tradizionale e </a:t>
            </a:r>
            <a:r>
              <a:rPr lang="en-US" sz="1200" b="0" i="1">
                <a:solidFill>
                  <a:schemeClr val="dk1"/>
                </a:solidFill>
                <a:latin typeface="Calibri"/>
                <a:ea typeface="Calibri"/>
                <a:cs typeface="Calibri"/>
                <a:sym typeface="Calibri"/>
              </a:rPr>
              <a:t>lineare</a:t>
            </a:r>
            <a:r>
              <a:rPr lang="en-US" sz="1200" b="0" i="0">
                <a:solidFill>
                  <a:schemeClr val="dk1"/>
                </a:solidFill>
                <a:latin typeface="Calibri"/>
                <a:ea typeface="Calibri"/>
                <a:cs typeface="Calibri"/>
                <a:sym typeface="Calibri"/>
              </a:rPr>
              <a:t>, basato su uno schema «prendi-produci-consuma-butta via». Questo modello si basa su grandi quantità di materiali ed energia a basso costo e facilmente accessibili.</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Parte integrante di questo modello è anche </a:t>
            </a:r>
            <a:r>
              <a:rPr lang="en-US" sz="1200" b="0" i="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l’obsolescenza programmata</a:t>
            </a:r>
            <a:r>
              <a:rPr lang="en-US" sz="1200" b="0" i="0">
                <a:solidFill>
                  <a:schemeClr val="dk1"/>
                </a:solidFill>
                <a:latin typeface="Calibri"/>
                <a:ea typeface="Calibri"/>
                <a:cs typeface="Calibri"/>
                <a:sym typeface="Calibri"/>
              </a:rPr>
              <a:t>, ovvero quando un prodotto viene progettato per avere una durata di vita limitata al fine di incoraggiare i consumatori ad acquistarlo nuovamente. Il Parlamento europeo ha chiesto l’adozione di misure per contrastare questa pratica.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US" sz="1200" b="1" i="0">
                <a:solidFill>
                  <a:schemeClr val="dk1"/>
                </a:solidFill>
                <a:latin typeface="Calibri"/>
                <a:ea typeface="Calibri"/>
                <a:cs typeface="Calibri"/>
                <a:sym typeface="Calibri"/>
              </a:rPr>
              <a:t>Economia circolare: definizione, importanza e vantaggi</a:t>
            </a:r>
            <a:endParaRPr/>
          </a:p>
          <a:p>
            <a:pPr marL="0" lvl="0" indent="0" algn="l" rtl="0">
              <a:spcBef>
                <a:spcPts val="0"/>
              </a:spcBef>
              <a:spcAft>
                <a:spcPts val="0"/>
              </a:spcAft>
              <a:buNone/>
            </a:pPr>
            <a:r>
              <a:rPr lang="en-US"/>
              <a:t>https://www.europarl.europa.eu/topics/en/article/20151201STO05603/circular-economy-definition-importance-and-benefits</a:t>
            </a:r>
            <a:endParaRPr/>
          </a:p>
          <a:p>
            <a:pPr marL="0" lvl="0" indent="0" algn="l" rtl="0">
              <a:spcBef>
                <a:spcPts val="0"/>
              </a:spcBef>
              <a:spcAft>
                <a:spcPts val="0"/>
              </a:spcAft>
              <a:buNone/>
            </a:pPr>
            <a:endParaRPr/>
          </a:p>
        </p:txBody>
      </p:sp>
      <p:sp>
        <p:nvSpPr>
          <p:cNvPr id="395" name="Google Shape;39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UC3</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Suggerimento per un'attività pratica (Attività 4): </a:t>
            </a:r>
            <a:r>
              <a:rPr lang="en-US" sz="1200" i="1">
                <a:solidFill>
                  <a:schemeClr val="dk1"/>
                </a:solidFill>
                <a:latin typeface="Calibri"/>
                <a:ea typeface="Calibri"/>
                <a:cs typeface="Calibri"/>
                <a:sym typeface="Calibri"/>
              </a:rPr>
              <a:t>Economia circolare – Mappatura delle parti interessate nel settore tessile</a:t>
            </a:r>
            <a:endParaRPr/>
          </a:p>
          <a:p>
            <a:pPr marL="0" marR="0" lvl="0" indent="0" algn="l" rtl="0">
              <a:lnSpc>
                <a:spcPct val="100000"/>
              </a:lnSpc>
              <a:spcBef>
                <a:spcPts val="0"/>
              </a:spcBef>
              <a:spcAft>
                <a:spcPts val="0"/>
              </a:spcAft>
              <a:buClr>
                <a:schemeClr val="dk1"/>
              </a:buClr>
              <a:buSzPts val="1200"/>
              <a:buFont typeface="Calibri"/>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Fonte dell’immagine: Agenzia europea dell’ambiente (AEA)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https://www.eea.europa.eu/publications/capturing-the-climate-change-mitigation</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Piano d’azione </a:t>
            </a:r>
            <a:r>
              <a:rPr lang="en-US" sz="1200" b="0" i="0">
                <a:solidFill>
                  <a:schemeClr val="dk1"/>
                </a:solidFill>
                <a:latin typeface="Calibri"/>
                <a:ea typeface="Calibri"/>
                <a:cs typeface="Calibri"/>
                <a:sym typeface="Calibri"/>
              </a:rPr>
              <a:t>della Commissione europea per </a:t>
            </a:r>
            <a:r>
              <a:rPr lang="en-US" sz="1200" b="1" i="0">
                <a:solidFill>
                  <a:schemeClr val="dk1"/>
                </a:solidFill>
                <a:latin typeface="Calibri"/>
                <a:ea typeface="Calibri"/>
                <a:cs typeface="Calibri"/>
                <a:sym typeface="Calibri"/>
              </a:rPr>
              <a:t>l’economia circolare </a:t>
            </a:r>
            <a:r>
              <a:rPr lang="en-US" sz="1200" b="0" i="0">
                <a:solidFill>
                  <a:schemeClr val="dk1"/>
                </a:solidFill>
                <a:latin typeface="Calibri"/>
                <a:ea typeface="Calibri"/>
                <a:cs typeface="Calibri"/>
                <a:sym typeface="Calibri"/>
              </a:rPr>
              <a:t>(2020)</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COMUNICAZIONE DELLA COMMISSIONE AL PARLAMENTO EUROPEO, AL CONSIGLIO, AL COMITATO ECONOMICO E SOCIALE EUROPEO E AL COMITATO DELLE REGIONI Un nuovo piano d’azione per l’economia circolare Per un’Europa più pulita e più competitiva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https://eur-lex.europa.eu/legal-content/EN/TXT/?qid=1583933814386&amp;uri=COM:2020:98:FIN</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Il ruolo chiave che l’economia circolare può svolgere nella mitigazione dei cambiamenti climatici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L’International Resource Panel (IRP, 2019) sottolinea che l’estrazione e la lavorazione dei materiali (combustibili fossili, biomassa, metalli e minerali non metallici) rappresentano circa il 50% delle emissioni globali di gas a effetto serra. Uno degli obiettivi principali dell’economia circolare è quello di mantenere il valore dei prodotti e dei materiali in uso il più a lungo possibile.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Questo obiettivo fondamentale ridurrebbe la domanda di materie prime vergini e le emissioni di gas a effetto serra prodotte durante la loro estrazione e lavorazione. Inoltre, le fasi ad alto consumo energetico dell’economia circolare dovrebbero essere alimentate da energia rinnovabile.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Ciò può avvenire attraverso una serie di azioni lungo l’intera catena del valore, tra cui una progettazione sicura e sostenibile, una produzione efficiente, un consumo sostenibile, un uso più duraturo e migliore dei prodotti e l’utilizzo dei rifiuti come risorsa (Figura 1). Entro il 2022, circa 22 Stati membri avevano adottato una strategia dedicata all’economia circolare.</a:t>
            </a:r>
            <a:endParaRPr/>
          </a:p>
          <a:p>
            <a:pPr marL="0" lvl="0" indent="0" algn="l" rtl="0">
              <a:spcBef>
                <a:spcPts val="0"/>
              </a:spcBef>
              <a:spcAft>
                <a:spcPts val="0"/>
              </a:spcAft>
              <a:buNone/>
            </a:pPr>
            <a:r>
              <a:rPr lang="en-US" sz="1200" b="0" i="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Il piano d’azione per l’economia circolare</a:t>
            </a:r>
            <a:r>
              <a:rPr lang="en-US" sz="1200" b="0" i="0">
                <a:solidFill>
                  <a:schemeClr val="dk1"/>
                </a:solidFill>
                <a:latin typeface="Calibri"/>
                <a:ea typeface="Calibri"/>
                <a:cs typeface="Calibri"/>
                <a:sym typeface="Calibri"/>
              </a:rPr>
              <a:t> del 2020 (COM/2020/98 def.) della Commissione europea riconosce questa interconnessione tra l’economia circolare e le politiche climatiche, presentando la circolarità come un prerequisito per la neutralità climatica.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Tale approccio trova ulteriore conferma dal punto di vista climatico, dove </a:t>
            </a:r>
            <a:r>
              <a:rPr lang="en-US" sz="1200" b="0" i="0" u="sng" strike="noStrik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le linee guida </a:t>
            </a:r>
            <a:r>
              <a:rPr lang="en-US" sz="1200" b="0" i="0">
                <a:solidFill>
                  <a:schemeClr val="dk1"/>
                </a:solidFill>
                <a:latin typeface="Calibri"/>
                <a:ea typeface="Calibri"/>
                <a:cs typeface="Calibri"/>
                <a:sym typeface="Calibri"/>
              </a:rPr>
              <a:t>per l’aggiornamento dei piani nazionali per l’energia e il clima (NECP) sottolineano l’importanza che gli Stati membri inizino a «integrare e modellare il contributo dell’economia circolare alla transizione climatica».</a:t>
            </a:r>
            <a:endParaRPr/>
          </a:p>
          <a:p>
            <a:pPr marL="0" lvl="0" indent="0" algn="l" rtl="0">
              <a:spcBef>
                <a:spcPts val="0"/>
              </a:spcBef>
              <a:spcAft>
                <a:spcPts val="0"/>
              </a:spcAft>
              <a:buNone/>
            </a:pPr>
            <a:endParaRPr/>
          </a:p>
        </p:txBody>
      </p:sp>
      <p:sp>
        <p:nvSpPr>
          <p:cNvPr id="406" name="Google Shape;40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UC3</a:t>
            </a:r>
            <a:endParaRPr/>
          </a:p>
          <a:p>
            <a:pPr marL="0" lvl="0" indent="0" algn="l" rtl="0">
              <a:spcBef>
                <a:spcPts val="0"/>
              </a:spcBef>
              <a:spcAft>
                <a:spcPts val="0"/>
              </a:spcAft>
              <a:buNone/>
            </a:pPr>
            <a:endParaRPr/>
          </a:p>
          <a:p>
            <a:pPr marL="0" lvl="0" indent="0" algn="l" rtl="0">
              <a:spcBef>
                <a:spcPts val="0"/>
              </a:spcBef>
              <a:spcAft>
                <a:spcPts val="0"/>
              </a:spcAft>
              <a:buNone/>
            </a:pPr>
            <a:r>
              <a:rPr lang="en-US"/>
              <a:t>Fonte dell'immagine: Fondazione Ellen MacArthur</a:t>
            </a:r>
            <a:endParaRPr/>
          </a:p>
          <a:p>
            <a:pPr marL="0" marR="0" lvl="0" indent="0" algn="l" rtl="0">
              <a:lnSpc>
                <a:spcPct val="100000"/>
              </a:lnSpc>
              <a:spcBef>
                <a:spcPts val="0"/>
              </a:spcBef>
              <a:spcAft>
                <a:spcPts val="0"/>
              </a:spcAft>
              <a:buClr>
                <a:schemeClr val="dk1"/>
              </a:buClr>
              <a:buSzPts val="1200"/>
              <a:buFont typeface="Calibri"/>
              <a:buNone/>
            </a:pPr>
            <a:r>
              <a:rPr lang="en-US" sz="1200" b="1" i="0">
                <a:solidFill>
                  <a:schemeClr val="dk1"/>
                </a:solidFill>
                <a:latin typeface="Calibri"/>
                <a:ea typeface="Calibri"/>
                <a:cs typeface="Calibri"/>
                <a:sym typeface="Calibri"/>
              </a:rPr>
              <a:t>Il diagramma a farfalla: visualizzare l’economia circolare</a:t>
            </a:r>
            <a:endParaRPr/>
          </a:p>
          <a:p>
            <a:pPr marL="0" lvl="0" indent="0" algn="l" rtl="0">
              <a:spcBef>
                <a:spcPts val="0"/>
              </a:spcBef>
              <a:spcAft>
                <a:spcPts val="0"/>
              </a:spcAft>
              <a:buNone/>
            </a:pPr>
            <a:r>
              <a:rPr lang="en-US"/>
              <a:t>https://www.ellenmacarthurfoundation.org/circular-economy-diagram</a:t>
            </a:r>
            <a:endParaRPr/>
          </a:p>
          <a:p>
            <a:pPr marL="0" lvl="0" indent="0" algn="l" rtl="0">
              <a:spcBef>
                <a:spcPts val="0"/>
              </a:spcBef>
              <a:spcAft>
                <a:spcPts val="0"/>
              </a:spcAft>
              <a:buNone/>
            </a:pPr>
            <a:endParaRPr/>
          </a:p>
        </p:txBody>
      </p:sp>
      <p:sp>
        <p:nvSpPr>
          <p:cNvPr id="417" name="Google Shape;41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UC3</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Fonte dell'immagine: Kupfer, R., et al. 2022. Ingegneria leggera neutra: un approccio olistico</a:t>
            </a:r>
            <a:endParaRPr/>
          </a:p>
          <a:p>
            <a:pPr marL="0" marR="0" lvl="0" indent="0" algn="l" rtl="0">
              <a:lnSpc>
                <a:spcPct val="100000"/>
              </a:lnSpc>
              <a:spcBef>
                <a:spcPts val="0"/>
              </a:spcBef>
              <a:spcAft>
                <a:spcPts val="0"/>
              </a:spcAft>
              <a:buClr>
                <a:schemeClr val="dk1"/>
              </a:buClr>
              <a:buSzPts val="1200"/>
              <a:buFont typeface="Calibri"/>
              <a:buNone/>
            </a:pPr>
            <a:r>
              <a:rPr lang="en-US"/>
              <a:t>verso un'ingegneria orientata alla sostenibilità. Discover Sustainability. </a:t>
            </a:r>
            <a:r>
              <a:rPr lang="en-US" sz="1200" b="0" i="0" u="none" strike="noStrike">
                <a:solidFill>
                  <a:schemeClr val="dk1"/>
                </a:solidFill>
                <a:latin typeface="Calibri"/>
                <a:ea typeface="Calibri"/>
                <a:cs typeface="Calibri"/>
                <a:sym typeface="Calibri"/>
              </a:rPr>
              <a:t>DOI: 10.1007/s43621-022-00084-9</a:t>
            </a:r>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10 strategie R ordinate per priorità in base ai loro livelli di circolarità</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AEA - </a:t>
            </a:r>
            <a:r>
              <a:rPr lang="en-US" sz="1200" b="1" i="0">
                <a:solidFill>
                  <a:schemeClr val="dk1"/>
                </a:solidFill>
                <a:latin typeface="Calibri"/>
                <a:ea typeface="Calibri"/>
                <a:cs typeface="Calibri"/>
                <a:sym typeface="Calibri"/>
              </a:rPr>
              <a:t>Strategie per una maggiore circolarità all’interno della catena di prodotto</a:t>
            </a:r>
            <a:endParaRPr/>
          </a:p>
          <a:p>
            <a:pPr marL="0" lvl="0" indent="0" algn="l" rtl="0">
              <a:spcBef>
                <a:spcPts val="0"/>
              </a:spcBef>
              <a:spcAft>
                <a:spcPts val="0"/>
              </a:spcAft>
              <a:buNone/>
            </a:pPr>
            <a:r>
              <a:rPr lang="en-US"/>
              <a:t>https://www.eea.europa.eu/publications/capturing-the-climate-change-mitigation</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26" name="Google Shape;42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UC1 - 36</a:t>
            </a:r>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r>
              <a:rPr lang="en-US" b="1"/>
              <a:t>Fonte dell'immagine: https://sustainabledevelopment.un.org/partnerships/greeneconomy</a:t>
            </a:r>
            <a:endParaRPr/>
          </a:p>
          <a:p>
            <a:pPr marL="0" lvl="0" indent="0" algn="l" rtl="0">
              <a:spcBef>
                <a:spcPts val="0"/>
              </a:spcBef>
              <a:spcAft>
                <a:spcPts val="0"/>
              </a:spcAft>
              <a:buNone/>
            </a:pPr>
            <a:endParaRPr b="1"/>
          </a:p>
          <a:p>
            <a:pPr marL="0" lvl="0" indent="0" algn="l" rtl="0">
              <a:spcBef>
                <a:spcPts val="0"/>
              </a:spcBef>
              <a:spcAft>
                <a:spcPts val="0"/>
              </a:spcAft>
              <a:buNone/>
            </a:pPr>
            <a:r>
              <a:rPr lang="en-US" b="1"/>
              <a:t>https://www.unep.org/regions/asia-and-pacific/regional-initiatives/supporting-resource-efficiency/green-economy</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Un'economia verde è definita come a basse emissioni di carbonio, efficiente nell'uso delle risorse e socialmente inclusiva. In un'economia verde, la crescita dell'occupazione e del reddito è trainata dagli investimenti pubblici e privati in attività economiche, infrastrutture e beni che consentono di ridurre le emissioni di carbonio e l'inquinamento, migliorare l'efficienza energetica e l'uso delle risorse e prevenire la perdita di biodiversità e dei servizi ecosistemici.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Questi investimenti verdi devono essere resi possibili e sostenuti attraverso una spesa pubblica mirata, riforme politiche e modifiche alla fiscalità e alla regolamentazione. L’UN Environment promuove un percorso di sviluppo che considera il capitale naturale come un bene economico fondamentale e una fonte di benefici pubblici, in particolare per le persone povere il cui sostentamento dipende dalle risorse naturali. Il concetto di economia verde non sostituisce lo sviluppo sostenibile, ma crea una nuova prospettiva sull’economia, gli investimenti, il capitale e le infrastrutture, l’occupazione e le competenze, nonché sui risultati sociali e ambientali positivi in tutta l’Asia e il Pacifico.</a:t>
            </a:r>
            <a:endParaRPr b="1"/>
          </a:p>
        </p:txBody>
      </p:sp>
      <p:sp>
        <p:nvSpPr>
          <p:cNvPr id="436" name="Google Shape;436;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UC1 - 38</a:t>
            </a:r>
            <a:endParaRPr/>
          </a:p>
          <a:p>
            <a:pPr marL="0" marR="0" lvl="0" indent="0" algn="l" rtl="0">
              <a:lnSpc>
                <a:spcPct val="100000"/>
              </a:lnSpc>
              <a:spcBef>
                <a:spcPts val="0"/>
              </a:spcBef>
              <a:spcAft>
                <a:spcPts val="0"/>
              </a:spcAft>
              <a:buClr>
                <a:schemeClr val="dk1"/>
              </a:buClr>
              <a:buSzPts val="1200"/>
              <a:buFont typeface="Calibri"/>
              <a:buNone/>
            </a:pPr>
            <a:endParaRPr sz="1200" b="1"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1"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1" i="0">
                <a:solidFill>
                  <a:schemeClr val="dk1"/>
                </a:solidFill>
                <a:latin typeface="Calibri"/>
                <a:ea typeface="Calibri"/>
                <a:cs typeface="Calibri"/>
                <a:sym typeface="Calibri"/>
              </a:rPr>
              <a:t>Fonte dell'immagine: https://www.greeneconomycoalition.org/news-and-resources/the-5-principles-of-green-economy</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https://www.greeneconomycoalition.org/news-and-resources/the-5-principles-of-green-economy</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I 5 principi dell'economia verde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Analisi di come dovrebbe essere un'economia verde ed equa, in linea di principio e nella pratica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L’umanità dovrà affrontare sfide serie nei prossimi decenni: cambiamenti climatici, perdita di biodiversità, disuguaglianza crescente e altro ancora. Queste crisi globali sistemiche non possono essere affrontate isolatamente, poiché sono tutte interconnesse. Ma i nostri sistemi economici non sono sufficientemente adeguati per garantire un buon equilibrio tra obiettivi ambientali e sociali</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 economie sono, in sostanza, un insieme di regole e norme che premiano alcuni comportamenti e ne puniscono altri. Nella loro forma attuale, le nostre economie incentivano il consumo eccessivo, indeboliscono i legami comunitari e distruggono la ricchezza naturale. Ma questo non è inevitabile né ineludibile; è semplicemente il modo in cui le nostre economie si sono evolute per funzionare. Per risolvere questi problemi, è necessaria una nuova visione economica.</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La visione: un futuro economico equo e verde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La nostra visione di un’economia verde è quella che garantisce prosperità per tutti entro i limiti ecologici del pianeta. Si basa su cinque principi chiave, ciascuno dei quali attinge a importanti precedenti nella politica internazionale e che, insieme, possono guidare la riforma economica in contesti diversi.</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1. Il principio del benessere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Un’economia verde consente a </a:t>
            </a:r>
            <a:r>
              <a:rPr lang="en-US" sz="1200" b="1" i="0">
                <a:solidFill>
                  <a:schemeClr val="dk1"/>
                </a:solidFill>
                <a:latin typeface="Calibri"/>
                <a:ea typeface="Calibri"/>
                <a:cs typeface="Calibri"/>
                <a:sym typeface="Calibri"/>
              </a:rPr>
              <a:t>tutte le persone di creare e godere della prosperità</a:t>
            </a:r>
            <a:r>
              <a:rPr lang="en-US" sz="1200" b="0" i="0">
                <a:solidFill>
                  <a:schemeClr val="dk1"/>
                </a:solidFill>
                <a:latin typeface="Calibri"/>
                <a:ea typeface="Calibri"/>
                <a:cs typeface="Calibri"/>
                <a:sym typeface="Calibri"/>
              </a:rPr>
              <a:t>.</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L’economia verde è </a:t>
            </a:r>
            <a:r>
              <a:rPr lang="en-US" sz="1200" b="0" i="1">
                <a:solidFill>
                  <a:schemeClr val="dk1"/>
                </a:solidFill>
                <a:latin typeface="Calibri"/>
                <a:ea typeface="Calibri"/>
                <a:cs typeface="Calibri"/>
                <a:sym typeface="Calibri"/>
              </a:rPr>
              <a:t>incentrata sulle persone</a:t>
            </a:r>
            <a:r>
              <a:rPr lang="en-US" sz="1200" b="0" i="0">
                <a:solidFill>
                  <a:schemeClr val="dk1"/>
                </a:solidFill>
                <a:latin typeface="Calibri"/>
                <a:ea typeface="Calibri"/>
                <a:cs typeface="Calibri"/>
                <a:sym typeface="Calibri"/>
              </a:rPr>
              <a:t>. Il suo scopo è creare una prosperità autentica e condivisa.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Si concentra sulla </a:t>
            </a:r>
            <a:r>
              <a:rPr lang="en-US" sz="1200" b="0" i="1">
                <a:solidFill>
                  <a:schemeClr val="dk1"/>
                </a:solidFill>
                <a:latin typeface="Calibri"/>
                <a:ea typeface="Calibri"/>
                <a:cs typeface="Calibri"/>
                <a:sym typeface="Calibri"/>
              </a:rPr>
              <a:t>crescita della ricchezza a sostegno del benessere. </a:t>
            </a:r>
            <a:r>
              <a:rPr lang="en-US" sz="1200" b="0" i="0">
                <a:solidFill>
                  <a:schemeClr val="dk1"/>
                </a:solidFill>
                <a:latin typeface="Calibri"/>
                <a:ea typeface="Calibri"/>
                <a:cs typeface="Calibri"/>
                <a:sym typeface="Calibri"/>
              </a:rPr>
              <a:t>Questa ricchezza non è solo finanziaria, ma comprende l’intera gamma dei capitali umani, sociali, fisici e naturali.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Dà priorità agli investimenti e all’accesso ai </a:t>
            </a:r>
            <a:r>
              <a:rPr lang="en-US" sz="1200" b="0" i="1">
                <a:solidFill>
                  <a:schemeClr val="dk1"/>
                </a:solidFill>
                <a:latin typeface="Calibri"/>
                <a:ea typeface="Calibri"/>
                <a:cs typeface="Calibri"/>
                <a:sym typeface="Calibri"/>
              </a:rPr>
              <a:t>sistemi naturali sostenibili, alle infrastrutture, alla conoscenza e all’istruzione </a:t>
            </a:r>
            <a:r>
              <a:rPr lang="en-US" sz="1200" b="0" i="0">
                <a:solidFill>
                  <a:schemeClr val="dk1"/>
                </a:solidFill>
                <a:latin typeface="Calibri"/>
                <a:ea typeface="Calibri"/>
                <a:cs typeface="Calibri"/>
                <a:sym typeface="Calibri"/>
              </a:rPr>
              <a:t>necessari affinché tutte le persone possano prosperare.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Offre </a:t>
            </a:r>
            <a:r>
              <a:rPr lang="en-US" sz="1200" b="0" i="1">
                <a:solidFill>
                  <a:schemeClr val="dk1"/>
                </a:solidFill>
                <a:latin typeface="Calibri"/>
                <a:ea typeface="Calibri"/>
                <a:cs typeface="Calibri"/>
                <a:sym typeface="Calibri"/>
              </a:rPr>
              <a:t>opportunità di mezzi di sussistenza, imprese e </a:t>
            </a:r>
            <a:r>
              <a:rPr lang="en-US" sz="1200" b="0" i="0">
                <a:solidFill>
                  <a:schemeClr val="dk1"/>
                </a:solidFill>
                <a:latin typeface="Calibri"/>
                <a:ea typeface="Calibri"/>
                <a:cs typeface="Calibri"/>
                <a:sym typeface="Calibri"/>
              </a:rPr>
              <a:t>posti di lavoro</a:t>
            </a:r>
            <a:r>
              <a:rPr lang="en-US" sz="1200" b="0" i="1">
                <a:solidFill>
                  <a:schemeClr val="dk1"/>
                </a:solidFill>
                <a:latin typeface="Calibri"/>
                <a:ea typeface="Calibri"/>
                <a:cs typeface="Calibri"/>
                <a:sym typeface="Calibri"/>
              </a:rPr>
              <a:t> verdi e dignitosi</a:t>
            </a:r>
            <a:r>
              <a:rPr lang="en-US" sz="1200" b="0" i="0">
                <a:solidFill>
                  <a:schemeClr val="dk1"/>
                </a:solidFill>
                <a:latin typeface="Calibri"/>
                <a:ea typeface="Calibri"/>
                <a:cs typeface="Calibri"/>
                <a:sym typeface="Calibri"/>
              </a:rPr>
              <a:t>.</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Si fonda </a:t>
            </a:r>
            <a:r>
              <a:rPr lang="en-US" sz="1200" b="0" i="1">
                <a:solidFill>
                  <a:schemeClr val="dk1"/>
                </a:solidFill>
                <a:latin typeface="Calibri"/>
                <a:ea typeface="Calibri"/>
                <a:cs typeface="Calibri"/>
                <a:sym typeface="Calibri"/>
              </a:rPr>
              <a:t>sull’azione collettiva </a:t>
            </a:r>
            <a:r>
              <a:rPr lang="en-US" sz="1200" b="0" i="0">
                <a:solidFill>
                  <a:schemeClr val="dk1"/>
                </a:solidFill>
                <a:latin typeface="Calibri"/>
                <a:ea typeface="Calibri"/>
                <a:cs typeface="Calibri"/>
                <a:sym typeface="Calibri"/>
              </a:rPr>
              <a:t>a favore dei beni pubblici, pur basandosi sulle scelte individuali</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2. Il principio di giustizia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L’economia verde promuove </a:t>
            </a:r>
            <a:r>
              <a:rPr lang="en-US" sz="1200" b="1" i="0">
                <a:solidFill>
                  <a:schemeClr val="dk1"/>
                </a:solidFill>
                <a:latin typeface="Calibri"/>
                <a:ea typeface="Calibri"/>
                <a:cs typeface="Calibri"/>
                <a:sym typeface="Calibri"/>
              </a:rPr>
              <a:t>l’equità all’interno delle generazioni e tra di esse</a:t>
            </a:r>
            <a:r>
              <a:rPr lang="en-US" sz="1200" b="0" i="0">
                <a:solidFill>
                  <a:schemeClr val="dk1"/>
                </a:solidFill>
                <a:latin typeface="Calibri"/>
                <a:ea typeface="Calibri"/>
                <a:cs typeface="Calibri"/>
                <a:sym typeface="Calibri"/>
              </a:rPr>
              <a:t>.</a:t>
            </a:r>
            <a:br>
              <a:rPr lang="en-US" sz="1200" b="0" i="0">
                <a:solidFill>
                  <a:schemeClr val="dk1"/>
                </a:solidFill>
                <a:latin typeface="Calibri"/>
                <a:ea typeface="Calibri"/>
                <a:cs typeface="Calibri"/>
                <a:sym typeface="Calibri"/>
              </a:rPr>
            </a:br>
            <a:r>
              <a:rPr lang="en-US" sz="1200" b="0" i="0">
                <a:solidFill>
                  <a:schemeClr val="dk1"/>
                </a:solidFill>
                <a:latin typeface="Calibri"/>
                <a:ea typeface="Calibri"/>
                <a:cs typeface="Calibri"/>
                <a:sym typeface="Calibri"/>
              </a:rPr>
              <a:t>. L’economia verde è </a:t>
            </a:r>
            <a:r>
              <a:rPr lang="en-US" sz="1200" b="0" i="1">
                <a:solidFill>
                  <a:schemeClr val="dk1"/>
                </a:solidFill>
                <a:latin typeface="Calibri"/>
                <a:ea typeface="Calibri"/>
                <a:cs typeface="Calibri"/>
                <a:sym typeface="Calibri"/>
              </a:rPr>
              <a:t>inclusiva e non discriminatoria. </a:t>
            </a:r>
            <a:r>
              <a:rPr lang="en-US" sz="1200" b="0" i="0">
                <a:solidFill>
                  <a:schemeClr val="dk1"/>
                </a:solidFill>
                <a:latin typeface="Calibri"/>
                <a:ea typeface="Calibri"/>
                <a:cs typeface="Calibri"/>
                <a:sym typeface="Calibri"/>
              </a:rPr>
              <a:t>Condivide equamente il processo decisionale, i benefici e i costi; evita la "captura da parte delle élite" e sostiene in particolare </a:t>
            </a:r>
            <a:r>
              <a:rPr lang="en-US" sz="1200" b="0" i="1">
                <a:solidFill>
                  <a:schemeClr val="dk1"/>
                </a:solidFill>
                <a:latin typeface="Calibri"/>
                <a:ea typeface="Calibri"/>
                <a:cs typeface="Calibri"/>
                <a:sym typeface="Calibri"/>
              </a:rPr>
              <a:t>l’emancipazione delle donne</a:t>
            </a:r>
            <a:r>
              <a:rPr lang="en-US" sz="1200" b="0" i="0">
                <a:solidFill>
                  <a:schemeClr val="dk1"/>
                </a:solidFill>
                <a:latin typeface="Calibri"/>
                <a:ea typeface="Calibri"/>
                <a:cs typeface="Calibri"/>
                <a:sym typeface="Calibri"/>
              </a:rPr>
              <a:t>.</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Promuove </a:t>
            </a:r>
            <a:r>
              <a:rPr lang="en-US" sz="1200" b="0" i="1">
                <a:solidFill>
                  <a:schemeClr val="dk1"/>
                </a:solidFill>
                <a:latin typeface="Calibri"/>
                <a:ea typeface="Calibri"/>
                <a:cs typeface="Calibri"/>
                <a:sym typeface="Calibri"/>
              </a:rPr>
              <a:t>l’equa</a:t>
            </a:r>
            <a:r>
              <a:rPr lang="en-US" sz="1200" b="0" i="0">
                <a:solidFill>
                  <a:schemeClr val="dk1"/>
                </a:solidFill>
                <a:latin typeface="Calibri"/>
                <a:ea typeface="Calibri"/>
                <a:cs typeface="Calibri"/>
                <a:sym typeface="Calibri"/>
              </a:rPr>
              <a:t> </a:t>
            </a:r>
            <a:r>
              <a:rPr lang="en-US" sz="1200" b="0" i="1">
                <a:solidFill>
                  <a:schemeClr val="dk1"/>
                </a:solidFill>
                <a:latin typeface="Calibri"/>
                <a:ea typeface="Calibri"/>
                <a:cs typeface="Calibri"/>
                <a:sym typeface="Calibri"/>
              </a:rPr>
              <a:t>distribuzione delle opportunità e dei risultati</a:t>
            </a:r>
            <a:r>
              <a:rPr lang="en-US" sz="1200" b="0" i="0">
                <a:solidFill>
                  <a:schemeClr val="dk1"/>
                </a:solidFill>
                <a:latin typeface="Calibri"/>
                <a:ea typeface="Calibri"/>
                <a:cs typeface="Calibri"/>
                <a:sym typeface="Calibri"/>
              </a:rPr>
              <a:t>, riducendo le disparità tra le persone, lasciando al contempo spazio sufficiente alla fauna selvatica e alle aree naturali.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Adotta una </a:t>
            </a:r>
            <a:r>
              <a:rPr lang="en-US" sz="1200" b="0" i="1">
                <a:solidFill>
                  <a:schemeClr val="dk1"/>
                </a:solidFill>
                <a:latin typeface="Calibri"/>
                <a:ea typeface="Calibri"/>
                <a:cs typeface="Calibri"/>
                <a:sym typeface="Calibri"/>
              </a:rPr>
              <a:t>prospettiva a lungo termine </a:t>
            </a:r>
            <a:r>
              <a:rPr lang="en-US" sz="1200" b="0" i="0">
                <a:solidFill>
                  <a:schemeClr val="dk1"/>
                </a:solidFill>
                <a:latin typeface="Calibri"/>
                <a:ea typeface="Calibri"/>
                <a:cs typeface="Calibri"/>
                <a:sym typeface="Calibri"/>
              </a:rPr>
              <a:t>sull’economia, creando ricchezza e resilienza al servizio degli interessi dei </a:t>
            </a:r>
            <a:r>
              <a:rPr lang="en-US" sz="1200" b="0" i="1">
                <a:solidFill>
                  <a:schemeClr val="dk1"/>
                </a:solidFill>
                <a:latin typeface="Calibri"/>
                <a:ea typeface="Calibri"/>
                <a:cs typeface="Calibri"/>
                <a:sym typeface="Calibri"/>
              </a:rPr>
              <a:t>cittadini futuri</a:t>
            </a:r>
            <a:r>
              <a:rPr lang="en-US" sz="1200" b="0" i="0">
                <a:solidFill>
                  <a:schemeClr val="dk1"/>
                </a:solidFill>
                <a:latin typeface="Calibri"/>
                <a:ea typeface="Calibri"/>
                <a:cs typeface="Calibri"/>
                <a:sym typeface="Calibri"/>
              </a:rPr>
              <a:t>, agendo al contempo con urgenza per affrontare la povertà e l’ingiustizia multidimensionali di oggi.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Si basa sulla </a:t>
            </a:r>
            <a:r>
              <a:rPr lang="en-US" sz="1200" b="0" i="1">
                <a:solidFill>
                  <a:schemeClr val="dk1"/>
                </a:solidFill>
                <a:latin typeface="Calibri"/>
                <a:ea typeface="Calibri"/>
                <a:cs typeface="Calibri"/>
                <a:sym typeface="Calibri"/>
              </a:rPr>
              <a:t>solidarietà e sulla giustizia sociale</a:t>
            </a:r>
            <a:r>
              <a:rPr lang="en-US" sz="1200" b="0" i="0">
                <a:solidFill>
                  <a:schemeClr val="dk1"/>
                </a:solidFill>
                <a:latin typeface="Calibri"/>
                <a:ea typeface="Calibri"/>
                <a:cs typeface="Calibri"/>
                <a:sym typeface="Calibri"/>
              </a:rPr>
              <a:t>, rafforzando la fiducia e i legami sociali e sostenendo i diritti umani, i diritti dei lavoratori, delle popolazioni indigene e delle minoranze, nonché il diritto allo sviluppo sostenibile.</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Promuove </a:t>
            </a:r>
            <a:r>
              <a:rPr lang="en-US" sz="1200" b="0" i="1">
                <a:solidFill>
                  <a:schemeClr val="dk1"/>
                </a:solidFill>
                <a:latin typeface="Calibri"/>
                <a:ea typeface="Calibri"/>
                <a:cs typeface="Calibri"/>
                <a:sym typeface="Calibri"/>
              </a:rPr>
              <a:t>l’emancipazione </a:t>
            </a:r>
            <a:r>
              <a:rPr lang="en-US" sz="1200" b="0" i="0">
                <a:solidFill>
                  <a:schemeClr val="dk1"/>
                </a:solidFill>
                <a:latin typeface="Calibri"/>
                <a:ea typeface="Calibri"/>
                <a:cs typeface="Calibri"/>
                <a:sym typeface="Calibri"/>
              </a:rPr>
              <a:t>delle micro, piccole e medie imprese (MPMI), delle imprese sociali e dei mezzi di sussistenza sostenibili.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Mira a una </a:t>
            </a:r>
            <a:r>
              <a:rPr lang="en-US" sz="1200" b="0" i="1">
                <a:solidFill>
                  <a:schemeClr val="dk1"/>
                </a:solidFill>
                <a:latin typeface="Calibri"/>
                <a:ea typeface="Calibri"/>
                <a:cs typeface="Calibri"/>
                <a:sym typeface="Calibri"/>
              </a:rPr>
              <a:t>transizione rapida ed equa </a:t>
            </a:r>
            <a:r>
              <a:rPr lang="en-US" sz="1200" b="0" i="0">
                <a:solidFill>
                  <a:schemeClr val="dk1"/>
                </a:solidFill>
                <a:latin typeface="Calibri"/>
                <a:ea typeface="Calibri"/>
                <a:cs typeface="Calibri"/>
                <a:sym typeface="Calibri"/>
              </a:rPr>
              <a:t>e ne copre i costi – senza lasciare indietro nessuno, consentendo ai gruppi vulnerabili di diventare protagonisti della transizione e promuovendo l’innovazione nella </a:t>
            </a:r>
            <a:r>
              <a:rPr lang="en-US" sz="1200" b="0" i="1">
                <a:solidFill>
                  <a:schemeClr val="dk1"/>
                </a:solidFill>
                <a:latin typeface="Calibri"/>
                <a:ea typeface="Calibri"/>
                <a:cs typeface="Calibri"/>
                <a:sym typeface="Calibri"/>
              </a:rPr>
              <a:t>protezione sociale </a:t>
            </a:r>
            <a:r>
              <a:rPr lang="en-US" sz="1200" b="0" i="0">
                <a:solidFill>
                  <a:schemeClr val="dk1"/>
                </a:solidFill>
                <a:latin typeface="Calibri"/>
                <a:ea typeface="Calibri"/>
                <a:cs typeface="Calibri"/>
                <a:sym typeface="Calibri"/>
              </a:rPr>
              <a:t>e nella riqualificazione professionale.</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3. Il principio dei limiti planetari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L’economia verde </a:t>
            </a:r>
            <a:r>
              <a:rPr lang="en-US" sz="1200" b="1" i="0">
                <a:solidFill>
                  <a:schemeClr val="dk1"/>
                </a:solidFill>
                <a:latin typeface="Calibri"/>
                <a:ea typeface="Calibri"/>
                <a:cs typeface="Calibri"/>
                <a:sym typeface="Calibri"/>
              </a:rPr>
              <a:t>salvaguarda, ripristina e investe nella natura.</a:t>
            </a:r>
            <a:br>
              <a:rPr lang="en-US" sz="1200" b="0" i="0">
                <a:solidFill>
                  <a:schemeClr val="dk1"/>
                </a:solidFill>
                <a:latin typeface="Calibri"/>
                <a:ea typeface="Calibri"/>
                <a:cs typeface="Calibri"/>
                <a:sym typeface="Calibri"/>
              </a:rPr>
            </a:br>
            <a:r>
              <a:rPr lang="en-US" sz="1200" b="0" i="0">
                <a:solidFill>
                  <a:schemeClr val="dk1"/>
                </a:solidFill>
                <a:latin typeface="Calibri"/>
                <a:ea typeface="Calibri"/>
                <a:cs typeface="Calibri"/>
                <a:sym typeface="Calibri"/>
              </a:rPr>
              <a:t>. Un’economia verde inclusiva </a:t>
            </a:r>
            <a:r>
              <a:rPr lang="en-US" sz="1200" b="0" i="1">
                <a:solidFill>
                  <a:schemeClr val="dk1"/>
                </a:solidFill>
                <a:latin typeface="Calibri"/>
                <a:ea typeface="Calibri"/>
                <a:cs typeface="Calibri"/>
                <a:sym typeface="Calibri"/>
              </a:rPr>
              <a:t>riconosce e valorizza </a:t>
            </a:r>
            <a:r>
              <a:rPr lang="en-US" sz="1200" b="0" i="0">
                <a:solidFill>
                  <a:schemeClr val="dk1"/>
                </a:solidFill>
                <a:latin typeface="Calibri"/>
                <a:ea typeface="Calibri"/>
                <a:cs typeface="Calibri"/>
                <a:sym typeface="Calibri"/>
              </a:rPr>
              <a:t>i diversi valori della natura: </a:t>
            </a:r>
            <a:r>
              <a:rPr lang="en-US" sz="1200" b="0" i="1">
                <a:solidFill>
                  <a:schemeClr val="dk1"/>
                </a:solidFill>
                <a:latin typeface="Calibri"/>
                <a:ea typeface="Calibri"/>
                <a:cs typeface="Calibri"/>
                <a:sym typeface="Calibri"/>
              </a:rPr>
              <a:t>i valori funzionali </a:t>
            </a:r>
            <a:r>
              <a:rPr lang="en-US" sz="1200" b="0" i="0">
                <a:solidFill>
                  <a:schemeClr val="dk1"/>
                </a:solidFill>
                <a:latin typeface="Calibri"/>
                <a:ea typeface="Calibri"/>
                <a:cs typeface="Calibri"/>
                <a:sym typeface="Calibri"/>
              </a:rPr>
              <a:t>legati alla fornitura di beni e servizi che sono alla base dell’economia, </a:t>
            </a:r>
            <a:r>
              <a:rPr lang="en-US" sz="1200" b="0" i="1">
                <a:solidFill>
                  <a:schemeClr val="dk1"/>
                </a:solidFill>
                <a:latin typeface="Calibri"/>
                <a:ea typeface="Calibri"/>
                <a:cs typeface="Calibri"/>
                <a:sym typeface="Calibri"/>
              </a:rPr>
              <a:t>i valori culturali</a:t>
            </a:r>
            <a:r>
              <a:rPr lang="en-US" sz="1200" b="0" i="0">
                <a:solidFill>
                  <a:schemeClr val="dk1"/>
                </a:solidFill>
                <a:latin typeface="Calibri"/>
                <a:ea typeface="Calibri"/>
                <a:cs typeface="Calibri"/>
                <a:sym typeface="Calibri"/>
              </a:rPr>
              <a:t> della natura che sono alla base delle società e </a:t>
            </a:r>
            <a:r>
              <a:rPr lang="en-US" sz="1200" b="0" i="1">
                <a:solidFill>
                  <a:schemeClr val="dk1"/>
                </a:solidFill>
                <a:latin typeface="Calibri"/>
                <a:ea typeface="Calibri"/>
                <a:cs typeface="Calibri"/>
                <a:sym typeface="Calibri"/>
              </a:rPr>
              <a:t>i valori ecologici</a:t>
            </a:r>
            <a:r>
              <a:rPr lang="en-US" sz="1200" b="0" i="0">
                <a:solidFill>
                  <a:schemeClr val="dk1"/>
                </a:solidFill>
                <a:latin typeface="Calibri"/>
                <a:ea typeface="Calibri"/>
                <a:cs typeface="Calibri"/>
                <a:sym typeface="Calibri"/>
              </a:rPr>
              <a:t> della natura che sono alla base della vita stessa.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Essa riconosce la </a:t>
            </a:r>
            <a:r>
              <a:rPr lang="en-US" sz="1200" b="0" i="1">
                <a:solidFill>
                  <a:schemeClr val="dk1"/>
                </a:solidFill>
                <a:latin typeface="Calibri"/>
                <a:ea typeface="Calibri"/>
                <a:cs typeface="Calibri"/>
                <a:sym typeface="Calibri"/>
              </a:rPr>
              <a:t>limitata sostituibilità </a:t>
            </a:r>
            <a:r>
              <a:rPr lang="en-US" sz="1200" b="0" i="0">
                <a:solidFill>
                  <a:schemeClr val="dk1"/>
                </a:solidFill>
                <a:latin typeface="Calibri"/>
                <a:ea typeface="Calibri"/>
                <a:cs typeface="Calibri"/>
                <a:sym typeface="Calibri"/>
              </a:rPr>
              <a:t>del capitale naturale con altri capitali, applicando il </a:t>
            </a:r>
            <a:r>
              <a:rPr lang="en-US" sz="1200" b="0" i="1">
                <a:solidFill>
                  <a:schemeClr val="dk1"/>
                </a:solidFill>
                <a:latin typeface="Calibri"/>
                <a:ea typeface="Calibri"/>
                <a:cs typeface="Calibri"/>
                <a:sym typeface="Calibri"/>
              </a:rPr>
              <a:t>principio di precauzione </a:t>
            </a:r>
            <a:r>
              <a:rPr lang="en-US" sz="1200" b="0" i="0">
                <a:solidFill>
                  <a:schemeClr val="dk1"/>
                </a:solidFill>
                <a:latin typeface="Calibri"/>
                <a:ea typeface="Calibri"/>
                <a:cs typeface="Calibri"/>
                <a:sym typeface="Calibri"/>
              </a:rPr>
              <a:t>per evitare la perdita di capitale naturale essenziale e il superamento dei limiti ecologici.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a:t>
            </a:r>
            <a:r>
              <a:rPr lang="en-US" sz="1200" b="0" i="1">
                <a:solidFill>
                  <a:schemeClr val="dk1"/>
                </a:solidFill>
                <a:latin typeface="Calibri"/>
                <a:ea typeface="Calibri"/>
                <a:cs typeface="Calibri"/>
                <a:sym typeface="Calibri"/>
              </a:rPr>
              <a:t>Investe </a:t>
            </a:r>
            <a:r>
              <a:rPr lang="en-US" sz="1200" b="0" i="0">
                <a:solidFill>
                  <a:schemeClr val="dk1"/>
                </a:solidFill>
                <a:latin typeface="Calibri"/>
                <a:ea typeface="Calibri"/>
                <a:cs typeface="Calibri"/>
                <a:sym typeface="Calibri"/>
              </a:rPr>
              <a:t>nella protezione, nella crescita e nel ripristino della biodiversità, del suolo, dell’acqua, dell’aria e dei sistemi naturali.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Adotta </a:t>
            </a:r>
            <a:r>
              <a:rPr lang="en-US" sz="1200" b="0" i="1">
                <a:solidFill>
                  <a:schemeClr val="dk1"/>
                </a:solidFill>
                <a:latin typeface="Calibri"/>
                <a:ea typeface="Calibri"/>
                <a:cs typeface="Calibri"/>
                <a:sym typeface="Calibri"/>
              </a:rPr>
              <a:t>un approccio innovativo </a:t>
            </a:r>
            <a:r>
              <a:rPr lang="en-US" sz="1200" b="0" i="0">
                <a:solidFill>
                  <a:schemeClr val="dk1"/>
                </a:solidFill>
                <a:latin typeface="Calibri"/>
                <a:ea typeface="Calibri"/>
                <a:cs typeface="Calibri"/>
                <a:sym typeface="Calibri"/>
              </a:rPr>
              <a:t>nella gestione dei sistemi naturali, ispirandosi alle loro proprietà, quali la circolarità, e allineandosi ai mezzi di sussistenza delle comunità locali basati sulla biodiversità e sui sistemi naturali.</a:t>
            </a:r>
            <a:endParaRPr/>
          </a:p>
          <a:p>
            <a:pPr marL="0" lvl="0" indent="0" algn="l" rtl="0">
              <a:spcBef>
                <a:spcPts val="0"/>
              </a:spcBef>
              <a:spcAft>
                <a:spcPts val="0"/>
              </a:spcAft>
              <a:buNone/>
            </a:pPr>
            <a:r>
              <a:rPr lang="en-US" sz="1200" b="1" i="0">
                <a:solidFill>
                  <a:schemeClr val="dk1"/>
                </a:solidFill>
                <a:latin typeface="Calibri"/>
                <a:ea typeface="Calibri"/>
                <a:cs typeface="Calibri"/>
                <a:sym typeface="Calibri"/>
              </a:rPr>
              <a:t>4. Il principio di efficienza e sufficienza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L’economia verde è orientata a </a:t>
            </a:r>
            <a:r>
              <a:rPr lang="en-US" sz="1200" b="1" i="0">
                <a:solidFill>
                  <a:schemeClr val="dk1"/>
                </a:solidFill>
                <a:latin typeface="Calibri"/>
                <a:ea typeface="Calibri"/>
                <a:cs typeface="Calibri"/>
                <a:sym typeface="Calibri"/>
              </a:rPr>
              <a:t>sostenere il consumo e la produzione sostenibili.</a:t>
            </a:r>
            <a:br>
              <a:rPr lang="en-US" sz="1200" b="0" i="0">
                <a:solidFill>
                  <a:schemeClr val="dk1"/>
                </a:solidFill>
                <a:latin typeface="Calibri"/>
                <a:ea typeface="Calibri"/>
                <a:cs typeface="Calibri"/>
                <a:sym typeface="Calibri"/>
              </a:rPr>
            </a:br>
            <a:r>
              <a:rPr lang="en-US" sz="1200" b="0" i="0">
                <a:solidFill>
                  <a:schemeClr val="dk1"/>
                </a:solidFill>
                <a:latin typeface="Calibri"/>
                <a:ea typeface="Calibri"/>
                <a:cs typeface="Calibri"/>
                <a:sym typeface="Calibri"/>
              </a:rPr>
              <a:t>. Un’economia verde inclusiva è a basse emissioni di carbonio, attenta alla conservazione delle risorse, diversificata e circolare. Adotta nuovi modelli di sviluppo economico che affrontano la sfida di </a:t>
            </a:r>
            <a:r>
              <a:rPr lang="en-US" sz="1200" b="0" i="1">
                <a:solidFill>
                  <a:schemeClr val="dk1"/>
                </a:solidFill>
                <a:latin typeface="Calibri"/>
                <a:ea typeface="Calibri"/>
                <a:cs typeface="Calibri"/>
                <a:sym typeface="Calibri"/>
              </a:rPr>
              <a:t>creare prosperità entro i limiti del pianeta.</a:t>
            </a: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Riconosce la necessità di </a:t>
            </a:r>
            <a:r>
              <a:rPr lang="en-US" sz="1200" b="0" i="1">
                <a:solidFill>
                  <a:schemeClr val="dk1"/>
                </a:solidFill>
                <a:latin typeface="Calibri"/>
                <a:ea typeface="Calibri"/>
                <a:cs typeface="Calibri"/>
                <a:sym typeface="Calibri"/>
              </a:rPr>
              <a:t>un significativo cambiamento globale per limitare il consumo di risorse naturali a livelli fisicamente sostenibili, </a:t>
            </a:r>
            <a:r>
              <a:rPr lang="en-US" sz="1200" b="0" i="0">
                <a:solidFill>
                  <a:schemeClr val="dk1"/>
                </a:solidFill>
                <a:latin typeface="Calibri"/>
                <a:ea typeface="Calibri"/>
                <a:cs typeface="Calibri"/>
                <a:sym typeface="Calibri"/>
              </a:rPr>
              <a:t>se vogliamo rimanere entro i limiti del pianeta.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Riconosce un </a:t>
            </a:r>
            <a:r>
              <a:rPr lang="en-US" sz="1200" b="0" i="1">
                <a:solidFill>
                  <a:schemeClr val="dk1"/>
                </a:solidFill>
                <a:latin typeface="Calibri"/>
                <a:ea typeface="Calibri"/>
                <a:cs typeface="Calibri"/>
                <a:sym typeface="Calibri"/>
              </a:rPr>
              <a:t>«livello minimo sociale» </a:t>
            </a:r>
            <a:r>
              <a:rPr lang="en-US" sz="1200" b="0" i="0">
                <a:solidFill>
                  <a:schemeClr val="dk1"/>
                </a:solidFill>
                <a:latin typeface="Calibri"/>
                <a:ea typeface="Calibri"/>
                <a:cs typeface="Calibri"/>
                <a:sym typeface="Calibri"/>
              </a:rPr>
              <a:t>di consumo di beni e servizi di base, essenziale per garantire il benessere e la dignità delle persone, nonché «picchi» di consumo inaccettabili.</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 Allinea prezzi, sussidi e incentivi ai </a:t>
            </a:r>
            <a:r>
              <a:rPr lang="en-US" sz="1200" b="0" i="1">
                <a:solidFill>
                  <a:schemeClr val="dk1"/>
                </a:solidFill>
                <a:latin typeface="Calibri"/>
                <a:ea typeface="Calibri"/>
                <a:cs typeface="Calibri"/>
                <a:sym typeface="Calibri"/>
              </a:rPr>
              <a:t>costi reali per la società</a:t>
            </a:r>
            <a:r>
              <a:rPr lang="en-US" sz="1200" b="0" i="0">
                <a:solidFill>
                  <a:schemeClr val="dk1"/>
                </a:solidFill>
                <a:latin typeface="Calibri"/>
                <a:ea typeface="Calibri"/>
                <a:cs typeface="Calibri"/>
                <a:sym typeface="Calibri"/>
              </a:rPr>
              <a:t>, attraverso meccanismi in cui “chi inquina paga” e/o in cui i benefici vanno a chi produce risultati ecologici inclusivi.</a:t>
            </a:r>
            <a:endParaRPr/>
          </a:p>
          <a:p>
            <a:pPr marL="0" lvl="0" indent="0" algn="l" rtl="0">
              <a:spcBef>
                <a:spcPts val="0"/>
              </a:spcBef>
              <a:spcAft>
                <a:spcPts val="0"/>
              </a:spcAft>
              <a:buNone/>
            </a:pPr>
            <a:r>
              <a:rPr lang="en-US" b="1"/>
              <a:t>5. Il principio del buon governo</a:t>
            </a:r>
            <a:endParaRPr/>
          </a:p>
          <a:p>
            <a:pPr marL="0" lvl="0" indent="0" algn="l" rtl="0">
              <a:spcBef>
                <a:spcPts val="0"/>
              </a:spcBef>
              <a:spcAft>
                <a:spcPts val="0"/>
              </a:spcAft>
              <a:buNone/>
            </a:pPr>
            <a:r>
              <a:rPr lang="en-US"/>
              <a:t>L’economia verde è guidata da </a:t>
            </a:r>
            <a:r>
              <a:rPr lang="en-US" b="1"/>
              <a:t>istituzioni integrate, responsabili e resilienti.</a:t>
            </a:r>
            <a:br>
              <a:rPr lang="en-US"/>
            </a:br>
            <a:r>
              <a:rPr lang="en-US"/>
              <a:t>. Un’economia verde inclusiva si basa </a:t>
            </a:r>
            <a:r>
              <a:rPr lang="en-US" i="1"/>
              <a:t>su dati concreti</a:t>
            </a:r>
            <a:r>
              <a:rPr lang="en-US"/>
              <a:t>: le sue norme e istituzioni sono interdisciplinari e si avvalgono sia di solide conoscenze scientifiche ed economiche sia di conoscenze locali per elaborare strategie adattive.</a:t>
            </a:r>
            <a:endParaRPr/>
          </a:p>
          <a:p>
            <a:pPr marL="0" lvl="0" indent="0" algn="l" rtl="0">
              <a:spcBef>
                <a:spcPts val="0"/>
              </a:spcBef>
              <a:spcAft>
                <a:spcPts val="0"/>
              </a:spcAft>
              <a:buNone/>
            </a:pPr>
            <a:r>
              <a:rPr lang="en-US"/>
              <a:t>. È sostenuta da istituzioni </a:t>
            </a:r>
            <a:r>
              <a:rPr lang="en-US" i="1"/>
              <a:t>integrate, collaborative e coerenti </a:t>
            </a:r>
            <a:r>
              <a:rPr lang="en-US"/>
              <a:t>– sia orizzontalmente tra i settori che verticalmente tra i livelli di governance – e dotate di capacità adeguate per adempiere ai rispettivi ruoli in modo efficace, efficiente e responsabile</a:t>
            </a:r>
            <a:endParaRPr/>
          </a:p>
          <a:p>
            <a:pPr marL="0" lvl="0" indent="0" algn="l" rtl="0">
              <a:spcBef>
                <a:spcPts val="0"/>
              </a:spcBef>
              <a:spcAft>
                <a:spcPts val="0"/>
              </a:spcAft>
              <a:buNone/>
            </a:pPr>
            <a:r>
              <a:rPr lang="en-US"/>
              <a:t>. Richiede </a:t>
            </a:r>
            <a:r>
              <a:rPr lang="en-US" i="1"/>
              <a:t>la partecipazione pubblica</a:t>
            </a:r>
            <a:r>
              <a:rPr lang="en-US"/>
              <a:t>, il consenso informato preventivo, la trasparenza, il dialogo sociale, la responsabilità democratica e l’assenza di interessi particolari in tutte le istituzioni – pubbliche, private e della società civile – affinché una leadership illuminata sia integrata dalla domanda sociale.</a:t>
            </a:r>
            <a:endParaRPr/>
          </a:p>
          <a:p>
            <a:pPr marL="0" lvl="0" indent="0" algn="l" rtl="0">
              <a:spcBef>
                <a:spcPts val="0"/>
              </a:spcBef>
              <a:spcAft>
                <a:spcPts val="0"/>
              </a:spcAft>
              <a:buNone/>
            </a:pPr>
            <a:r>
              <a:rPr lang="en-US"/>
              <a:t>. Promuove </a:t>
            </a:r>
            <a:r>
              <a:rPr lang="en-US" i="1"/>
              <a:t>un processo decisionale decentrato </a:t>
            </a:r>
            <a:r>
              <a:rPr lang="en-US"/>
              <a:t>per le economie locali e la gestione dei sistemi naturali, pur mantenendo solidi standard, procedure e sistemi di conformità comuni e centralizzati.</a:t>
            </a:r>
            <a:endParaRPr/>
          </a:p>
          <a:p>
            <a:pPr marL="0" lvl="0" indent="0" algn="l" rtl="0">
              <a:spcBef>
                <a:spcPts val="0"/>
              </a:spcBef>
              <a:spcAft>
                <a:spcPts val="0"/>
              </a:spcAft>
              <a:buNone/>
            </a:pPr>
            <a:r>
              <a:rPr lang="en-US"/>
              <a:t>. Costruisce un </a:t>
            </a:r>
            <a:r>
              <a:rPr lang="en-US" i="1"/>
              <a:t>sistema finanziario </a:t>
            </a:r>
            <a:r>
              <a:rPr lang="en-US"/>
              <a:t>finalizzato a garantire benessere e sostenibilità, strutturato in modo da </a:t>
            </a:r>
            <a:r>
              <a:rPr lang="en-US" i="1"/>
              <a:t>tutelare in modo sicuro gli interessi della società.</a:t>
            </a:r>
            <a:endParaRPr/>
          </a:p>
          <a:p>
            <a:pPr marL="0" lvl="0" indent="0" algn="l" rtl="0">
              <a:spcBef>
                <a:spcPts val="0"/>
              </a:spcBef>
              <a:spcAft>
                <a:spcPts val="0"/>
              </a:spcAft>
              <a:buNone/>
            </a:pPr>
            <a:br>
              <a:rPr lang="en-US"/>
            </a:br>
            <a:br>
              <a:rPr lang="en-US"/>
            </a:br>
            <a:br>
              <a:rPr lang="en-US"/>
            </a:b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46" name="Google Shape;44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UC3 - 34</a:t>
            </a:r>
            <a:endParaRPr/>
          </a:p>
          <a:p>
            <a:pPr marL="0" lvl="0" indent="0" algn="l" rtl="0">
              <a:spcBef>
                <a:spcPts val="0"/>
              </a:spcBef>
              <a:spcAft>
                <a:spcPts val="0"/>
              </a:spcAft>
              <a:buNone/>
            </a:pPr>
            <a:endParaRPr/>
          </a:p>
          <a:p>
            <a:pPr marL="0" lvl="0" indent="0" algn="l" rtl="0">
              <a:spcBef>
                <a:spcPts val="0"/>
              </a:spcBef>
              <a:spcAft>
                <a:spcPts val="0"/>
              </a:spcAft>
              <a:buNone/>
            </a:pPr>
            <a:r>
              <a:rPr lang="en-US"/>
              <a:t>Fonte dell'immagine: Numen (https://www.numen.fr/quest-ce-que-la-dematerialisation-definition)</a:t>
            </a:r>
            <a:endParaRPr/>
          </a:p>
          <a:p>
            <a:pPr marL="0" lvl="0" indent="0" algn="l" rtl="0">
              <a:spcBef>
                <a:spcPts val="0"/>
              </a:spcBef>
              <a:spcAft>
                <a:spcPts val="0"/>
              </a:spcAft>
              <a:buNone/>
            </a:pPr>
            <a:endParaRPr/>
          </a:p>
          <a:p>
            <a:pPr marL="0" lvl="0" indent="0" algn="l" rtl="0">
              <a:spcBef>
                <a:spcPts val="0"/>
              </a:spcBef>
              <a:spcAft>
                <a:spcPts val="0"/>
              </a:spcAft>
              <a:buNone/>
            </a:pPr>
            <a:r>
              <a:rPr lang="en-US"/>
              <a:t>Forum economico mondiale</a:t>
            </a:r>
            <a:endParaRPr/>
          </a:p>
          <a:p>
            <a:pPr marL="0" marR="0" lvl="0" indent="0" algn="l" rtl="0">
              <a:lnSpc>
                <a:spcPct val="100000"/>
              </a:lnSpc>
              <a:spcBef>
                <a:spcPts val="0"/>
              </a:spcBef>
              <a:spcAft>
                <a:spcPts val="0"/>
              </a:spcAft>
              <a:buClr>
                <a:schemeClr val="dk1"/>
              </a:buClr>
              <a:buSzPts val="1200"/>
              <a:buFont typeface="Calibri"/>
              <a:buNone/>
            </a:pPr>
            <a:r>
              <a:rPr lang="en-US" sz="1200" b="1" i="0">
                <a:solidFill>
                  <a:schemeClr val="dk1"/>
                </a:solidFill>
                <a:latin typeface="Calibri"/>
                <a:ea typeface="Calibri"/>
                <a:cs typeface="Calibri"/>
                <a:sym typeface="Calibri"/>
              </a:rPr>
              <a:t>Le soluzioni digitali possono ridurre le emissioni globali fino al 20%. Ecco come</a:t>
            </a:r>
            <a:endParaRPr/>
          </a:p>
          <a:p>
            <a:pPr marL="0" marR="0" lvl="0" indent="0" algn="l" rtl="0">
              <a:lnSpc>
                <a:spcPct val="100000"/>
              </a:lnSpc>
              <a:spcBef>
                <a:spcPts val="0"/>
              </a:spcBef>
              <a:spcAft>
                <a:spcPts val="0"/>
              </a:spcAft>
              <a:buClr>
                <a:schemeClr val="dk1"/>
              </a:buClr>
              <a:buSzPts val="1200"/>
              <a:buFont typeface="Calibri"/>
              <a:buNone/>
            </a:pPr>
            <a:r>
              <a:rPr lang="en-US" sz="1200" b="1" i="0">
                <a:solidFill>
                  <a:schemeClr val="dk1"/>
                </a:solidFill>
                <a:latin typeface="Calibri"/>
                <a:ea typeface="Calibri"/>
                <a:cs typeface="Calibri"/>
                <a:sym typeface="Calibri"/>
              </a:rPr>
              <a:t>(2022)</a:t>
            </a:r>
            <a:endParaRPr/>
          </a:p>
          <a:p>
            <a:pPr marL="0" marR="0" lvl="0" indent="0" algn="l" rtl="0">
              <a:lnSpc>
                <a:spcPct val="100000"/>
              </a:lnSpc>
              <a:spcBef>
                <a:spcPts val="0"/>
              </a:spcBef>
              <a:spcAft>
                <a:spcPts val="0"/>
              </a:spcAft>
              <a:buClr>
                <a:schemeClr val="dk1"/>
              </a:buClr>
              <a:buSzPts val="1200"/>
              <a:buFont typeface="Calibri"/>
              <a:buNone/>
            </a:pPr>
            <a:r>
              <a:rPr lang="en-US" sz="1200" b="0" i="0">
                <a:solidFill>
                  <a:schemeClr val="dk1"/>
                </a:solidFill>
                <a:latin typeface="Calibri"/>
                <a:ea typeface="Calibri"/>
                <a:cs typeface="Calibri"/>
                <a:sym typeface="Calibri"/>
              </a:rPr>
              <a:t>https://www.weforum.org/stories/2022/05/how-digital-solutions-can-reduce-global-emissions/#:~:text=Se%20implementate%20su%20larga%20scala,%20l'adozione%20delle%20tecnologie%20digitali.</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Patto verde europeo – https://commission.europa.eu/strategy-and-policy/priorities-2019-2024/european-green-deal_en</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Il </a:t>
            </a:r>
            <a:r>
              <a:rPr lang="en-US" sz="1200" b="1" i="0">
                <a:solidFill>
                  <a:schemeClr val="dk1"/>
                </a:solidFill>
                <a:latin typeface="Calibri"/>
                <a:ea typeface="Calibri"/>
                <a:cs typeface="Calibri"/>
                <a:sym typeface="Calibri"/>
              </a:rPr>
              <a:t>Patto verde europeo </a:t>
            </a:r>
            <a:r>
              <a:rPr lang="en-US" sz="1200" b="0" i="0">
                <a:solidFill>
                  <a:schemeClr val="dk1"/>
                </a:solidFill>
                <a:latin typeface="Calibri"/>
                <a:ea typeface="Calibri"/>
                <a:cs typeface="Calibri"/>
                <a:sym typeface="Calibri"/>
              </a:rPr>
              <a:t>trasformerà l’UE in un’economia moderna, efficiente sotto il profilo delle risorse e competitiva.</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Settore digitale verde</a:t>
            </a:r>
            <a:endParaRPr/>
          </a:p>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https://digital-strategy.ec.europa.eu/en/policies/green-digital</a:t>
            </a:r>
            <a:endParaRPr/>
          </a:p>
          <a:p>
            <a:pPr marL="0" marR="0" lvl="0" indent="0" algn="l" rtl="0">
              <a:lnSpc>
                <a:spcPct val="100000"/>
              </a:lnSpc>
              <a:spcBef>
                <a:spcPts val="0"/>
              </a:spcBef>
              <a:spcAft>
                <a:spcPts val="0"/>
              </a:spcAft>
              <a:buClr>
                <a:schemeClr val="dk1"/>
              </a:buClr>
              <a:buSzPts val="1200"/>
              <a:buFont typeface="Calibri"/>
              <a:buNone/>
            </a:pPr>
            <a:endParaRPr sz="1200" b="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0">
                <a:solidFill>
                  <a:schemeClr val="dk1"/>
                </a:solidFill>
                <a:latin typeface="Calibri"/>
                <a:ea typeface="Calibri"/>
                <a:cs typeface="Calibri"/>
                <a:sym typeface="Calibri"/>
              </a:rPr>
              <a:t>Plasmare il futuro digitale dell’Europa</a:t>
            </a:r>
            <a:endParaRPr/>
          </a:p>
          <a:p>
            <a:pPr marL="0" lvl="0" indent="0" algn="l" rtl="0">
              <a:spcBef>
                <a:spcPts val="0"/>
              </a:spcBef>
              <a:spcAft>
                <a:spcPts val="0"/>
              </a:spcAft>
              <a:buNone/>
            </a:pPr>
            <a:r>
              <a:rPr lang="en-US"/>
              <a:t>https://commission.europa.eu/strategy-and-policy/priorities-2019-2024/europe-fit-digital-age/shaping-europes-digital-future_en</a:t>
            </a:r>
            <a:endParaRPr/>
          </a:p>
        </p:txBody>
      </p:sp>
      <p:sp>
        <p:nvSpPr>
          <p:cNvPr id="456" name="Google Shape;456;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UC3 - 35</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Fonte dell'immagine: GreenOffice (https://greenoffice.co.za/digitalisation/)</a:t>
            </a:r>
            <a:endParaRPr/>
          </a:p>
          <a:p>
            <a:pPr marL="0" lvl="0" indent="0" algn="l" rtl="0">
              <a:spcBef>
                <a:spcPts val="0"/>
              </a:spcBef>
              <a:spcAft>
                <a:spcPts val="0"/>
              </a:spcAft>
              <a:buNone/>
            </a:pP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Plasmare il futuro digitale dell’Europa</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La transizione digitale dovrebbe andare a vantaggio di tutti, mettendo al primo posto le persone e aprendo nuove opportunità per le imprese. Le soluzioni digitali sono inoltre fondamentali per combattere il cambiamento climatico e realizzare la transizione verde.</a:t>
            </a:r>
            <a:endParaRPr/>
          </a:p>
          <a:p>
            <a:pPr marL="0" lvl="0" indent="0" algn="l" rtl="0">
              <a:spcBef>
                <a:spcPts val="0"/>
              </a:spcBef>
              <a:spcAft>
                <a:spcPts val="0"/>
              </a:spcAft>
              <a:buNone/>
            </a:pPr>
            <a:r>
              <a:rPr lang="en-US"/>
              <a:t>https://commission.europa.eu/strategy-and-policy/priorities-2019-2024/europe-fit-digital-age/shaping-europes-digital-future_en</a:t>
            </a:r>
            <a:endParaRPr/>
          </a:p>
        </p:txBody>
      </p:sp>
      <p:sp>
        <p:nvSpPr>
          <p:cNvPr id="468" name="Google Shape;46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9" name="Google Shape;53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Fonte dell'immagine:</a:t>
            </a:r>
            <a:endParaRPr/>
          </a:p>
          <a:p>
            <a:pPr marL="0" lvl="0" indent="0" algn="l" rtl="0">
              <a:spcBef>
                <a:spcPts val="0"/>
              </a:spcBef>
              <a:spcAft>
                <a:spcPts val="0"/>
              </a:spcAft>
              <a:buNone/>
            </a:pPr>
            <a:r>
              <a:rPr lang="en-US"/>
              <a:t>Immagine creata con Sora (generata dall'IA), per SUSTAIN-EU CU4 “Obiettivo e introduzione al modulo”. Nessun contenuto di terze parti; nessuna persona o marchio identificabile. Prompt archiviato nei registri del progetto.</a:t>
            </a:r>
            <a:endParaRPr b="1"/>
          </a:p>
        </p:txBody>
      </p:sp>
      <p:sp>
        <p:nvSpPr>
          <p:cNvPr id="547" name="Google Shape;547;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27"/>
        <p:cNvGrpSpPr/>
        <p:nvPr/>
      </p:nvGrpSpPr>
      <p:grpSpPr>
        <a:xfrm>
          <a:off x="0" y="0"/>
          <a:ext cx="0" cy="0"/>
          <a:chOff x="0" y="0"/>
          <a:chExt cx="0" cy="0"/>
        </a:xfrm>
      </p:grpSpPr>
      <p:sp>
        <p:nvSpPr>
          <p:cNvPr id="28" name="Google Shape;28;p40"/>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9" name="Google Shape;29;p4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30"/>
        <p:cNvGrpSpPr/>
        <p:nvPr/>
      </p:nvGrpSpPr>
      <p:grpSpPr>
        <a:xfrm>
          <a:off x="0" y="0"/>
          <a:ext cx="0" cy="0"/>
          <a:chOff x="0" y="0"/>
          <a:chExt cx="0" cy="0"/>
        </a:xfrm>
      </p:grpSpPr>
      <p:sp>
        <p:nvSpPr>
          <p:cNvPr id="31" name="Google Shape;31;p41"/>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lvl1pPr marL="457200" lvl="0" indent="-330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2" name="Google Shape;32;p41"/>
          <p:cNvSpPr txBox="1">
            <a:spLocks noGrp="1"/>
          </p:cNvSpPr>
          <p:nvPr>
            <p:ph type="body" idx="2"/>
          </p:nvPr>
        </p:nvSpPr>
        <p:spPr>
          <a:xfrm>
            <a:off x="399369" y="2177491"/>
            <a:ext cx="11393260" cy="4429126"/>
          </a:xfrm>
          <a:prstGeom prst="rect">
            <a:avLst/>
          </a:prstGeom>
          <a:noFill/>
          <a:ln>
            <a:noFill/>
          </a:ln>
        </p:spPr>
        <p:txBody>
          <a:bodyPr spcFirstLastPara="1" wrap="square" lIns="0" tIns="0" rIns="0" bIns="0" anchor="t" anchorCtr="0">
            <a:normAutofit/>
          </a:bodyPr>
          <a:lstStyle>
            <a:lvl1pPr marL="457200" lvl="0" indent="-32004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marL="914400" lvl="1" indent="-340360" algn="l">
              <a:spcBef>
                <a:spcPts val="1000"/>
              </a:spcBef>
              <a:spcAft>
                <a:spcPts val="0"/>
              </a:spcAft>
              <a:buSzPts val="1760"/>
              <a:buChar char="►"/>
              <a:defRPr sz="2200"/>
            </a:lvl2pPr>
            <a:lvl3pPr marL="1371600" lvl="2" indent="-340360" algn="l">
              <a:spcBef>
                <a:spcPts val="1000"/>
              </a:spcBef>
              <a:spcAft>
                <a:spcPts val="0"/>
              </a:spcAft>
              <a:buSzPts val="1760"/>
              <a:buChar char="►"/>
              <a:defRPr sz="2200"/>
            </a:lvl3pPr>
            <a:lvl4pPr marL="1828800" lvl="3" indent="-340360" algn="l">
              <a:spcBef>
                <a:spcPts val="1000"/>
              </a:spcBef>
              <a:spcAft>
                <a:spcPts val="0"/>
              </a:spcAft>
              <a:buSzPts val="1760"/>
              <a:buChar char="►"/>
              <a:defRPr sz="2200"/>
            </a:lvl4pPr>
            <a:lvl5pPr marL="2286000" lvl="4" indent="-340360" algn="l">
              <a:spcBef>
                <a:spcPts val="1000"/>
              </a:spcBef>
              <a:spcAft>
                <a:spcPts val="0"/>
              </a:spcAft>
              <a:buSzPts val="1760"/>
              <a:buChar char="►"/>
              <a:defRPr sz="2200"/>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3" name="Google Shape;33;p4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4"/>
        <p:cNvGrpSpPr/>
        <p:nvPr/>
      </p:nvGrpSpPr>
      <p:grpSpPr>
        <a:xfrm>
          <a:off x="0" y="0"/>
          <a:ext cx="0" cy="0"/>
          <a:chOff x="0" y="0"/>
          <a:chExt cx="0" cy="0"/>
        </a:xfrm>
      </p:grpSpPr>
      <p:grpSp>
        <p:nvGrpSpPr>
          <p:cNvPr id="35" name="Google Shape;35;p45"/>
          <p:cNvGrpSpPr/>
          <p:nvPr/>
        </p:nvGrpSpPr>
        <p:grpSpPr>
          <a:xfrm>
            <a:off x="0" y="-8467"/>
            <a:ext cx="12192000" cy="6866467"/>
            <a:chOff x="0" y="-8467"/>
            <a:chExt cx="12192000" cy="6866467"/>
          </a:xfrm>
        </p:grpSpPr>
        <p:cxnSp>
          <p:nvCxnSpPr>
            <p:cNvPr id="36" name="Google Shape;36;p45"/>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37" name="Google Shape;37;p45"/>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8" name="Google Shape;38;p4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9" name="Google Shape;39;p45"/>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0" name="Google Shape;40;p45"/>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1" name="Google Shape;41;p45"/>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2" name="Google Shape;42;p45"/>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3" name="Google Shape;43;p45"/>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4" name="Google Shape;44;p45"/>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5" name="Google Shape;45;p45"/>
            <p:cNvSpPr/>
            <p:nvPr/>
          </p:nvSpPr>
          <p:spPr>
            <a:xfrm rot="10800000">
              <a:off x="0" y="0"/>
              <a:ext cx="842596" cy="5666154"/>
            </a:xfrm>
            <a:prstGeom prst="triangle">
              <a:avLst>
                <a:gd name="adj" fmla="val 10000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46" name="Google Shape;46;p45"/>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8" name="Google Shape;48;p4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
        <p:cNvGrpSpPr/>
        <p:nvPr/>
      </p:nvGrpSpPr>
      <p:grpSpPr>
        <a:xfrm>
          <a:off x="0" y="0"/>
          <a:ext cx="0" cy="0"/>
          <a:chOff x="0" y="0"/>
          <a:chExt cx="0" cy="0"/>
        </a:xfrm>
      </p:grpSpPr>
      <p:sp>
        <p:nvSpPr>
          <p:cNvPr id="52" name="Google Shape;52;p4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4" name="Google Shape;54;p4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
        <p:cNvGrpSpPr/>
        <p:nvPr/>
      </p:nvGrpSpPr>
      <p:grpSpPr>
        <a:xfrm>
          <a:off x="0" y="0"/>
          <a:ext cx="0" cy="0"/>
          <a:chOff x="0" y="0"/>
          <a:chExt cx="0" cy="0"/>
        </a:xfrm>
      </p:grpSpPr>
      <p:sp>
        <p:nvSpPr>
          <p:cNvPr id="58" name="Google Shape;58;p47"/>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60" name="Google Shape;60;p4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4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4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8"/>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48"/>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7" name="Google Shape;67;p4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4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4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4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3" name="Google Shape;73;p49"/>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4" name="Google Shape;74;p49"/>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5" name="Google Shape;75;p49"/>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6" name="Google Shape;76;p4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5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5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5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5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52"/>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2"/>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1" name="Google Shape;91;p52"/>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92" name="Google Shape;92;p5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5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5"/>
        <p:cNvGrpSpPr/>
        <p:nvPr/>
      </p:nvGrpSpPr>
      <p:grpSpPr>
        <a:xfrm>
          <a:off x="0" y="0"/>
          <a:ext cx="0" cy="0"/>
          <a:chOff x="0" y="0"/>
          <a:chExt cx="0" cy="0"/>
        </a:xfrm>
      </p:grpSpPr>
      <p:sp>
        <p:nvSpPr>
          <p:cNvPr id="96" name="Google Shape;96;p53"/>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3"/>
          <p:cNvSpPr>
            <a:spLocks noGrp="1"/>
          </p:cNvSpPr>
          <p:nvPr>
            <p:ph type="pic" idx="2"/>
          </p:nvPr>
        </p:nvSpPr>
        <p:spPr>
          <a:xfrm>
            <a:off x="677334" y="609600"/>
            <a:ext cx="8596668" cy="3845718"/>
          </a:xfrm>
          <a:prstGeom prst="rect">
            <a:avLst/>
          </a:prstGeom>
          <a:noFill/>
          <a:ln>
            <a:noFill/>
          </a:ln>
        </p:spPr>
      </p:sp>
      <p:sp>
        <p:nvSpPr>
          <p:cNvPr id="98" name="Google Shape;98;p53"/>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9" name="Google Shape;99;p5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2"/>
        <p:cNvGrpSpPr/>
        <p:nvPr/>
      </p:nvGrpSpPr>
      <p:grpSpPr>
        <a:xfrm>
          <a:off x="0" y="0"/>
          <a:ext cx="0" cy="0"/>
          <a:chOff x="0" y="0"/>
          <a:chExt cx="0" cy="0"/>
        </a:xfrm>
      </p:grpSpPr>
      <p:sp>
        <p:nvSpPr>
          <p:cNvPr id="103" name="Google Shape;103;p54"/>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4"/>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5" name="Google Shape;105;p5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8"/>
        <p:cNvGrpSpPr/>
        <p:nvPr/>
      </p:nvGrpSpPr>
      <p:grpSpPr>
        <a:xfrm>
          <a:off x="0" y="0"/>
          <a:ext cx="0" cy="0"/>
          <a:chOff x="0" y="0"/>
          <a:chExt cx="0" cy="0"/>
        </a:xfrm>
      </p:grpSpPr>
      <p:sp>
        <p:nvSpPr>
          <p:cNvPr id="109" name="Google Shape;109;p55"/>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5"/>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1" name="Google Shape;111;p55"/>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5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5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5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15" name="Google Shape;115;p55"/>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55"/>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7"/>
        <p:cNvGrpSpPr/>
        <p:nvPr/>
      </p:nvGrpSpPr>
      <p:grpSpPr>
        <a:xfrm>
          <a:off x="0" y="0"/>
          <a:ext cx="0" cy="0"/>
          <a:chOff x="0" y="0"/>
          <a:chExt cx="0" cy="0"/>
        </a:xfrm>
      </p:grpSpPr>
      <p:sp>
        <p:nvSpPr>
          <p:cNvPr id="118" name="Google Shape;118;p56"/>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56"/>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0" name="Google Shape;120;p5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5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5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3"/>
        <p:cNvGrpSpPr/>
        <p:nvPr/>
      </p:nvGrpSpPr>
      <p:grpSpPr>
        <a:xfrm>
          <a:off x="0" y="0"/>
          <a:ext cx="0" cy="0"/>
          <a:chOff x="0" y="0"/>
          <a:chExt cx="0" cy="0"/>
        </a:xfrm>
      </p:grpSpPr>
      <p:sp>
        <p:nvSpPr>
          <p:cNvPr id="124" name="Google Shape;124;p57"/>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57"/>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6" name="Google Shape;126;p57"/>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7" name="Google Shape;127;p5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5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5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
        <p:nvSpPr>
          <p:cNvPr id="130" name="Google Shape;130;p57"/>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57"/>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2"/>
        <p:cNvGrpSpPr/>
        <p:nvPr/>
      </p:nvGrpSpPr>
      <p:grpSpPr>
        <a:xfrm>
          <a:off x="0" y="0"/>
          <a:ext cx="0" cy="0"/>
          <a:chOff x="0" y="0"/>
          <a:chExt cx="0" cy="0"/>
        </a:xfrm>
      </p:grpSpPr>
      <p:sp>
        <p:nvSpPr>
          <p:cNvPr id="133" name="Google Shape;133;p58"/>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58"/>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5" name="Google Shape;135;p58"/>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36" name="Google Shape;136;p5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5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9"/>
        <p:cNvGrpSpPr/>
        <p:nvPr/>
      </p:nvGrpSpPr>
      <p:grpSpPr>
        <a:xfrm>
          <a:off x="0" y="0"/>
          <a:ext cx="0" cy="0"/>
          <a:chOff x="0" y="0"/>
          <a:chExt cx="0" cy="0"/>
        </a:xfrm>
      </p:grpSpPr>
      <p:sp>
        <p:nvSpPr>
          <p:cNvPr id="140" name="Google Shape;140;p5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59"/>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2" name="Google Shape;142;p5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5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5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5"/>
        <p:cNvGrpSpPr/>
        <p:nvPr/>
      </p:nvGrpSpPr>
      <p:grpSpPr>
        <a:xfrm>
          <a:off x="0" y="0"/>
          <a:ext cx="0" cy="0"/>
          <a:chOff x="0" y="0"/>
          <a:chExt cx="0" cy="0"/>
        </a:xfrm>
      </p:grpSpPr>
      <p:sp>
        <p:nvSpPr>
          <p:cNvPr id="146" name="Google Shape;146;p60"/>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60"/>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40" algn="l">
              <a:spcBef>
                <a:spcPts val="1000"/>
              </a:spcBef>
              <a:spcAft>
                <a:spcPts val="0"/>
              </a:spcAft>
              <a:buSzPts val="1440"/>
              <a:buChar char="►"/>
              <a:defRPr/>
            </a:lvl3pPr>
            <a:lvl4pPr marL="1828800" lvl="3" indent="-320040" algn="l">
              <a:spcBef>
                <a:spcPts val="1000"/>
              </a:spcBef>
              <a:spcAft>
                <a:spcPts val="0"/>
              </a:spcAft>
              <a:buSzPts val="1440"/>
              <a:buChar char="►"/>
              <a:defRPr/>
            </a:lvl4pPr>
            <a:lvl5pPr marL="2286000" lvl="4" indent="-320040" algn="l">
              <a:spcBef>
                <a:spcPts val="1000"/>
              </a:spcBef>
              <a:spcAft>
                <a:spcPts val="0"/>
              </a:spcAft>
              <a:buSzPts val="1440"/>
              <a:buChar char="►"/>
              <a:defRPr/>
            </a:lvl5pPr>
            <a:lvl6pPr marL="2743200" lvl="5" indent="-320040" algn="l">
              <a:spcBef>
                <a:spcPts val="1000"/>
              </a:spcBef>
              <a:spcAft>
                <a:spcPts val="0"/>
              </a:spcAft>
              <a:buSzPts val="1440"/>
              <a:buChar char="►"/>
              <a:defRPr/>
            </a:lvl6pPr>
            <a:lvl7pPr marL="3200400" lvl="6" indent="-320040"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8" name="Google Shape;148;p6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6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6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51"/>
        <p:cNvGrpSpPr/>
        <p:nvPr/>
      </p:nvGrpSpPr>
      <p:grpSpPr>
        <a:xfrm>
          <a:off x="0" y="0"/>
          <a:ext cx="0" cy="0"/>
          <a:chOff x="0" y="0"/>
          <a:chExt cx="0" cy="0"/>
        </a:xfrm>
      </p:grpSpPr>
      <p:sp>
        <p:nvSpPr>
          <p:cNvPr id="152" name="Google Shape;152;p43"/>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3" name="Google Shape;153;p43"/>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72"/>
        <p:cNvGrpSpPr/>
        <p:nvPr/>
      </p:nvGrpSpPr>
      <p:grpSpPr>
        <a:xfrm>
          <a:off x="0" y="0"/>
          <a:ext cx="0" cy="0"/>
          <a:chOff x="0" y="0"/>
          <a:chExt cx="0" cy="0"/>
        </a:xfrm>
      </p:grpSpPr>
      <p:sp>
        <p:nvSpPr>
          <p:cNvPr id="173" name="Google Shape;173;p44"/>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4" name="Google Shape;174;p44"/>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Text - 1col">
  <p:cSld name="Title Text - 1col">
    <p:spTree>
      <p:nvGrpSpPr>
        <p:cNvPr id="1" name="Shape 179"/>
        <p:cNvGrpSpPr/>
        <p:nvPr/>
      </p:nvGrpSpPr>
      <p:grpSpPr>
        <a:xfrm>
          <a:off x="0" y="0"/>
          <a:ext cx="0" cy="0"/>
          <a:chOff x="0" y="0"/>
          <a:chExt cx="0" cy="0"/>
        </a:xfrm>
      </p:grpSpPr>
      <p:sp>
        <p:nvSpPr>
          <p:cNvPr id="180" name="Google Shape;180;p62"/>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2"/>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ubtitle Content - 2col">
  <p:cSld name="Title Subtitle Content - 2col">
    <p:spTree>
      <p:nvGrpSpPr>
        <p:cNvPr id="1" name="Shape 182"/>
        <p:cNvGrpSpPr/>
        <p:nvPr/>
      </p:nvGrpSpPr>
      <p:grpSpPr>
        <a:xfrm>
          <a:off x="0" y="0"/>
          <a:ext cx="0" cy="0"/>
          <a:chOff x="0" y="0"/>
          <a:chExt cx="0" cy="0"/>
        </a:xfrm>
      </p:grpSpPr>
      <p:sp>
        <p:nvSpPr>
          <p:cNvPr id="183" name="Google Shape;183;p63"/>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63"/>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6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Content - 2col">
  <p:cSld name="Title Content - 2col">
    <p:spTree>
      <p:nvGrpSpPr>
        <p:cNvPr id="1" name="Shape 186"/>
        <p:cNvGrpSpPr/>
        <p:nvPr/>
      </p:nvGrpSpPr>
      <p:grpSpPr>
        <a:xfrm>
          <a:off x="0" y="0"/>
          <a:ext cx="0" cy="0"/>
          <a:chOff x="0" y="0"/>
          <a:chExt cx="0" cy="0"/>
        </a:xfrm>
      </p:grpSpPr>
      <p:sp>
        <p:nvSpPr>
          <p:cNvPr id="187" name="Google Shape;187;p64"/>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64"/>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64"/>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ubtitle Text - 1col">
  <p:cSld name="Title Subtitle Text - 1col">
    <p:spTree>
      <p:nvGrpSpPr>
        <p:cNvPr id="1" name="Shape 190"/>
        <p:cNvGrpSpPr/>
        <p:nvPr/>
      </p:nvGrpSpPr>
      <p:grpSpPr>
        <a:xfrm>
          <a:off x="0" y="0"/>
          <a:ext cx="0" cy="0"/>
          <a:chOff x="0" y="0"/>
          <a:chExt cx="0" cy="0"/>
        </a:xfrm>
      </p:grpSpPr>
      <p:sp>
        <p:nvSpPr>
          <p:cNvPr id="191" name="Google Shape;191;p65"/>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65"/>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65"/>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Text - 1col">
  <p:cSld name="1_Title Text - 1col">
    <p:spTree>
      <p:nvGrpSpPr>
        <p:cNvPr id="1" name="Shape 195"/>
        <p:cNvGrpSpPr/>
        <p:nvPr/>
      </p:nvGrpSpPr>
      <p:grpSpPr>
        <a:xfrm>
          <a:off x="0" y="0"/>
          <a:ext cx="0" cy="0"/>
          <a:chOff x="0" y="0"/>
          <a:chExt cx="0" cy="0"/>
        </a:xfrm>
      </p:grpSpPr>
      <p:sp>
        <p:nvSpPr>
          <p:cNvPr id="196" name="Google Shape;196;p66"/>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66"/>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itle Subtitle Content - 2col">
  <p:cSld name="1_Title Subtitle Content - 2col">
    <p:spTree>
      <p:nvGrpSpPr>
        <p:cNvPr id="1" name="Shape 198"/>
        <p:cNvGrpSpPr/>
        <p:nvPr/>
      </p:nvGrpSpPr>
      <p:grpSpPr>
        <a:xfrm>
          <a:off x="0" y="0"/>
          <a:ext cx="0" cy="0"/>
          <a:chOff x="0" y="0"/>
          <a:chExt cx="0" cy="0"/>
        </a:xfrm>
      </p:grpSpPr>
      <p:sp>
        <p:nvSpPr>
          <p:cNvPr id="199" name="Google Shape;199;p67"/>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67"/>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67"/>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Title Content - 2col">
  <p:cSld name="1_Title Content - 2col">
    <p:spTree>
      <p:nvGrpSpPr>
        <p:cNvPr id="1" name="Shape 202"/>
        <p:cNvGrpSpPr/>
        <p:nvPr/>
      </p:nvGrpSpPr>
      <p:grpSpPr>
        <a:xfrm>
          <a:off x="0" y="0"/>
          <a:ext cx="0" cy="0"/>
          <a:chOff x="0" y="0"/>
          <a:chExt cx="0" cy="0"/>
        </a:xfrm>
      </p:grpSpPr>
      <p:sp>
        <p:nvSpPr>
          <p:cNvPr id="203" name="Google Shape;203;p68"/>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68"/>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8"/>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Subtitle Text - 1col">
  <p:cSld name="1_Title Subtitle Text - 1col">
    <p:spTree>
      <p:nvGrpSpPr>
        <p:cNvPr id="1" name="Shape 206"/>
        <p:cNvGrpSpPr/>
        <p:nvPr/>
      </p:nvGrpSpPr>
      <p:grpSpPr>
        <a:xfrm>
          <a:off x="0" y="0"/>
          <a:ext cx="0" cy="0"/>
          <a:chOff x="0" y="0"/>
          <a:chExt cx="0" cy="0"/>
        </a:xfrm>
      </p:grpSpPr>
      <p:sp>
        <p:nvSpPr>
          <p:cNvPr id="207" name="Google Shape;207;p69"/>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69"/>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69"/>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69"/>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11"/>
        <p:cNvGrpSpPr/>
        <p:nvPr/>
      </p:nvGrpSpPr>
      <p:grpSpPr>
        <a:xfrm>
          <a:off x="0" y="0"/>
          <a:ext cx="0" cy="0"/>
          <a:chOff x="0" y="0"/>
          <a:chExt cx="0" cy="0"/>
        </a:xfrm>
      </p:grpSpPr>
      <p:sp>
        <p:nvSpPr>
          <p:cNvPr id="212" name="Google Shape;212;p70"/>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3" name="Google Shape;213;p70"/>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Text - 1col">
  <p:cSld name="2_Title Text - 1col">
    <p:spTree>
      <p:nvGrpSpPr>
        <p:cNvPr id="1" name="Shape 214"/>
        <p:cNvGrpSpPr/>
        <p:nvPr/>
      </p:nvGrpSpPr>
      <p:grpSpPr>
        <a:xfrm>
          <a:off x="0" y="0"/>
          <a:ext cx="0" cy="0"/>
          <a:chOff x="0" y="0"/>
          <a:chExt cx="0" cy="0"/>
        </a:xfrm>
      </p:grpSpPr>
      <p:sp>
        <p:nvSpPr>
          <p:cNvPr id="215" name="Google Shape;215;p71"/>
          <p:cNvSpPr txBox="1">
            <a:spLocks noGrp="1"/>
          </p:cNvSpPr>
          <p:nvPr>
            <p:ph type="body" idx="1"/>
          </p:nvPr>
        </p:nvSpPr>
        <p:spPr>
          <a:xfrm>
            <a:off x="399370" y="1449389"/>
            <a:ext cx="11393260" cy="5096388"/>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1"/>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Title Subtitle Content - 2col">
  <p:cSld name="2_Title Subtitle Content - 2col">
    <p:spTree>
      <p:nvGrpSpPr>
        <p:cNvPr id="1" name="Shape 217"/>
        <p:cNvGrpSpPr/>
        <p:nvPr/>
      </p:nvGrpSpPr>
      <p:grpSpPr>
        <a:xfrm>
          <a:off x="0" y="0"/>
          <a:ext cx="0" cy="0"/>
          <a:chOff x="0" y="0"/>
          <a:chExt cx="0" cy="0"/>
        </a:xfrm>
      </p:grpSpPr>
      <p:sp>
        <p:nvSpPr>
          <p:cNvPr id="218" name="Google Shape;218;p72"/>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rgbClr val="00ADBB"/>
              </a:buClr>
              <a:buSzPts val="2000"/>
              <a:buFont typeface="Arial"/>
              <a:buNone/>
              <a:defRPr sz="2000" b="0" i="0" u="none" strike="noStrike" cap="none">
                <a:solidFill>
                  <a:srgbClr val="00ADBB"/>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72"/>
          <p:cNvSpPr txBox="1">
            <a:spLocks noGrp="1"/>
          </p:cNvSpPr>
          <p:nvPr>
            <p:ph type="body" idx="2"/>
          </p:nvPr>
        </p:nvSpPr>
        <p:spPr>
          <a:xfrm>
            <a:off x="399370" y="2168526"/>
            <a:ext cx="11393260" cy="4429126"/>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chemeClr val="dk2"/>
              </a:buClr>
              <a:buSzPts val="1800"/>
              <a:buFont typeface="Arial"/>
              <a:buNone/>
              <a:defRPr sz="1800" b="0" i="0" u="none" strike="noStrike" cap="none">
                <a:solidFill>
                  <a:schemeClr val="dk2"/>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2"/>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Content - 2col">
  <p:cSld name="2_Title Content - 2col">
    <p:spTree>
      <p:nvGrpSpPr>
        <p:cNvPr id="1" name="Shape 221"/>
        <p:cNvGrpSpPr/>
        <p:nvPr/>
      </p:nvGrpSpPr>
      <p:grpSpPr>
        <a:xfrm>
          <a:off x="0" y="0"/>
          <a:ext cx="0" cy="0"/>
          <a:chOff x="0" y="0"/>
          <a:chExt cx="0" cy="0"/>
        </a:xfrm>
      </p:grpSpPr>
      <p:sp>
        <p:nvSpPr>
          <p:cNvPr id="222" name="Google Shape;222;p73"/>
          <p:cNvSpPr txBox="1">
            <a:spLocks noGrp="1"/>
          </p:cNvSpPr>
          <p:nvPr>
            <p:ph type="body" idx="1"/>
          </p:nvPr>
        </p:nvSpPr>
        <p:spPr>
          <a:xfrm>
            <a:off x="399370"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73"/>
          <p:cNvSpPr txBox="1">
            <a:spLocks noGrp="1"/>
          </p:cNvSpPr>
          <p:nvPr>
            <p:ph type="body" idx="2"/>
          </p:nvPr>
        </p:nvSpPr>
        <p:spPr>
          <a:xfrm>
            <a:off x="6273801" y="1449389"/>
            <a:ext cx="5518830" cy="5148262"/>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73"/>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_Title Subtitle Text - 1col">
  <p:cSld name="2_Title Subtitle Text - 1col">
    <p:spTree>
      <p:nvGrpSpPr>
        <p:cNvPr id="1" name="Shape 225"/>
        <p:cNvGrpSpPr/>
        <p:nvPr/>
      </p:nvGrpSpPr>
      <p:grpSpPr>
        <a:xfrm>
          <a:off x="0" y="0"/>
          <a:ext cx="0" cy="0"/>
          <a:chOff x="0" y="0"/>
          <a:chExt cx="0" cy="0"/>
        </a:xfrm>
      </p:grpSpPr>
      <p:sp>
        <p:nvSpPr>
          <p:cNvPr id="226" name="Google Shape;226;p74"/>
          <p:cNvSpPr txBox="1">
            <a:spLocks noGrp="1"/>
          </p:cNvSpPr>
          <p:nvPr>
            <p:ph type="body" idx="1"/>
          </p:nvPr>
        </p:nvSpPr>
        <p:spPr>
          <a:xfrm>
            <a:off x="399370" y="1449388"/>
            <a:ext cx="11393260" cy="506611"/>
          </a:xfrm>
          <a:prstGeom prst="rect">
            <a:avLst/>
          </a:prstGeom>
          <a:noFill/>
          <a:ln>
            <a:noFill/>
          </a:ln>
        </p:spPr>
        <p:txBody>
          <a:bodyPr spcFirstLastPara="1" wrap="square" lIns="0" tIns="0" rIns="0" bIns="0" anchor="ctr" anchorCtr="0">
            <a:noAutofit/>
          </a:bodyPr>
          <a:lstStyle>
            <a:lvl1pPr marL="457200" marR="0" lvl="0" indent="-228600" algn="just" rtl="0">
              <a:lnSpc>
                <a:spcPct val="90000"/>
              </a:lnSpc>
              <a:spcBef>
                <a:spcPts val="1000"/>
              </a:spcBef>
              <a:spcAft>
                <a:spcPts val="0"/>
              </a:spcAft>
              <a:buClr>
                <a:schemeClr val="accent6"/>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p74"/>
          <p:cNvSpPr txBox="1">
            <a:spLocks noGrp="1"/>
          </p:cNvSpPr>
          <p:nvPr>
            <p:ph type="body" idx="2"/>
          </p:nvPr>
        </p:nvSpPr>
        <p:spPr>
          <a:xfrm>
            <a:off x="399370"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4"/>
          <p:cNvSpPr txBox="1">
            <a:spLocks noGrp="1"/>
          </p:cNvSpPr>
          <p:nvPr>
            <p:ph type="body" idx="3"/>
          </p:nvPr>
        </p:nvSpPr>
        <p:spPr>
          <a:xfrm>
            <a:off x="6273801" y="2168525"/>
            <a:ext cx="5518830" cy="4429124"/>
          </a:xfrm>
          <a:prstGeom prst="rect">
            <a:avLst/>
          </a:prstGeom>
          <a:noFill/>
          <a:ln>
            <a:noFill/>
          </a:ln>
        </p:spPr>
        <p:txBody>
          <a:bodyPr spcFirstLastPara="1" wrap="square" lIns="0" tIns="0" rIns="0" bIns="0" anchor="t" anchorCtr="0">
            <a:noAutofit/>
          </a:bodyPr>
          <a:lstStyle>
            <a:lvl1pPr marL="457200" marR="0" lvl="0" indent="-228600" algn="just" rtl="0">
              <a:lnSpc>
                <a:spcPct val="90000"/>
              </a:lnSpc>
              <a:spcBef>
                <a:spcPts val="1000"/>
              </a:spcBef>
              <a:spcAft>
                <a:spcPts val="0"/>
              </a:spcAft>
              <a:buClr>
                <a:srgbClr val="000000"/>
              </a:buClr>
              <a:buSzPts val="1800"/>
              <a:buFont typeface="Arial"/>
              <a:buNone/>
              <a:defRPr sz="1800" b="0" i="0" u="none" strike="noStrike" cap="none">
                <a:solidFill>
                  <a:srgbClr val="000000"/>
                </a:solidFill>
                <a:latin typeface="Calibri"/>
                <a:ea typeface="Calibri"/>
                <a:cs typeface="Calibri"/>
                <a:sym typeface="Calibri"/>
              </a:defRPr>
            </a:lvl1pPr>
            <a:lvl2pPr marL="914400" marR="0" lvl="1"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3pPr>
            <a:lvl4pPr marL="1828800" marR="0" lvl="3"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4pPr>
            <a:lvl5pPr marL="2286000" marR="0" lvl="4" indent="-368300" algn="l" rtl="0">
              <a:lnSpc>
                <a:spcPct val="90000"/>
              </a:lnSpc>
              <a:spcBef>
                <a:spcPts val="50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4"/>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230"/>
        <p:cNvGrpSpPr/>
        <p:nvPr/>
      </p:nvGrpSpPr>
      <p:grpSpPr>
        <a:xfrm>
          <a:off x="0" y="0"/>
          <a:ext cx="0" cy="0"/>
          <a:chOff x="0" y="0"/>
          <a:chExt cx="0" cy="0"/>
        </a:xfrm>
      </p:grpSpPr>
      <p:sp>
        <p:nvSpPr>
          <p:cNvPr id="231" name="Google Shape;231;p75"/>
          <p:cNvSpPr/>
          <p:nvPr/>
        </p:nvSpPr>
        <p:spPr>
          <a:xfrm>
            <a:off x="0" y="0"/>
            <a:ext cx="12192000" cy="6858000"/>
          </a:xfrm>
          <a:prstGeom prst="rect">
            <a:avLst/>
          </a:prstGeom>
          <a:solidFill>
            <a:srgbClr val="DDE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p75"/>
          <p:cNvSpPr txBox="1">
            <a:spLocks noGrp="1"/>
          </p:cNvSpPr>
          <p:nvPr>
            <p:ph type="ctrTitle"/>
          </p:nvPr>
        </p:nvSpPr>
        <p:spPr>
          <a:xfrm>
            <a:off x="2179865" y="2628902"/>
            <a:ext cx="7832271" cy="1600197"/>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2.png"/><Relationship Id="rId2" Type="http://schemas.openxmlformats.org/officeDocument/2006/relationships/slideLayout" Target="../slideLayouts/slideLayout22.xml"/><Relationship Id="rId16"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9"/>
          <p:cNvGrpSpPr/>
          <p:nvPr/>
        </p:nvGrpSpPr>
        <p:grpSpPr>
          <a:xfrm>
            <a:off x="0" y="-8467"/>
            <a:ext cx="12192000" cy="6866467"/>
            <a:chOff x="0" y="-8467"/>
            <a:chExt cx="12192000" cy="6866467"/>
          </a:xfrm>
        </p:grpSpPr>
        <p:cxnSp>
          <p:nvCxnSpPr>
            <p:cNvPr id="11" name="Google Shape;11;p3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3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3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4" name="Google Shape;14;p3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 name="Google Shape;15;p39"/>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 name="Google Shape;16;p3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 name="Google Shape;17;p3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 name="Google Shape;18;p3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9" name="Google Shape;19;p3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0" name="Google Shape;20;p39"/>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21" name="Google Shape;21;p3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39"/>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3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3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3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26" name="Google Shape;26;p39" descr="A green and black logo  AI-generated content may be incorrect."/>
          <p:cNvPicPr preferRelativeResize="0"/>
          <p:nvPr/>
        </p:nvPicPr>
        <p:blipFill rotWithShape="1">
          <a:blip r:embed="rId21">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4"/>
        <p:cNvGrpSpPr/>
        <p:nvPr/>
      </p:nvGrpSpPr>
      <p:grpSpPr>
        <a:xfrm>
          <a:off x="0" y="0"/>
          <a:ext cx="0" cy="0"/>
          <a:chOff x="0" y="0"/>
          <a:chExt cx="0" cy="0"/>
        </a:xfrm>
      </p:grpSpPr>
      <p:grpSp>
        <p:nvGrpSpPr>
          <p:cNvPr id="155" name="Google Shape;155;p42"/>
          <p:cNvGrpSpPr/>
          <p:nvPr/>
        </p:nvGrpSpPr>
        <p:grpSpPr>
          <a:xfrm>
            <a:off x="0" y="-8467"/>
            <a:ext cx="12192000" cy="6866467"/>
            <a:chOff x="0" y="-8467"/>
            <a:chExt cx="12192000" cy="6866467"/>
          </a:xfrm>
        </p:grpSpPr>
        <p:cxnSp>
          <p:nvCxnSpPr>
            <p:cNvPr id="156" name="Google Shape;156;p42"/>
            <p:cNvCxnSpPr/>
            <p:nvPr/>
          </p:nvCxnSpPr>
          <p:spPr>
            <a:xfrm>
              <a:off x="9371012" y="0"/>
              <a:ext cx="1219200" cy="6858000"/>
            </a:xfrm>
            <a:prstGeom prst="straightConnector1">
              <a:avLst/>
            </a:prstGeom>
            <a:noFill/>
            <a:ln w="9525" cap="flat" cmpd="sng">
              <a:solidFill>
                <a:schemeClr val="dk1"/>
              </a:solidFill>
              <a:prstDash val="solid"/>
              <a:round/>
              <a:headEnd type="none" w="sm" len="sm"/>
              <a:tailEnd type="none" w="sm" len="sm"/>
            </a:ln>
          </p:spPr>
        </p:cxnSp>
        <p:cxnSp>
          <p:nvCxnSpPr>
            <p:cNvPr id="157" name="Google Shape;157;p42"/>
            <p:cNvCxnSpPr/>
            <p:nvPr/>
          </p:nvCxnSpPr>
          <p:spPr>
            <a:xfrm flipH="1">
              <a:off x="7425267" y="3681413"/>
              <a:ext cx="4763558" cy="3176587"/>
            </a:xfrm>
            <a:prstGeom prst="straightConnector1">
              <a:avLst/>
            </a:prstGeom>
            <a:noFill/>
            <a:ln w="9525" cap="flat" cmpd="sng">
              <a:solidFill>
                <a:schemeClr val="dk1"/>
              </a:solidFill>
              <a:prstDash val="solid"/>
              <a:round/>
              <a:headEnd type="none" w="sm" len="sm"/>
              <a:tailEnd type="none" w="sm" len="sm"/>
            </a:ln>
          </p:spPr>
        </p:cxnSp>
        <p:sp>
          <p:nvSpPr>
            <p:cNvPr id="158" name="Google Shape;158;p4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9" name="Google Shape;159;p4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0" name="Google Shape;160;p42"/>
            <p:cNvSpPr/>
            <p:nvPr/>
          </p:nvSpPr>
          <p:spPr>
            <a:xfrm>
              <a:off x="8932333" y="3048000"/>
              <a:ext cx="3259667" cy="3810000"/>
            </a:xfrm>
            <a:prstGeom prst="triangle">
              <a:avLst>
                <a:gd name="adj" fmla="val 100000"/>
              </a:avLst>
            </a:prstGeom>
            <a:solidFill>
              <a:schemeClr val="accent2">
                <a:alpha val="7215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1" name="Google Shape;161;p4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2" name="Google Shape;162;p4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3" name="Google Shape;163;p4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4" name="Google Shape;164;p4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5" name="Google Shape;165;p42"/>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grpSp>
      <p:sp>
        <p:nvSpPr>
          <p:cNvPr id="166" name="Google Shape;166;p4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67" name="Google Shape;167;p4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FEFEFE"/>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FEFEFE"/>
                </a:solidFill>
                <a:latin typeface="Trebuchet MS"/>
                <a:ea typeface="Trebuchet MS"/>
                <a:cs typeface="Trebuchet MS"/>
                <a:sym typeface="Trebuchet MS"/>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FEFEFE"/>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FEFEFE"/>
                </a:solidFill>
                <a:latin typeface="Trebuchet MS"/>
                <a:ea typeface="Trebuchet MS"/>
                <a:cs typeface="Trebuchet MS"/>
                <a:sym typeface="Trebuchet MS"/>
              </a:defRPr>
            </a:lvl9pPr>
          </a:lstStyle>
          <a:p>
            <a:endParaRPr/>
          </a:p>
        </p:txBody>
      </p:sp>
      <p:sp>
        <p:nvSpPr>
          <p:cNvPr id="168" name="Google Shape;168;p4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69" name="Google Shape;169;p4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chemeClr val="l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lt1"/>
                </a:solidFill>
                <a:latin typeface="Trebuchet MS"/>
                <a:ea typeface="Trebuchet MS"/>
                <a:cs typeface="Trebuchet MS"/>
                <a:sym typeface="Trebuchet MS"/>
              </a:defRPr>
            </a:lvl9pPr>
          </a:lstStyle>
          <a:p>
            <a:endParaRPr/>
          </a:p>
        </p:txBody>
      </p:sp>
      <p:sp>
        <p:nvSpPr>
          <p:cNvPr id="170" name="Google Shape;170;p4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u="none">
                <a:solidFill>
                  <a:schemeClr val="accent1"/>
                </a:solidFill>
                <a:latin typeface="Trebuchet MS"/>
                <a:ea typeface="Trebuchet MS"/>
                <a:cs typeface="Trebuchet MS"/>
                <a:sym typeface="Trebuchet MS"/>
              </a:defRPr>
            </a:lvl1pPr>
            <a:lvl2pPr marL="0" marR="0" lvl="1" indent="0" algn="r" rtl="0">
              <a:spcBef>
                <a:spcPts val="0"/>
              </a:spcBef>
              <a:buNone/>
              <a:defRPr sz="900" b="0" u="none">
                <a:solidFill>
                  <a:schemeClr val="accent1"/>
                </a:solidFill>
                <a:latin typeface="Trebuchet MS"/>
                <a:ea typeface="Trebuchet MS"/>
                <a:cs typeface="Trebuchet MS"/>
                <a:sym typeface="Trebuchet MS"/>
              </a:defRPr>
            </a:lvl2pPr>
            <a:lvl3pPr marL="0" marR="0" lvl="2" indent="0" algn="r" rtl="0">
              <a:spcBef>
                <a:spcPts val="0"/>
              </a:spcBef>
              <a:buNone/>
              <a:defRPr sz="900" b="0" u="none">
                <a:solidFill>
                  <a:schemeClr val="accent1"/>
                </a:solidFill>
                <a:latin typeface="Trebuchet MS"/>
                <a:ea typeface="Trebuchet MS"/>
                <a:cs typeface="Trebuchet MS"/>
                <a:sym typeface="Trebuchet MS"/>
              </a:defRPr>
            </a:lvl3pPr>
            <a:lvl4pPr marL="0" marR="0" lvl="3" indent="0" algn="r" rtl="0">
              <a:spcBef>
                <a:spcPts val="0"/>
              </a:spcBef>
              <a:buNone/>
              <a:defRPr sz="900" b="0" u="none">
                <a:solidFill>
                  <a:schemeClr val="accent1"/>
                </a:solidFill>
                <a:latin typeface="Trebuchet MS"/>
                <a:ea typeface="Trebuchet MS"/>
                <a:cs typeface="Trebuchet MS"/>
                <a:sym typeface="Trebuchet MS"/>
              </a:defRPr>
            </a:lvl4pPr>
            <a:lvl5pPr marL="0" marR="0" lvl="4" indent="0" algn="r" rtl="0">
              <a:spcBef>
                <a:spcPts val="0"/>
              </a:spcBef>
              <a:buNone/>
              <a:defRPr sz="900" b="0" u="none">
                <a:solidFill>
                  <a:schemeClr val="accent1"/>
                </a:solidFill>
                <a:latin typeface="Trebuchet MS"/>
                <a:ea typeface="Trebuchet MS"/>
                <a:cs typeface="Trebuchet MS"/>
                <a:sym typeface="Trebuchet MS"/>
              </a:defRPr>
            </a:lvl5pPr>
            <a:lvl6pPr marL="0" marR="0" lvl="5" indent="0" algn="r" rtl="0">
              <a:spcBef>
                <a:spcPts val="0"/>
              </a:spcBef>
              <a:buNone/>
              <a:defRPr sz="900" b="0" u="none">
                <a:solidFill>
                  <a:schemeClr val="accent1"/>
                </a:solidFill>
                <a:latin typeface="Trebuchet MS"/>
                <a:ea typeface="Trebuchet MS"/>
                <a:cs typeface="Trebuchet MS"/>
                <a:sym typeface="Trebuchet MS"/>
              </a:defRPr>
            </a:lvl6pPr>
            <a:lvl7pPr marL="0" marR="0" lvl="6" indent="0" algn="r" rtl="0">
              <a:spcBef>
                <a:spcPts val="0"/>
              </a:spcBef>
              <a:buNone/>
              <a:defRPr sz="900" b="0" u="none">
                <a:solidFill>
                  <a:schemeClr val="accent1"/>
                </a:solidFill>
                <a:latin typeface="Trebuchet MS"/>
                <a:ea typeface="Trebuchet MS"/>
                <a:cs typeface="Trebuchet MS"/>
                <a:sym typeface="Trebuchet MS"/>
              </a:defRPr>
            </a:lvl7pPr>
            <a:lvl8pPr marL="0" marR="0" lvl="7" indent="0" algn="r" rtl="0">
              <a:spcBef>
                <a:spcPts val="0"/>
              </a:spcBef>
              <a:buNone/>
              <a:defRPr sz="900" b="0" u="none">
                <a:solidFill>
                  <a:schemeClr val="accent1"/>
                </a:solidFill>
                <a:latin typeface="Trebuchet MS"/>
                <a:ea typeface="Trebuchet MS"/>
                <a:cs typeface="Trebuchet MS"/>
                <a:sym typeface="Trebuchet MS"/>
              </a:defRPr>
            </a:lvl8pPr>
            <a:lvl9pPr marL="0" marR="0" lvl="8" indent="0" algn="r" rtl="0">
              <a:spcBef>
                <a:spcPts val="0"/>
              </a:spcBef>
              <a:buNone/>
              <a:defRPr sz="900" b="0" u="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‹N›</a:t>
            </a:fld>
            <a:endParaRPr/>
          </a:p>
        </p:txBody>
      </p:sp>
      <p:pic>
        <p:nvPicPr>
          <p:cNvPr id="171" name="Google Shape;171;p42" descr="A green and black logo  AI-generated content may be incorrect."/>
          <p:cNvPicPr preferRelativeResize="0"/>
          <p:nvPr/>
        </p:nvPicPr>
        <p:blipFill rotWithShape="1">
          <a:blip r:embed="rId3">
            <a:alphaModFix/>
          </a:blip>
          <a:srcRect/>
          <a:stretch/>
        </p:blipFill>
        <p:spPr>
          <a:xfrm>
            <a:off x="368816" y="-252574"/>
            <a:ext cx="1408173" cy="140817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61"/>
          <p:cNvSpPr txBox="1">
            <a:spLocks noGrp="1"/>
          </p:cNvSpPr>
          <p:nvPr>
            <p:ph type="title"/>
          </p:nvPr>
        </p:nvSpPr>
        <p:spPr>
          <a:xfrm>
            <a:off x="399370" y="252828"/>
            <a:ext cx="11393260" cy="67544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1"/>
              </a:buClr>
              <a:buSzPts val="2800"/>
              <a:buFont typeface="Calibri"/>
              <a:buNone/>
              <a:defRPr sz="28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7" name="Google Shape;177;p61" descr="A green and black logo  AI-generated content may be incorrect."/>
          <p:cNvPicPr preferRelativeResize="0"/>
          <p:nvPr/>
        </p:nvPicPr>
        <p:blipFill rotWithShape="1">
          <a:blip r:embed="rId16">
            <a:alphaModFix/>
          </a:blip>
          <a:srcRect/>
          <a:stretch/>
        </p:blipFill>
        <p:spPr>
          <a:xfrm>
            <a:off x="273423" y="-166137"/>
            <a:ext cx="1408173" cy="1408173"/>
          </a:xfrm>
          <a:prstGeom prst="rect">
            <a:avLst/>
          </a:prstGeom>
          <a:noFill/>
          <a:ln>
            <a:noFill/>
          </a:ln>
        </p:spPr>
      </p:pic>
      <p:pic>
        <p:nvPicPr>
          <p:cNvPr id="178" name="Google Shape;178;p61" descr="A blue text on a black background  AI-generated content may be incorrect."/>
          <p:cNvPicPr preferRelativeResize="0"/>
          <p:nvPr/>
        </p:nvPicPr>
        <p:blipFill rotWithShape="1">
          <a:blip r:embed="rId17">
            <a:alphaModFix/>
          </a:blip>
          <a:srcRect/>
          <a:stretch/>
        </p:blipFill>
        <p:spPr>
          <a:xfrm>
            <a:off x="10674759" y="420687"/>
            <a:ext cx="1117871" cy="23452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youtu.be/0XTBYMfZyrM?si=MiepkXaPSvUXZIDp"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hyperlink" Target="https://ec.europa.eu/info/strategy/priorities-2019-2024/european-green-deal_e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limate.ec.europa.eu/eu-action/climate-strategies-targets_e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onsilium.europa.eu/en/policies/climate-change/eu-climate-actio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limate.ec.europa.eu/eu-action/eu-competences-field-climate-action_e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nature.org/en-us/get-involved/how-to-help/carbon-footprint-calculator/"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3.epa.gov/carbon-footprint-calculato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eTyM5qUEI_M&amp;t=8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ffsetguide.org/what-are-carbon-credit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eea.europa.eu/publications/capturing-the-climate-change-mitigation"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hyperlink" Target="https://joint-research-centre.ec.europa.eu/greencomp-european-sustainability-competence-framework_en?prefLang=pt"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joint-research-centre.ec.europa.eu/lifecomp_en" TargetMode="External"/><Relationship Id="rId4" Type="http://schemas.openxmlformats.org/officeDocument/2006/relationships/hyperlink" Target="https://joint-research-centre.ec.europa.eu/digcompedu_en"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g"/><Relationship Id="rId18" Type="http://schemas.openxmlformats.org/officeDocument/2006/relationships/image" Target="../media/image38.png"/><Relationship Id="rId3" Type="http://schemas.openxmlformats.org/officeDocument/2006/relationships/image" Target="../media/image23.jpg"/><Relationship Id="rId7" Type="http://schemas.openxmlformats.org/officeDocument/2006/relationships/image" Target="../media/image27.jpg"/><Relationship Id="rId12" Type="http://schemas.openxmlformats.org/officeDocument/2006/relationships/image" Target="../media/image32.jpg"/><Relationship Id="rId17" Type="http://schemas.openxmlformats.org/officeDocument/2006/relationships/image" Target="../media/image37.png"/><Relationship Id="rId2" Type="http://schemas.openxmlformats.org/officeDocument/2006/relationships/notesSlide" Target="../notesSlides/notesSlide38.xml"/><Relationship Id="rId16" Type="http://schemas.openxmlformats.org/officeDocument/2006/relationships/image" Target="../media/image36.png"/><Relationship Id="rId1" Type="http://schemas.openxmlformats.org/officeDocument/2006/relationships/slideLayout" Target="../slideLayouts/slideLayout20.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jpg"/><Relationship Id="rId15" Type="http://schemas.openxmlformats.org/officeDocument/2006/relationships/image" Target="../media/image35.jpg"/><Relationship Id="rId10" Type="http://schemas.openxmlformats.org/officeDocument/2006/relationships/image" Target="../media/image30.jpg"/><Relationship Id="rId4" Type="http://schemas.openxmlformats.org/officeDocument/2006/relationships/image" Target="../media/image24.png"/><Relationship Id="rId9" Type="http://schemas.openxmlformats.org/officeDocument/2006/relationships/image" Target="../media/image29.jp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
          <p:cNvSpPr txBox="1"/>
          <p:nvPr/>
        </p:nvSpPr>
        <p:spPr>
          <a:xfrm>
            <a:off x="3169920" y="5687475"/>
            <a:ext cx="5090160" cy="1010595"/>
          </a:xfrm>
          <a:prstGeom prst="rect">
            <a:avLst/>
          </a:prstGeom>
          <a:solidFill>
            <a:schemeClr val="lt1"/>
          </a:solid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del progetto: 2024-1-PT01-KA220-VET-000252771</a:t>
            </a:r>
            <a:endParaRPr/>
          </a:p>
        </p:txBody>
      </p:sp>
      <p:sp>
        <p:nvSpPr>
          <p:cNvPr id="238" name="Google Shape;238;p1"/>
          <p:cNvSpPr/>
          <p:nvPr/>
        </p:nvSpPr>
        <p:spPr>
          <a:xfrm>
            <a:off x="3834618" y="4750419"/>
            <a:ext cx="4522763" cy="43016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rebuchet MS"/>
                <a:ea typeface="Trebuchet MS"/>
                <a:cs typeface="Trebuchet MS"/>
                <a:sym typeface="Trebuchet MS"/>
              </a:rPr>
              <a:t>Elaborato da: ISQ (Portogallo)</a:t>
            </a:r>
            <a:endParaRPr/>
          </a:p>
        </p:txBody>
      </p:sp>
      <p:sp>
        <p:nvSpPr>
          <p:cNvPr id="239" name="Google Shape;239;p1"/>
          <p:cNvSpPr/>
          <p:nvPr/>
        </p:nvSpPr>
        <p:spPr>
          <a:xfrm>
            <a:off x="314960" y="182880"/>
            <a:ext cx="1757680" cy="589280"/>
          </a:xfrm>
          <a:prstGeom prst="rect">
            <a:avLst/>
          </a:prstGeom>
          <a:solidFill>
            <a:schemeClr val="lt1"/>
          </a:solidFill>
          <a:ln w="1905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240" name="Google Shape;240;p1" descr="A green and black logo  AI-generated content may be incorrect."/>
          <p:cNvPicPr preferRelativeResize="0"/>
          <p:nvPr/>
        </p:nvPicPr>
        <p:blipFill rotWithShape="1">
          <a:blip r:embed="rId3">
            <a:alphaModFix/>
          </a:blip>
          <a:srcRect t="32394" b="29006"/>
          <a:stretch/>
        </p:blipFill>
        <p:spPr>
          <a:xfrm>
            <a:off x="0" y="0"/>
            <a:ext cx="4506769" cy="1739590"/>
          </a:xfrm>
          <a:prstGeom prst="rect">
            <a:avLst/>
          </a:prstGeom>
          <a:noFill/>
          <a:ln>
            <a:noFill/>
          </a:ln>
        </p:spPr>
      </p:pic>
      <p:sp>
        <p:nvSpPr>
          <p:cNvPr id="241" name="Google Shape;241;p1"/>
          <p:cNvSpPr txBox="1"/>
          <p:nvPr/>
        </p:nvSpPr>
        <p:spPr>
          <a:xfrm>
            <a:off x="2536370" y="1877506"/>
            <a:ext cx="7119257" cy="2008031"/>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Formazione dei formatori</a:t>
            </a:r>
            <a:endParaRPr sz="4400">
              <a:solidFill>
                <a:srgbClr val="255839"/>
              </a:solidFill>
              <a:latin typeface="Trebuchet MS"/>
              <a:ea typeface="Trebuchet MS"/>
              <a:cs typeface="Trebuchet MS"/>
              <a:sym typeface="Trebuchet MS"/>
            </a:endParaRPr>
          </a:p>
          <a:p>
            <a:pPr marL="0" marR="0" lvl="0" indent="0" algn="ctr" rtl="0">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Programma di sviluppo professionale continuo</a:t>
            </a:r>
            <a:endParaRPr sz="4400">
              <a:solidFill>
                <a:srgbClr val="255839"/>
              </a:solidFill>
              <a:latin typeface="Trebuchet MS"/>
              <a:ea typeface="Trebuchet MS"/>
              <a:cs typeface="Trebuchet MS"/>
              <a:sym typeface="Trebuchet MS"/>
            </a:endParaRPr>
          </a:p>
        </p:txBody>
      </p:sp>
      <p:pic>
        <p:nvPicPr>
          <p:cNvPr id="242" name="Google Shape;242;p1" descr="A blue text on a black background  AI-generated content may be incorrect."/>
          <p:cNvPicPr preferRelativeResize="0"/>
          <p:nvPr/>
        </p:nvPicPr>
        <p:blipFill rotWithShape="1">
          <a:blip r:embed="rId4">
            <a:alphaModFix/>
          </a:blip>
          <a:srcRect/>
          <a:stretch/>
        </p:blipFill>
        <p:spPr>
          <a:xfrm>
            <a:off x="615852" y="5754709"/>
            <a:ext cx="2554068" cy="535831"/>
          </a:xfrm>
          <a:prstGeom prst="rect">
            <a:avLst/>
          </a:prstGeom>
          <a:noFill/>
          <a:ln>
            <a:noFill/>
          </a:ln>
        </p:spPr>
      </p:pic>
      <p:sp>
        <p:nvSpPr>
          <p:cNvPr id="243" name="Google Shape;243;p1"/>
          <p:cNvSpPr txBox="1"/>
          <p:nvPr/>
        </p:nvSpPr>
        <p:spPr>
          <a:xfrm>
            <a:off x="2536370" y="3919154"/>
            <a:ext cx="7119256" cy="45428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92D050"/>
              </a:buClr>
              <a:buSzPts val="2400"/>
              <a:buFont typeface="Arial"/>
              <a:buNone/>
            </a:pPr>
            <a:r>
              <a:rPr lang="en-US" sz="2400" b="1">
                <a:solidFill>
                  <a:srgbClr val="92D050"/>
                </a:solidFill>
                <a:latin typeface="Trebuchet MS"/>
                <a:ea typeface="Trebuchet MS"/>
                <a:cs typeface="Trebuchet MS"/>
                <a:sym typeface="Trebuchet MS"/>
              </a:rPr>
              <a:t>Modulo 1: Introduzione ai concetti e alle tendenze della sostenibilità</a:t>
            </a:r>
            <a:endParaRPr sz="2400" b="1">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50" name="Google Shape;250;p2"/>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Programma della sessione</a:t>
            </a:r>
            <a:endParaRPr>
              <a:solidFill>
                <a:srgbClr val="255839"/>
              </a:solidFill>
            </a:endParaRPr>
          </a:p>
        </p:txBody>
      </p:sp>
      <p:sp>
        <p:nvSpPr>
          <p:cNvPr id="251" name="Google Shape;251;p2"/>
          <p:cNvSpPr txBox="1">
            <a:spLocks noGrp="1"/>
          </p:cNvSpPr>
          <p:nvPr>
            <p:ph type="body" idx="1"/>
          </p:nvPr>
        </p:nvSpPr>
        <p:spPr>
          <a:xfrm>
            <a:off x="645765" y="2066412"/>
            <a:ext cx="5792984" cy="41565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La sessione di oggi, della durata di 3 ore, comprende:</a:t>
            </a:r>
            <a:endParaRPr/>
          </a:p>
          <a:p>
            <a:pPr marL="342900" lvl="0" indent="-342900" algn="l" rtl="0">
              <a:spcBef>
                <a:spcPts val="1000"/>
              </a:spcBef>
              <a:spcAft>
                <a:spcPts val="0"/>
              </a:spcAft>
              <a:buSzPts val="1440"/>
              <a:buChar char="►"/>
            </a:pPr>
            <a:r>
              <a:rPr lang="en-US"/>
              <a:t>Benvenuto, panoramica del modulo e obiettivi di apprendimento (0–30 min)</a:t>
            </a:r>
            <a:endParaRPr/>
          </a:p>
          <a:p>
            <a:pPr marL="342900" lvl="0" indent="-342900" algn="l" rtl="0">
              <a:spcBef>
                <a:spcPts val="1000"/>
              </a:spcBef>
              <a:spcAft>
                <a:spcPts val="0"/>
              </a:spcAft>
              <a:buSzPts val="1440"/>
              <a:buChar char="►"/>
            </a:pPr>
            <a:r>
              <a:rPr lang="en-US"/>
              <a:t>Contenuti principali: concetti, tendenze e modelli di sostenibilità (30–75 min)</a:t>
            </a:r>
            <a:endParaRPr/>
          </a:p>
          <a:p>
            <a:pPr marL="342900" lvl="0" indent="-342900" algn="l" rtl="0">
              <a:spcBef>
                <a:spcPts val="1000"/>
              </a:spcBef>
              <a:spcAft>
                <a:spcPts val="0"/>
              </a:spcAft>
              <a:buSzPts val="1440"/>
              <a:buChar char="►"/>
            </a:pPr>
            <a:r>
              <a:rPr lang="en-US"/>
              <a:t>Attività pratica: progettazione del piano didattico + micro-insegnamento (75–160 min)</a:t>
            </a:r>
            <a:endParaRPr/>
          </a:p>
          <a:p>
            <a:pPr marL="342900" lvl="0" indent="-342900" algn="l" rtl="0">
              <a:spcBef>
                <a:spcPts val="1000"/>
              </a:spcBef>
              <a:spcAft>
                <a:spcPts val="0"/>
              </a:spcAft>
              <a:buSzPts val="1440"/>
              <a:buChar char="►"/>
            </a:pPr>
            <a:r>
              <a:rPr lang="en-US"/>
              <a:t>Riflessione e discussione (160–175 min)</a:t>
            </a:r>
            <a:endParaRPr/>
          </a:p>
          <a:p>
            <a:pPr marL="342900" lvl="0" indent="-342900" algn="l" rtl="0">
              <a:spcBef>
                <a:spcPts val="1000"/>
              </a:spcBef>
              <a:spcAft>
                <a:spcPts val="0"/>
              </a:spcAft>
              <a:buSzPts val="1440"/>
              <a:buChar char="►"/>
            </a:pPr>
            <a:r>
              <a:rPr lang="en-US"/>
              <a:t>Briefing sull’attività di apprendimento autonomo (175–180 min)</a:t>
            </a:r>
            <a:endParaRPr/>
          </a:p>
        </p:txBody>
      </p:sp>
      <p:pic>
        <p:nvPicPr>
          <p:cNvPr id="252" name="Google Shape;252;p2"/>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259" name="Google Shape;259;p3"/>
          <p:cNvSpPr txBox="1">
            <a:spLocks noGrp="1"/>
          </p:cNvSpPr>
          <p:nvPr>
            <p:ph type="title"/>
          </p:nvPr>
        </p:nvSpPr>
        <p:spPr>
          <a:xfrm>
            <a:off x="645765" y="1040957"/>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Panoramica del modulo</a:t>
            </a:r>
            <a:endParaRPr>
              <a:solidFill>
                <a:srgbClr val="255839"/>
              </a:solidFill>
            </a:endParaRPr>
          </a:p>
        </p:txBody>
      </p:sp>
      <p:sp>
        <p:nvSpPr>
          <p:cNvPr id="260" name="Google Shape;260;p3"/>
          <p:cNvSpPr txBox="1">
            <a:spLocks noGrp="1"/>
          </p:cNvSpPr>
          <p:nvPr>
            <p:ph type="body" idx="1"/>
          </p:nvPr>
        </p:nvSpPr>
        <p:spPr>
          <a:xfrm>
            <a:off x="566551" y="1563624"/>
            <a:ext cx="6053706" cy="4958080"/>
          </a:xfrm>
          <a:prstGeom prst="rect">
            <a:avLst/>
          </a:prstGeom>
          <a:noFill/>
          <a:ln>
            <a:noFill/>
          </a:ln>
        </p:spPr>
        <p:txBody>
          <a:bodyPr spcFirstLastPara="1" wrap="square" lIns="0" tIns="0" rIns="0" bIns="0" anchor="t" anchorCtr="0">
            <a:normAutofit fontScale="92500" lnSpcReduction="20000"/>
          </a:bodyPr>
          <a:lstStyle/>
          <a:p>
            <a:pPr marL="342900" lvl="0" indent="-258318" algn="l" rtl="0">
              <a:spcBef>
                <a:spcPts val="0"/>
              </a:spcBef>
              <a:spcAft>
                <a:spcPts val="0"/>
              </a:spcAft>
              <a:buSzPct val="80000"/>
              <a:buNone/>
            </a:pPr>
            <a:endParaRPr dirty="0"/>
          </a:p>
          <a:p>
            <a:pPr marL="342900" lvl="0" indent="-342900" algn="l" rtl="0">
              <a:spcBef>
                <a:spcPts val="1000"/>
              </a:spcBef>
              <a:spcAft>
                <a:spcPts val="0"/>
              </a:spcAft>
              <a:buSzPct val="80000"/>
              <a:buChar char="►"/>
            </a:pPr>
            <a:r>
              <a:rPr lang="en-US" dirty="0" err="1"/>
              <a:t>Presentare</a:t>
            </a:r>
            <a:r>
              <a:rPr lang="en-US" dirty="0"/>
              <a:t> </a:t>
            </a:r>
            <a:r>
              <a:rPr lang="en-US" dirty="0" err="1"/>
              <a:t>gli</a:t>
            </a:r>
            <a:r>
              <a:rPr lang="en-US" dirty="0"/>
              <a:t> </a:t>
            </a:r>
            <a:r>
              <a:rPr lang="en-US" dirty="0" err="1"/>
              <a:t>argomenti</a:t>
            </a:r>
            <a:r>
              <a:rPr lang="en-US" dirty="0"/>
              <a:t> </a:t>
            </a:r>
            <a:r>
              <a:rPr lang="en-US" dirty="0" err="1"/>
              <a:t>relativi</a:t>
            </a:r>
            <a:r>
              <a:rPr lang="en-US" dirty="0"/>
              <a:t> alla </a:t>
            </a:r>
            <a:r>
              <a:rPr lang="en-US" dirty="0" err="1"/>
              <a:t>sostenibilità</a:t>
            </a:r>
            <a:r>
              <a:rPr lang="en-US" dirty="0"/>
              <a:t> in modo </a:t>
            </a:r>
            <a:r>
              <a:rPr lang="en-US" dirty="0" err="1"/>
              <a:t>chiaro</a:t>
            </a:r>
            <a:r>
              <a:rPr lang="en-US" dirty="0"/>
              <a:t>, </a:t>
            </a:r>
            <a:r>
              <a:rPr lang="en-US" dirty="0" err="1"/>
              <a:t>pratico</a:t>
            </a:r>
            <a:r>
              <a:rPr lang="en-US" dirty="0"/>
              <a:t> e </a:t>
            </a:r>
            <a:r>
              <a:rPr lang="en-US" dirty="0" err="1"/>
              <a:t>inclusivo</a:t>
            </a:r>
            <a:endParaRPr dirty="0"/>
          </a:p>
          <a:p>
            <a:pPr marL="342900" lvl="0" indent="-342900" algn="l" rtl="0">
              <a:spcBef>
                <a:spcPts val="1000"/>
              </a:spcBef>
              <a:spcAft>
                <a:spcPts val="0"/>
              </a:spcAft>
              <a:buSzPct val="80000"/>
              <a:buChar char="►"/>
            </a:pPr>
            <a:r>
              <a:rPr lang="en-US" dirty="0" err="1"/>
              <a:t>Progettare</a:t>
            </a:r>
            <a:r>
              <a:rPr lang="en-US" dirty="0"/>
              <a:t> e </a:t>
            </a:r>
            <a:r>
              <a:rPr lang="en-US" dirty="0" err="1"/>
              <a:t>tenere</a:t>
            </a:r>
            <a:r>
              <a:rPr lang="en-US" dirty="0"/>
              <a:t> </a:t>
            </a:r>
            <a:r>
              <a:rPr lang="en-US" dirty="0" err="1"/>
              <a:t>una</a:t>
            </a:r>
            <a:r>
              <a:rPr lang="en-US" dirty="0"/>
              <a:t> breve </a:t>
            </a:r>
            <a:r>
              <a:rPr lang="en-US" dirty="0" err="1"/>
              <a:t>sessione</a:t>
            </a:r>
            <a:r>
              <a:rPr lang="en-US" dirty="0"/>
              <a:t> </a:t>
            </a:r>
            <a:r>
              <a:rPr lang="en-US" dirty="0" err="1"/>
              <a:t>didattica</a:t>
            </a:r>
            <a:r>
              <a:rPr lang="en-US" dirty="0"/>
              <a:t> </a:t>
            </a:r>
            <a:r>
              <a:rPr lang="en-US" dirty="0" err="1"/>
              <a:t>sulla</a:t>
            </a:r>
            <a:r>
              <a:rPr lang="en-US" dirty="0"/>
              <a:t> </a:t>
            </a:r>
            <a:r>
              <a:rPr lang="en-US" dirty="0" err="1"/>
              <a:t>sostenibilità</a:t>
            </a:r>
            <a:r>
              <a:rPr lang="en-US" dirty="0"/>
              <a:t> </a:t>
            </a:r>
            <a:r>
              <a:rPr lang="en-US" dirty="0" err="1"/>
              <a:t>utilizzando</a:t>
            </a:r>
            <a:r>
              <a:rPr lang="en-US" dirty="0"/>
              <a:t> </a:t>
            </a:r>
            <a:r>
              <a:rPr lang="en-US" dirty="0" err="1"/>
              <a:t>i</a:t>
            </a:r>
            <a:r>
              <a:rPr lang="en-US" dirty="0"/>
              <a:t> </a:t>
            </a:r>
            <a:r>
              <a:rPr lang="en-US" dirty="0" err="1"/>
              <a:t>contenuti</a:t>
            </a:r>
            <a:r>
              <a:rPr lang="en-US" dirty="0"/>
              <a:t> ESE* come </a:t>
            </a:r>
            <a:r>
              <a:rPr lang="en-US" dirty="0" err="1"/>
              <a:t>riferimento</a:t>
            </a:r>
            <a:endParaRPr dirty="0"/>
          </a:p>
          <a:p>
            <a:pPr marL="342900" lvl="0" indent="-258318" algn="l" rtl="0">
              <a:spcBef>
                <a:spcPts val="1000"/>
              </a:spcBef>
              <a:spcAft>
                <a:spcPts val="0"/>
              </a:spcAft>
              <a:buSzPct val="80000"/>
              <a:buNone/>
            </a:pPr>
            <a:endParaRPr dirty="0"/>
          </a:p>
          <a:p>
            <a:pPr marL="0" lvl="0" indent="0" algn="l" rtl="0">
              <a:spcBef>
                <a:spcPts val="1000"/>
              </a:spcBef>
              <a:spcAft>
                <a:spcPts val="0"/>
              </a:spcAft>
              <a:buSzPct val="80000"/>
              <a:buNone/>
            </a:pPr>
            <a:r>
              <a:rPr lang="en-US" dirty="0"/>
              <a:t>Al </a:t>
            </a:r>
            <a:r>
              <a:rPr lang="en-US" dirty="0" err="1"/>
              <a:t>termine</a:t>
            </a:r>
            <a:r>
              <a:rPr lang="en-US" dirty="0"/>
              <a:t> di </a:t>
            </a:r>
            <a:r>
              <a:rPr lang="en-US" dirty="0" err="1"/>
              <a:t>questo</a:t>
            </a:r>
            <a:r>
              <a:rPr lang="en-US" dirty="0"/>
              <a:t> modulo, </a:t>
            </a:r>
            <a:r>
              <a:rPr lang="en-US" dirty="0" err="1"/>
              <a:t>i</a:t>
            </a:r>
            <a:r>
              <a:rPr lang="en-US" dirty="0"/>
              <a:t> </a:t>
            </a:r>
            <a:r>
              <a:rPr lang="en-US" dirty="0" err="1"/>
              <a:t>formatori</a:t>
            </a:r>
            <a:r>
              <a:rPr lang="en-US" dirty="0"/>
              <a:t> </a:t>
            </a:r>
            <a:r>
              <a:rPr lang="en-US" dirty="0" err="1"/>
              <a:t>saranno</a:t>
            </a:r>
            <a:r>
              <a:rPr lang="en-US" dirty="0"/>
              <a:t> </a:t>
            </a:r>
            <a:r>
              <a:rPr lang="en-US" dirty="0" err="1"/>
              <a:t>meglio</a:t>
            </a:r>
            <a:r>
              <a:rPr lang="en-US" dirty="0"/>
              <a:t> </a:t>
            </a:r>
            <a:r>
              <a:rPr lang="en-US" dirty="0" err="1"/>
              <a:t>preparati</a:t>
            </a:r>
            <a:r>
              <a:rPr lang="en-US" dirty="0"/>
              <a:t> a:</a:t>
            </a:r>
            <a:endParaRPr dirty="0"/>
          </a:p>
          <a:p>
            <a:pPr marL="0" lvl="0" indent="0" algn="l" rtl="0">
              <a:spcBef>
                <a:spcPts val="1000"/>
              </a:spcBef>
              <a:spcAft>
                <a:spcPts val="0"/>
              </a:spcAft>
              <a:buSzPct val="80000"/>
              <a:buNone/>
            </a:pPr>
            <a:r>
              <a:rPr lang="en-US" dirty="0"/>
              <a:t> </a:t>
            </a:r>
            <a:endParaRPr dirty="0"/>
          </a:p>
          <a:p>
            <a:pPr marL="342900" lvl="0" indent="-342900" algn="l" rtl="0">
              <a:spcBef>
                <a:spcPts val="1000"/>
              </a:spcBef>
              <a:spcAft>
                <a:spcPts val="0"/>
              </a:spcAft>
              <a:buSzPct val="80000"/>
              <a:buFont typeface="Noto Sans Symbols"/>
              <a:buChar char="✔"/>
            </a:pPr>
            <a:r>
              <a:rPr lang="en-US" dirty="0" err="1"/>
              <a:t>Introdurre</a:t>
            </a:r>
            <a:r>
              <a:rPr lang="en-US" dirty="0"/>
              <a:t> </a:t>
            </a:r>
            <a:r>
              <a:rPr lang="en-US" dirty="0">
                <a:highlight>
                  <a:schemeClr val="lt1"/>
                </a:highlight>
              </a:rPr>
              <a:t>con </a:t>
            </a:r>
            <a:r>
              <a:rPr lang="en-US" dirty="0" err="1">
                <a:highlight>
                  <a:schemeClr val="lt1"/>
                </a:highlight>
              </a:rPr>
              <a:t>sicurezza</a:t>
            </a:r>
            <a:r>
              <a:rPr lang="en-US" dirty="0">
                <a:highlight>
                  <a:schemeClr val="lt1"/>
                </a:highlight>
              </a:rPr>
              <a:t> </a:t>
            </a:r>
            <a:r>
              <a:rPr lang="en-US" dirty="0" err="1"/>
              <a:t>i</a:t>
            </a:r>
            <a:r>
              <a:rPr lang="en-US" dirty="0"/>
              <a:t> </a:t>
            </a:r>
            <a:r>
              <a:rPr lang="en-US" dirty="0" err="1"/>
              <a:t>concetti</a:t>
            </a:r>
            <a:r>
              <a:rPr lang="en-US" dirty="0"/>
              <a:t> di </a:t>
            </a:r>
            <a:r>
              <a:rPr lang="en-US" dirty="0" err="1"/>
              <a:t>sostenibilità</a:t>
            </a:r>
            <a:r>
              <a:rPr lang="en-US" dirty="0"/>
              <a:t> </a:t>
            </a:r>
            <a:r>
              <a:rPr lang="en-US" dirty="0" err="1"/>
              <a:t>utilizzando</a:t>
            </a:r>
            <a:r>
              <a:rPr lang="en-US" dirty="0"/>
              <a:t> </a:t>
            </a:r>
            <a:r>
              <a:rPr lang="en-US" dirty="0" err="1"/>
              <a:t>i</a:t>
            </a:r>
            <a:r>
              <a:rPr lang="en-US" dirty="0"/>
              <a:t> </a:t>
            </a:r>
            <a:r>
              <a:rPr lang="en-US" dirty="0" err="1"/>
              <a:t>materiali</a:t>
            </a:r>
            <a:r>
              <a:rPr lang="en-US" dirty="0"/>
              <a:t> ESE</a:t>
            </a:r>
            <a:endParaRPr dirty="0"/>
          </a:p>
          <a:p>
            <a:pPr marL="342900" lvl="0" indent="-342900" algn="l" rtl="0">
              <a:spcBef>
                <a:spcPts val="1000"/>
              </a:spcBef>
              <a:spcAft>
                <a:spcPts val="0"/>
              </a:spcAft>
              <a:buSzPct val="80000"/>
              <a:buFont typeface="Noto Sans Symbols"/>
              <a:buChar char="✔"/>
            </a:pPr>
            <a:r>
              <a:rPr lang="en-US" dirty="0" err="1"/>
              <a:t>Collegarli</a:t>
            </a:r>
            <a:r>
              <a:rPr lang="en-US" dirty="0"/>
              <a:t> a </a:t>
            </a:r>
            <a:r>
              <a:rPr lang="en-US" dirty="0" err="1"/>
              <a:t>contesti</a:t>
            </a:r>
            <a:r>
              <a:rPr lang="en-US" dirty="0"/>
              <a:t> </a:t>
            </a:r>
            <a:r>
              <a:rPr lang="en-US" dirty="0" err="1"/>
              <a:t>reali</a:t>
            </a:r>
            <a:r>
              <a:rPr lang="en-US" dirty="0"/>
              <a:t> della </a:t>
            </a:r>
            <a:r>
              <a:rPr lang="en-US" dirty="0" err="1"/>
              <a:t>formazione</a:t>
            </a:r>
            <a:r>
              <a:rPr lang="en-US" dirty="0"/>
              <a:t> </a:t>
            </a:r>
            <a:r>
              <a:rPr lang="en-US" dirty="0" err="1"/>
              <a:t>professionale</a:t>
            </a:r>
            <a:r>
              <a:rPr lang="en-US" dirty="0"/>
              <a:t> e </a:t>
            </a:r>
            <a:endParaRPr dirty="0"/>
          </a:p>
          <a:p>
            <a:pPr marL="342900" lvl="0" indent="-342900" algn="l" rtl="0">
              <a:spcBef>
                <a:spcPts val="1000"/>
              </a:spcBef>
              <a:spcAft>
                <a:spcPts val="0"/>
              </a:spcAft>
              <a:buSzPct val="80000"/>
              <a:buFont typeface="Noto Sans Symbols"/>
              <a:buChar char="✔"/>
            </a:pPr>
            <a:r>
              <a:rPr lang="en-US" dirty="0" err="1"/>
              <a:t>Progettare</a:t>
            </a:r>
            <a:r>
              <a:rPr lang="en-US" dirty="0"/>
              <a:t> un piano </a:t>
            </a:r>
            <a:r>
              <a:rPr lang="en-US" dirty="0" err="1"/>
              <a:t>didattico</a:t>
            </a:r>
            <a:r>
              <a:rPr lang="en-US" dirty="0"/>
              <a:t> </a:t>
            </a:r>
            <a:r>
              <a:rPr lang="en-US" dirty="0" err="1"/>
              <a:t>inclusivo</a:t>
            </a:r>
            <a:r>
              <a:rPr lang="en-US" dirty="0"/>
              <a:t> pronto per </a:t>
            </a:r>
            <a:r>
              <a:rPr lang="en-US" dirty="0" err="1"/>
              <a:t>essere</a:t>
            </a:r>
            <a:r>
              <a:rPr lang="en-US" dirty="0"/>
              <a:t> </a:t>
            </a:r>
            <a:r>
              <a:rPr lang="en-US" dirty="0" err="1"/>
              <a:t>utilizzato</a:t>
            </a:r>
            <a:endParaRPr dirty="0"/>
          </a:p>
          <a:p>
            <a:pPr marL="0" lvl="0" indent="0" algn="l" rtl="0">
              <a:spcBef>
                <a:spcPts val="1000"/>
              </a:spcBef>
              <a:spcAft>
                <a:spcPts val="0"/>
              </a:spcAft>
              <a:buSzPct val="80000"/>
              <a:buNone/>
            </a:pPr>
            <a:endParaRPr b="1" dirty="0"/>
          </a:p>
          <a:p>
            <a:pPr marL="0" lvl="0" indent="0" algn="l" rtl="0">
              <a:spcBef>
                <a:spcPts val="1000"/>
              </a:spcBef>
              <a:spcAft>
                <a:spcPts val="0"/>
              </a:spcAft>
              <a:buSzPct val="80000"/>
              <a:buNone/>
            </a:pPr>
            <a:endParaRPr b="1" dirty="0"/>
          </a:p>
          <a:p>
            <a:pPr marL="0" lvl="0" indent="0" algn="l" rtl="0">
              <a:spcBef>
                <a:spcPts val="1000"/>
              </a:spcBef>
              <a:spcAft>
                <a:spcPts val="0"/>
              </a:spcAft>
              <a:buSzPct val="80000"/>
              <a:buNone/>
            </a:pPr>
            <a:r>
              <a:rPr lang="en-US" sz="900" b="1" dirty="0"/>
              <a:t>*Corso </a:t>
            </a:r>
            <a:r>
              <a:rPr lang="en-US" sz="900" b="1" dirty="0" err="1"/>
              <a:t>europeo</a:t>
            </a:r>
            <a:r>
              <a:rPr lang="en-US" sz="900" b="1" dirty="0"/>
              <a:t> </a:t>
            </a:r>
            <a:r>
              <a:rPr lang="en-US" sz="900" b="1" dirty="0" err="1"/>
              <a:t>sulla</a:t>
            </a:r>
            <a:r>
              <a:rPr lang="en-US" sz="900" b="1" dirty="0"/>
              <a:t> </a:t>
            </a:r>
            <a:r>
              <a:rPr lang="en-US" sz="900" b="1" dirty="0" err="1"/>
              <a:t>sostenibilità</a:t>
            </a:r>
            <a:endParaRPr sz="900" dirty="0"/>
          </a:p>
        </p:txBody>
      </p:sp>
      <p:pic>
        <p:nvPicPr>
          <p:cNvPr id="261" name="Google Shape;261;p3"/>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di apprendimento</a:t>
            </a:r>
            <a:endParaRPr>
              <a:solidFill>
                <a:srgbClr val="255839"/>
              </a:solidFill>
            </a:endParaRPr>
          </a:p>
        </p:txBody>
      </p:sp>
      <p:sp>
        <p:nvSpPr>
          <p:cNvPr id="267" name="Google Shape;267;p4"/>
          <p:cNvSpPr txBox="1">
            <a:spLocks noGrp="1"/>
          </p:cNvSpPr>
          <p:nvPr>
            <p:ph type="body" idx="2"/>
          </p:nvPr>
        </p:nvSpPr>
        <p:spPr>
          <a:xfrm>
            <a:off x="399369" y="1700771"/>
            <a:ext cx="9313591" cy="40904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Questo modulo affronta i seguenti risultati di apprendimento:</a:t>
            </a:r>
            <a:endParaRPr/>
          </a:p>
          <a:p>
            <a:pPr marL="342900" lvl="0" indent="-342900" algn="l" rtl="0">
              <a:spcBef>
                <a:spcPts val="1000"/>
              </a:spcBef>
              <a:spcAft>
                <a:spcPts val="0"/>
              </a:spcAft>
              <a:buSzPts val="1440"/>
              <a:buChar char="►"/>
            </a:pPr>
            <a:r>
              <a:rPr lang="en-US" b="1"/>
              <a:t>K2 </a:t>
            </a:r>
            <a:r>
              <a:rPr lang="en-US"/>
              <a:t>– Descrivere i concetti, le tendenze e i quadri di riferimento relativi alla sostenibilità nel contesto dell’istruzione e formazione professionale</a:t>
            </a:r>
            <a:endParaRPr/>
          </a:p>
          <a:p>
            <a:pPr marL="342900" lvl="0" indent="-342900" algn="l" rtl="0">
              <a:spcBef>
                <a:spcPts val="1000"/>
              </a:spcBef>
              <a:spcAft>
                <a:spcPts val="0"/>
              </a:spcAft>
              <a:buSzPts val="1440"/>
              <a:buChar char="►"/>
            </a:pPr>
            <a:r>
              <a:rPr lang="en-US" b="1"/>
              <a:t>K8 </a:t>
            </a:r>
            <a:r>
              <a:rPr lang="en-US"/>
              <a:t>– Riassumere i requisiti di accessibilità, inclusività ed etica nell’insegnamento e nella valutazione online</a:t>
            </a:r>
            <a:endParaRPr/>
          </a:p>
          <a:p>
            <a:pPr marL="342900" lvl="0" indent="-342900" algn="l" rtl="0">
              <a:spcBef>
                <a:spcPts val="1000"/>
              </a:spcBef>
              <a:spcAft>
                <a:spcPts val="0"/>
              </a:spcAft>
              <a:buSzPts val="1440"/>
              <a:buChar char="►"/>
            </a:pPr>
            <a:r>
              <a:rPr lang="en-US" b="1"/>
              <a:t>S1 </a:t>
            </a:r>
            <a:r>
              <a:rPr lang="en-US"/>
              <a:t>– Progettare e realizzare brevi sessioni didattiche utilizzando i materiali e gli standard di qualità di SUSTAIN-EU</a:t>
            </a:r>
            <a:endParaRPr/>
          </a:p>
          <a:p>
            <a:pPr marL="342900" lvl="0" indent="-342900" algn="l" rtl="0">
              <a:spcBef>
                <a:spcPts val="1000"/>
              </a:spcBef>
              <a:spcAft>
                <a:spcPts val="0"/>
              </a:spcAft>
              <a:buSzPts val="1440"/>
              <a:buChar char="►"/>
            </a:pPr>
            <a:r>
              <a:rPr lang="en-US" b="1"/>
              <a:t>AR5 </a:t>
            </a:r>
            <a:r>
              <a:rPr lang="en-US"/>
              <a:t>– Promuovere l’accessibilità e l’inclusione e favorire la pratica riflessiva tra i discenti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5"/>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Riflessione iniziale / Riscaldamento</a:t>
            </a:r>
            <a:endParaRPr>
              <a:solidFill>
                <a:srgbClr val="255839"/>
              </a:solidFill>
            </a:endParaRPr>
          </a:p>
        </p:txBody>
      </p:sp>
      <p:sp>
        <p:nvSpPr>
          <p:cNvPr id="273" name="Google Shape;273;p5"/>
          <p:cNvSpPr txBox="1">
            <a:spLocks noGrp="1"/>
          </p:cNvSpPr>
          <p:nvPr>
            <p:ph type="body" idx="2"/>
          </p:nvPr>
        </p:nvSpPr>
        <p:spPr>
          <a:xfrm>
            <a:off x="399369" y="1700772"/>
            <a:ext cx="9313591" cy="305749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Pensa a un concetto di sostenibilità che avete già menzionato durante le tue lezioni, anche solo brevemente. Come lo spiegheresti a studenti che non ne hanno mai sentito parlare?</a:t>
            </a:r>
            <a:endParaRPr/>
          </a:p>
          <a:p>
            <a:pPr marL="342900" lvl="0" indent="-342900" algn="l" rtl="0">
              <a:spcBef>
                <a:spcPts val="1000"/>
              </a:spcBef>
              <a:spcAft>
                <a:spcPts val="0"/>
              </a:spcAft>
              <a:buSzPts val="1440"/>
              <a:buChar char="►"/>
            </a:pPr>
            <a:r>
              <a:rPr lang="en-US"/>
              <a:t>Qual è l’argomento relativo alla sostenibilità su cui ti senti meno sicuro? Cosa ti sarebbe d’aiuto?</a:t>
            </a:r>
            <a:endParaRPr/>
          </a:p>
          <a:p>
            <a:pPr marL="342900" lvl="0" indent="-342900" algn="l" rtl="0">
              <a:spcBef>
                <a:spcPts val="1000"/>
              </a:spcBef>
              <a:spcAft>
                <a:spcPts val="0"/>
              </a:spcAft>
              <a:buSzPts val="1440"/>
              <a:buChar char="►"/>
            </a:pPr>
            <a:r>
              <a:rPr lang="en-US"/>
              <a:t>Quale domanda ti aspetti che i tuoi studenti ti pongano e alla quale non sai ancora bene come rispondere?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6"/>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55839"/>
              </a:buClr>
              <a:buSzPts val="3200"/>
              <a:buFont typeface="Trebuchet MS"/>
              <a:buNone/>
            </a:pPr>
            <a:r>
              <a:rPr lang="en-US">
                <a:solidFill>
                  <a:srgbClr val="255839"/>
                </a:solidFill>
              </a:rPr>
              <a:t>Che cos’è la sostenibilità?</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7"/>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Sviluppo sostenibile</a:t>
            </a:r>
            <a:endParaRPr>
              <a:solidFill>
                <a:srgbClr val="92D050"/>
              </a:solidFill>
            </a:endParaRPr>
          </a:p>
        </p:txBody>
      </p:sp>
      <p:sp>
        <p:nvSpPr>
          <p:cNvPr id="285" name="Google Shape;285;p7"/>
          <p:cNvSpPr txBox="1">
            <a:spLocks noGrp="1"/>
          </p:cNvSpPr>
          <p:nvPr>
            <p:ph type="body" idx="2"/>
          </p:nvPr>
        </p:nvSpPr>
        <p:spPr>
          <a:xfrm>
            <a:off x="399369" y="2028774"/>
            <a:ext cx="9313591"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Nel 1987, la </a:t>
            </a:r>
            <a:r>
              <a:rPr lang="en-US" i="1">
                <a:solidFill>
                  <a:srgbClr val="5693D5"/>
                </a:solidFill>
              </a:rPr>
              <a:t>Commissione Brundtland delle Nazioni Unite </a:t>
            </a:r>
            <a:r>
              <a:rPr lang="en-US"/>
              <a:t>definì lo sviluppo sostenibile come «lo sviluppo che soddisfa i bisogni del presente senza compromettere la capacità delle generazioni future di soddisfare i propri bisogni».</a:t>
            </a:r>
            <a:endParaRPr/>
          </a:p>
        </p:txBody>
      </p:sp>
      <p:sp>
        <p:nvSpPr>
          <p:cNvPr id="286" name="Google Shape;286;p7"/>
          <p:cNvSpPr txBox="1">
            <a:spLocks noGrp="1"/>
          </p:cNvSpPr>
          <p:nvPr>
            <p:ph type="title"/>
          </p:nvPr>
        </p:nvSpPr>
        <p:spPr>
          <a:xfrm>
            <a:off x="399369" y="788988"/>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la sostenibilità?</a:t>
            </a:r>
            <a:endParaRPr>
              <a:solidFill>
                <a:srgbClr val="255839"/>
              </a:solidFill>
            </a:endParaRPr>
          </a:p>
        </p:txBody>
      </p:sp>
      <p:grpSp>
        <p:nvGrpSpPr>
          <p:cNvPr id="287" name="Google Shape;287;p7"/>
          <p:cNvGrpSpPr/>
          <p:nvPr/>
        </p:nvGrpSpPr>
        <p:grpSpPr>
          <a:xfrm>
            <a:off x="787676" y="3156401"/>
            <a:ext cx="3655685" cy="3341529"/>
            <a:chOff x="787676" y="3156401"/>
            <a:chExt cx="3655685" cy="3341529"/>
          </a:xfrm>
        </p:grpSpPr>
        <p:pic>
          <p:nvPicPr>
            <p:cNvPr id="288" name="Google Shape;288;p7"/>
            <p:cNvPicPr preferRelativeResize="0"/>
            <p:nvPr/>
          </p:nvPicPr>
          <p:blipFill rotWithShape="1">
            <a:blip r:embed="rId3">
              <a:alphaModFix/>
            </a:blip>
            <a:srcRect t="1" r="17756" b="1408"/>
            <a:stretch/>
          </p:blipFill>
          <p:spPr>
            <a:xfrm>
              <a:off x="787676" y="3156401"/>
              <a:ext cx="3655685" cy="3341529"/>
            </a:xfrm>
            <a:prstGeom prst="rect">
              <a:avLst/>
            </a:prstGeom>
            <a:noFill/>
            <a:ln>
              <a:noFill/>
            </a:ln>
          </p:spPr>
        </p:pic>
        <p:sp>
          <p:nvSpPr>
            <p:cNvPr id="289" name="Google Shape;289;p7"/>
            <p:cNvSpPr txBox="1"/>
            <p:nvPr/>
          </p:nvSpPr>
          <p:spPr>
            <a:xfrm>
              <a:off x="3035272" y="3156401"/>
              <a:ext cx="1407941" cy="12772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lt1"/>
                  </a:solidFill>
                  <a:latin typeface="Trebuchet MS"/>
                  <a:ea typeface="Trebuchet MS"/>
                  <a:cs typeface="Trebuchet MS"/>
                  <a:sym typeface="Trebuchet MS"/>
                </a:rPr>
                <a:t>Gro Harlem Brundtland, Primo Ministro della Norvegia, intervenendo all’Assemblea Generale delle Nazioni Unite su Ambiente e Sviluppo</a:t>
              </a:r>
              <a:endParaRPr sz="1100">
                <a:solidFill>
                  <a:schemeClr val="lt1"/>
                </a:solidFill>
                <a:latin typeface="Trebuchet MS"/>
                <a:ea typeface="Trebuchet MS"/>
                <a:cs typeface="Trebuchet MS"/>
                <a:sym typeface="Trebuchet MS"/>
              </a:endParaRPr>
            </a:p>
          </p:txBody>
        </p:sp>
      </p:grpSp>
      <p:pic>
        <p:nvPicPr>
          <p:cNvPr id="290" name="Google Shape;290;p7"/>
          <p:cNvPicPr preferRelativeResize="0"/>
          <p:nvPr/>
        </p:nvPicPr>
        <p:blipFill rotWithShape="1">
          <a:blip r:embed="rId4">
            <a:alphaModFix/>
          </a:blip>
          <a:srcRect l="6594" r="62010" b="61070"/>
          <a:stretch/>
        </p:blipFill>
        <p:spPr>
          <a:xfrm>
            <a:off x="4949379" y="3275649"/>
            <a:ext cx="1410472" cy="1158025"/>
          </a:xfrm>
          <a:prstGeom prst="rect">
            <a:avLst/>
          </a:prstGeom>
          <a:noFill/>
          <a:ln>
            <a:noFill/>
          </a:ln>
        </p:spPr>
      </p:pic>
      <p:pic>
        <p:nvPicPr>
          <p:cNvPr id="291" name="Google Shape;291;p7"/>
          <p:cNvPicPr preferRelativeResize="0"/>
          <p:nvPr/>
        </p:nvPicPr>
        <p:blipFill rotWithShape="1">
          <a:blip r:embed="rId5">
            <a:alphaModFix/>
          </a:blip>
          <a:srcRect/>
          <a:stretch/>
        </p:blipFill>
        <p:spPr>
          <a:xfrm>
            <a:off x="6537386" y="2873451"/>
            <a:ext cx="2746362" cy="3743111"/>
          </a:xfrm>
          <a:prstGeom prst="rect">
            <a:avLst/>
          </a:prstGeom>
          <a:noFill/>
          <a:ln>
            <a:noFill/>
          </a:ln>
        </p:spPr>
      </p:pic>
      <p:sp>
        <p:nvSpPr>
          <p:cNvPr id="292" name="Google Shape;292;p7"/>
          <p:cNvSpPr txBox="1"/>
          <p:nvPr/>
        </p:nvSpPr>
        <p:spPr>
          <a:xfrm>
            <a:off x="4790835" y="4676205"/>
            <a:ext cx="172755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5693D5"/>
                </a:solidFill>
                <a:latin typeface="Trebuchet MS"/>
                <a:ea typeface="Trebuchet MS"/>
                <a:cs typeface="Trebuchet MS"/>
                <a:sym typeface="Trebuchet MS"/>
              </a:rPr>
              <a:t>«Il nostro </a:t>
            </a:r>
            <a:r>
              <a:rPr lang="en-US" sz="1800" dirty="0" err="1">
                <a:solidFill>
                  <a:srgbClr val="5693D5"/>
                </a:solidFill>
                <a:latin typeface="Trebuchet MS"/>
                <a:ea typeface="Trebuchet MS"/>
                <a:cs typeface="Trebuchet MS"/>
                <a:sym typeface="Trebuchet MS"/>
              </a:rPr>
              <a:t>futuro</a:t>
            </a:r>
            <a:r>
              <a:rPr lang="en-US" sz="1800" dirty="0">
                <a:solidFill>
                  <a:srgbClr val="5693D5"/>
                </a:solidFill>
                <a:latin typeface="Trebuchet MS"/>
                <a:ea typeface="Trebuchet MS"/>
                <a:cs typeface="Trebuchet MS"/>
                <a:sym typeface="Trebuchet MS"/>
              </a:rPr>
              <a:t> </a:t>
            </a:r>
            <a:r>
              <a:rPr lang="en-US" sz="1800" dirty="0" err="1">
                <a:solidFill>
                  <a:srgbClr val="5693D5"/>
                </a:solidFill>
                <a:latin typeface="Trebuchet MS"/>
                <a:ea typeface="Trebuchet MS"/>
                <a:cs typeface="Trebuchet MS"/>
                <a:sym typeface="Trebuchet MS"/>
              </a:rPr>
              <a:t>comune</a:t>
            </a:r>
            <a:r>
              <a:rPr lang="en-US" sz="1800" dirty="0">
                <a:solidFill>
                  <a:srgbClr val="5693D5"/>
                </a:solidFill>
                <a:latin typeface="Trebuchet MS"/>
                <a:ea typeface="Trebuchet MS"/>
                <a:cs typeface="Trebuchet MS"/>
                <a:sym typeface="Trebuchet MS"/>
              </a:rPr>
              <a:t>» </a:t>
            </a:r>
            <a:endParaRPr dirty="0"/>
          </a:p>
          <a:p>
            <a:pPr marL="0" marR="0" lvl="0" indent="0" algn="ctr" rtl="0">
              <a:spcBef>
                <a:spcPts val="0"/>
              </a:spcBef>
              <a:spcAft>
                <a:spcPts val="0"/>
              </a:spcAft>
              <a:buNone/>
            </a:pPr>
            <a:r>
              <a:rPr lang="en-US" sz="1800" dirty="0" err="1">
                <a:solidFill>
                  <a:srgbClr val="5693D5"/>
                </a:solidFill>
                <a:latin typeface="Trebuchet MS"/>
                <a:ea typeface="Trebuchet MS"/>
                <a:cs typeface="Trebuchet MS"/>
                <a:sym typeface="Trebuchet MS"/>
              </a:rPr>
              <a:t>Rapporto</a:t>
            </a:r>
            <a:r>
              <a:rPr lang="en-US" sz="1800" dirty="0">
                <a:solidFill>
                  <a:srgbClr val="5693D5"/>
                </a:solidFill>
                <a:latin typeface="Trebuchet MS"/>
                <a:ea typeface="Trebuchet MS"/>
                <a:cs typeface="Trebuchet MS"/>
                <a:sym typeface="Trebuchet MS"/>
              </a:rPr>
              <a:t> delle </a:t>
            </a:r>
            <a:r>
              <a:rPr lang="en-US" sz="1800" dirty="0" err="1">
                <a:solidFill>
                  <a:srgbClr val="5693D5"/>
                </a:solidFill>
                <a:latin typeface="Trebuchet MS"/>
                <a:ea typeface="Trebuchet MS"/>
                <a:cs typeface="Trebuchet MS"/>
                <a:sym typeface="Trebuchet MS"/>
              </a:rPr>
              <a:t>Nazioni</a:t>
            </a:r>
            <a:r>
              <a:rPr lang="en-US" sz="1800" dirty="0">
                <a:solidFill>
                  <a:srgbClr val="5693D5"/>
                </a:solidFill>
                <a:latin typeface="Trebuchet MS"/>
                <a:ea typeface="Trebuchet MS"/>
                <a:cs typeface="Trebuchet MS"/>
                <a:sym typeface="Trebuchet MS"/>
              </a:rPr>
              <a:t> Unite </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8"/>
          <p:cNvSpPr txBox="1">
            <a:spLocks noGrp="1"/>
          </p:cNvSpPr>
          <p:nvPr>
            <p:ph type="body" idx="1"/>
          </p:nvPr>
        </p:nvSpPr>
        <p:spPr>
          <a:xfrm>
            <a:off x="399369" y="1458532"/>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Sostenibilità – Il “triple bottom line” di Elkington</a:t>
            </a:r>
            <a:endParaRPr>
              <a:solidFill>
                <a:srgbClr val="92D050"/>
              </a:solidFill>
            </a:endParaRPr>
          </a:p>
        </p:txBody>
      </p:sp>
      <p:sp>
        <p:nvSpPr>
          <p:cNvPr id="299" name="Google Shape;299;p8"/>
          <p:cNvSpPr txBox="1">
            <a:spLocks noGrp="1"/>
          </p:cNvSpPr>
          <p:nvPr>
            <p:ph type="body" idx="2"/>
          </p:nvPr>
        </p:nvSpPr>
        <p:spPr>
          <a:xfrm>
            <a:off x="399369" y="2177491"/>
            <a:ext cx="4820499"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dirty="0" err="1"/>
              <a:t>Pubblicato</a:t>
            </a:r>
            <a:r>
              <a:rPr lang="en-US" dirty="0"/>
              <a:t> per la prima volta </a:t>
            </a:r>
            <a:r>
              <a:rPr lang="en-US" dirty="0" err="1"/>
              <a:t>nel</a:t>
            </a:r>
            <a:r>
              <a:rPr lang="en-US" dirty="0"/>
              <a:t> 1997, il </a:t>
            </a:r>
            <a:r>
              <a:rPr lang="en-US" dirty="0" err="1"/>
              <a:t>concetto</a:t>
            </a:r>
            <a:r>
              <a:rPr lang="en-US" dirty="0"/>
              <a:t> di “</a:t>
            </a:r>
            <a:r>
              <a:rPr lang="en-US" dirty="0" err="1"/>
              <a:t>tripla</a:t>
            </a:r>
            <a:r>
              <a:rPr lang="en-US" dirty="0"/>
              <a:t> </a:t>
            </a:r>
            <a:r>
              <a:rPr lang="en-US" dirty="0" err="1"/>
              <a:t>linea</a:t>
            </a:r>
            <a:r>
              <a:rPr lang="en-US" dirty="0"/>
              <a:t> di </a:t>
            </a:r>
            <a:r>
              <a:rPr lang="en-US" dirty="0" err="1"/>
              <a:t>fondo</a:t>
            </a:r>
            <a:r>
              <a:rPr lang="en-US" dirty="0"/>
              <a:t>” di</a:t>
            </a:r>
            <a:r>
              <a:rPr lang="en-US" i="1" dirty="0"/>
              <a:t> John </a:t>
            </a:r>
            <a:r>
              <a:rPr lang="en-US" dirty="0"/>
              <a:t>Elkington </a:t>
            </a:r>
            <a:r>
              <a:rPr lang="en-US" dirty="0" err="1"/>
              <a:t>descrive</a:t>
            </a:r>
            <a:r>
              <a:rPr lang="en-US" dirty="0"/>
              <a:t> un mondo </a:t>
            </a:r>
            <a:r>
              <a:rPr lang="en-US" dirty="0" err="1"/>
              <a:t>imprenditoriale</a:t>
            </a:r>
            <a:r>
              <a:rPr lang="en-US" dirty="0"/>
              <a:t> </a:t>
            </a:r>
            <a:r>
              <a:rPr lang="en-US" dirty="0" err="1"/>
              <a:t>caratterizzato</a:t>
            </a:r>
            <a:r>
              <a:rPr lang="en-US" dirty="0"/>
              <a:t> da </a:t>
            </a:r>
            <a:r>
              <a:rPr lang="en-US" dirty="0" err="1"/>
              <a:t>prestazioni</a:t>
            </a:r>
            <a:r>
              <a:rPr lang="en-US" dirty="0"/>
              <a:t> </a:t>
            </a:r>
            <a:r>
              <a:rPr lang="en-US" dirty="0" err="1"/>
              <a:t>eccellenti</a:t>
            </a:r>
            <a:r>
              <a:rPr lang="en-US" dirty="0"/>
              <a:t> in </a:t>
            </a:r>
            <a:r>
              <a:rPr lang="en-US" dirty="0" err="1"/>
              <a:t>tre</a:t>
            </a:r>
            <a:r>
              <a:rPr lang="en-US" dirty="0"/>
              <a:t> </a:t>
            </a:r>
            <a:r>
              <a:rPr lang="en-US" dirty="0" err="1"/>
              <a:t>aree</a:t>
            </a:r>
            <a:r>
              <a:rPr lang="en-US" dirty="0"/>
              <a:t> </a:t>
            </a:r>
            <a:r>
              <a:rPr lang="en-US" dirty="0" err="1"/>
              <a:t>principali</a:t>
            </a:r>
            <a:r>
              <a:rPr lang="en-US" dirty="0"/>
              <a:t>: </a:t>
            </a:r>
            <a:endParaRPr dirty="0"/>
          </a:p>
          <a:p>
            <a:pPr marL="742950" lvl="1" indent="-285750" algn="l" rtl="0">
              <a:spcBef>
                <a:spcPts val="1000"/>
              </a:spcBef>
              <a:spcAft>
                <a:spcPts val="0"/>
              </a:spcAft>
              <a:buSzPts val="1440"/>
              <a:buFont typeface="Arial"/>
              <a:buChar char="•"/>
            </a:pPr>
            <a:r>
              <a:rPr lang="en-US" sz="1800" dirty="0"/>
              <a:t>Sociale</a:t>
            </a:r>
            <a:endParaRPr dirty="0"/>
          </a:p>
          <a:p>
            <a:pPr marL="742950" lvl="1" indent="-285750" algn="l" rtl="0">
              <a:spcBef>
                <a:spcPts val="1000"/>
              </a:spcBef>
              <a:spcAft>
                <a:spcPts val="0"/>
              </a:spcAft>
              <a:buSzPts val="1440"/>
              <a:buFont typeface="Arial"/>
              <a:buChar char="•"/>
            </a:pPr>
            <a:r>
              <a:rPr lang="en-US" sz="1800" dirty="0" err="1"/>
              <a:t>Ambientale</a:t>
            </a:r>
            <a:r>
              <a:rPr lang="en-US" sz="1800" dirty="0"/>
              <a:t> </a:t>
            </a:r>
            <a:endParaRPr dirty="0"/>
          </a:p>
          <a:p>
            <a:pPr marL="742950" lvl="1" indent="-285750" algn="l" rtl="0">
              <a:spcBef>
                <a:spcPts val="1000"/>
              </a:spcBef>
              <a:spcAft>
                <a:spcPts val="0"/>
              </a:spcAft>
              <a:buSzPts val="1440"/>
              <a:buFont typeface="Arial"/>
              <a:buChar char="•"/>
            </a:pPr>
            <a:r>
              <a:rPr lang="en-US" sz="1800" dirty="0"/>
              <a:t>Economica</a:t>
            </a:r>
            <a:endParaRPr sz="2000" dirty="0"/>
          </a:p>
          <a:p>
            <a:pPr marL="0" lvl="0" indent="0" algn="l" rtl="0">
              <a:spcBef>
                <a:spcPts val="1800"/>
              </a:spcBef>
              <a:spcAft>
                <a:spcPts val="0"/>
              </a:spcAft>
              <a:buSzPts val="1440"/>
              <a:buNone/>
            </a:pPr>
            <a:r>
              <a:rPr lang="en-US" dirty="0"/>
              <a:t>     </a:t>
            </a:r>
            <a:r>
              <a:rPr lang="en-US" dirty="0" err="1"/>
              <a:t>anziché</a:t>
            </a:r>
            <a:r>
              <a:rPr lang="en-US" dirty="0"/>
              <a:t> </a:t>
            </a:r>
            <a:r>
              <a:rPr lang="en-US" dirty="0" err="1"/>
              <a:t>concentrarsi</a:t>
            </a:r>
            <a:r>
              <a:rPr lang="en-US" dirty="0"/>
              <a:t> </a:t>
            </a:r>
            <a:r>
              <a:rPr lang="en-US" dirty="0" err="1"/>
              <a:t>esclusivamente</a:t>
            </a:r>
            <a:r>
              <a:rPr lang="en-US" dirty="0"/>
              <a:t> </a:t>
            </a:r>
            <a:r>
              <a:rPr lang="en-US" dirty="0" err="1"/>
              <a:t>sulla</a:t>
            </a:r>
            <a:r>
              <a:rPr lang="en-US" dirty="0"/>
              <a:t> </a:t>
            </a:r>
            <a:r>
              <a:rPr lang="en-US" dirty="0" err="1"/>
              <a:t>generazione</a:t>
            </a:r>
            <a:r>
              <a:rPr lang="en-US" dirty="0"/>
              <a:t> di </a:t>
            </a:r>
            <a:r>
              <a:rPr lang="en-US" dirty="0" err="1"/>
              <a:t>profitto</a:t>
            </a:r>
            <a:r>
              <a:rPr lang="en-US" dirty="0"/>
              <a:t>, </a:t>
            </a:r>
            <a:r>
              <a:rPr lang="en-US" dirty="0" err="1"/>
              <a:t>ovvero</a:t>
            </a:r>
            <a:r>
              <a:rPr lang="en-US" dirty="0"/>
              <a:t> il </a:t>
            </a:r>
            <a:r>
              <a:rPr lang="en-US" dirty="0" err="1"/>
              <a:t>tradizionale</a:t>
            </a:r>
            <a:r>
              <a:rPr lang="en-US" dirty="0"/>
              <a:t> “</a:t>
            </a:r>
            <a:r>
              <a:rPr lang="en-US" dirty="0" err="1"/>
              <a:t>risultato</a:t>
            </a:r>
            <a:r>
              <a:rPr lang="en-US" dirty="0"/>
              <a:t> </a:t>
            </a:r>
            <a:r>
              <a:rPr lang="en-US" dirty="0" err="1"/>
              <a:t>economico</a:t>
            </a:r>
            <a:r>
              <a:rPr lang="en-US" dirty="0"/>
              <a:t>”.</a:t>
            </a:r>
            <a:endParaRPr dirty="0"/>
          </a:p>
        </p:txBody>
      </p:sp>
      <p:sp>
        <p:nvSpPr>
          <p:cNvPr id="300" name="Google Shape;300;p8"/>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la sostenibilità?</a:t>
            </a:r>
            <a:endParaRPr>
              <a:solidFill>
                <a:srgbClr val="255839"/>
              </a:solidFill>
            </a:endParaRPr>
          </a:p>
        </p:txBody>
      </p:sp>
      <p:pic>
        <p:nvPicPr>
          <p:cNvPr id="301" name="Google Shape;301;p8"/>
          <p:cNvPicPr preferRelativeResize="0"/>
          <p:nvPr/>
        </p:nvPicPr>
        <p:blipFill rotWithShape="1">
          <a:blip r:embed="rId3">
            <a:alphaModFix/>
          </a:blip>
          <a:srcRect/>
          <a:stretch/>
        </p:blipFill>
        <p:spPr>
          <a:xfrm>
            <a:off x="5219867" y="2357931"/>
            <a:ext cx="5353163" cy="3684005"/>
          </a:xfrm>
          <a:prstGeom prst="rect">
            <a:avLst/>
          </a:prstGeom>
          <a:noFill/>
          <a:ln>
            <a:noFill/>
          </a:ln>
        </p:spPr>
      </p:pic>
      <p:sp>
        <p:nvSpPr>
          <p:cNvPr id="302" name="Google Shape;302;p8"/>
          <p:cNvSpPr/>
          <p:nvPr/>
        </p:nvSpPr>
        <p:spPr>
          <a:xfrm>
            <a:off x="6957860" y="2756859"/>
            <a:ext cx="14650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003585"/>
                </a:solidFill>
                <a:latin typeface="Trebuchet MS"/>
                <a:ea typeface="Trebuchet MS"/>
                <a:cs typeface="Trebuchet MS"/>
                <a:sym typeface="Trebuchet MS"/>
              </a:rPr>
              <a:t>"Società"</a:t>
            </a:r>
            <a:endParaRPr sz="1800">
              <a:solidFill>
                <a:srgbClr val="003585"/>
              </a:solidFill>
              <a:latin typeface="Trebuchet MS"/>
              <a:ea typeface="Trebuchet MS"/>
              <a:cs typeface="Trebuchet MS"/>
              <a:sym typeface="Trebuchet MS"/>
            </a:endParaRPr>
          </a:p>
        </p:txBody>
      </p:sp>
      <p:sp>
        <p:nvSpPr>
          <p:cNvPr id="303" name="Google Shape;303;p8"/>
          <p:cNvSpPr/>
          <p:nvPr/>
        </p:nvSpPr>
        <p:spPr>
          <a:xfrm>
            <a:off x="7993743" y="4492252"/>
            <a:ext cx="14650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C00000"/>
                </a:solidFill>
                <a:latin typeface="Trebuchet MS"/>
                <a:ea typeface="Trebuchet MS"/>
                <a:cs typeface="Trebuchet MS"/>
                <a:sym typeface="Trebuchet MS"/>
              </a:rPr>
              <a:t>“Economia”</a:t>
            </a:r>
            <a:endParaRPr sz="1800">
              <a:solidFill>
                <a:srgbClr val="C00000"/>
              </a:solidFill>
              <a:latin typeface="Trebuchet MS"/>
              <a:ea typeface="Trebuchet MS"/>
              <a:cs typeface="Trebuchet MS"/>
              <a:sym typeface="Trebuchet MS"/>
            </a:endParaRPr>
          </a:p>
        </p:txBody>
      </p:sp>
      <p:sp>
        <p:nvSpPr>
          <p:cNvPr id="304" name="Google Shape;304;p8"/>
          <p:cNvSpPr/>
          <p:nvPr/>
        </p:nvSpPr>
        <p:spPr>
          <a:xfrm>
            <a:off x="6038755" y="4607993"/>
            <a:ext cx="16269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accent2"/>
                </a:solidFill>
                <a:latin typeface="Trebuchet MS"/>
                <a:ea typeface="Trebuchet MS"/>
                <a:cs typeface="Trebuchet MS"/>
                <a:sym typeface="Trebuchet MS"/>
              </a:rPr>
              <a:t>“Ambiente”</a:t>
            </a:r>
            <a:endParaRPr sz="1800">
              <a:solidFill>
                <a:schemeClr val="accent2"/>
              </a:solidFill>
              <a:latin typeface="Trebuchet MS"/>
              <a:ea typeface="Trebuchet MS"/>
              <a:cs typeface="Trebuchet MS"/>
              <a:sym typeface="Trebuchet MS"/>
            </a:endParaRPr>
          </a:p>
        </p:txBody>
      </p:sp>
      <p:grpSp>
        <p:nvGrpSpPr>
          <p:cNvPr id="305" name="Google Shape;305;p8"/>
          <p:cNvGrpSpPr/>
          <p:nvPr/>
        </p:nvGrpSpPr>
        <p:grpSpPr>
          <a:xfrm>
            <a:off x="5047023" y="3027020"/>
            <a:ext cx="2032203" cy="709238"/>
            <a:chOff x="5047023" y="3027020"/>
            <a:chExt cx="2032203" cy="709238"/>
          </a:xfrm>
        </p:grpSpPr>
        <p:sp>
          <p:nvSpPr>
            <p:cNvPr id="306" name="Google Shape;306;p8"/>
            <p:cNvSpPr/>
            <p:nvPr/>
          </p:nvSpPr>
          <p:spPr>
            <a:xfrm>
              <a:off x="5047023" y="3027020"/>
              <a:ext cx="16269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C00000"/>
                  </a:solidFill>
                  <a:latin typeface="Trebuchet MS"/>
                  <a:ea typeface="Trebuchet MS"/>
                  <a:cs typeface="Trebuchet MS"/>
                  <a:sym typeface="Trebuchet MS"/>
                </a:rPr>
                <a:t>“Sostenibile”</a:t>
              </a:r>
              <a:endParaRPr sz="1800">
                <a:solidFill>
                  <a:srgbClr val="C00000"/>
                </a:solidFill>
                <a:latin typeface="Trebuchet MS"/>
                <a:ea typeface="Trebuchet MS"/>
                <a:cs typeface="Trebuchet MS"/>
                <a:sym typeface="Trebuchet MS"/>
              </a:endParaRPr>
            </a:p>
          </p:txBody>
        </p:sp>
        <p:cxnSp>
          <p:nvCxnSpPr>
            <p:cNvPr id="307" name="Google Shape;307;p8"/>
            <p:cNvCxnSpPr/>
            <p:nvPr/>
          </p:nvCxnSpPr>
          <p:spPr>
            <a:xfrm>
              <a:off x="6508955" y="3390156"/>
              <a:ext cx="570271" cy="346102"/>
            </a:xfrm>
            <a:prstGeom prst="straightConnector1">
              <a:avLst/>
            </a:prstGeom>
            <a:noFill/>
            <a:ln w="12700" cap="rnd" cmpd="sng">
              <a:solidFill>
                <a:schemeClr val="accent5"/>
              </a:solidFill>
              <a:prstDash val="solid"/>
              <a:round/>
              <a:headEnd type="none" w="sm" len="sm"/>
              <a:tailEnd type="triangle" w="med" len="med"/>
            </a:ln>
          </p:spPr>
        </p:cxnSp>
      </p:grpSp>
      <p:grpSp>
        <p:nvGrpSpPr>
          <p:cNvPr id="308" name="Google Shape;308;p8"/>
          <p:cNvGrpSpPr/>
          <p:nvPr/>
        </p:nvGrpSpPr>
        <p:grpSpPr>
          <a:xfrm>
            <a:off x="8368312" y="3003013"/>
            <a:ext cx="1984840" cy="692073"/>
            <a:chOff x="8368312" y="3003013"/>
            <a:chExt cx="1984840" cy="692073"/>
          </a:xfrm>
        </p:grpSpPr>
        <p:sp>
          <p:nvSpPr>
            <p:cNvPr id="309" name="Google Shape;309;p8"/>
            <p:cNvSpPr/>
            <p:nvPr/>
          </p:nvSpPr>
          <p:spPr>
            <a:xfrm>
              <a:off x="8726246" y="3003013"/>
              <a:ext cx="16269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7BB54D"/>
                  </a:solidFill>
                  <a:latin typeface="Trebuchet MS"/>
                  <a:ea typeface="Trebuchet MS"/>
                  <a:cs typeface="Trebuchet MS"/>
                  <a:sym typeface="Trebuchet MS"/>
                </a:rPr>
                <a:t>“Equità”</a:t>
              </a:r>
              <a:endParaRPr sz="1800">
                <a:solidFill>
                  <a:srgbClr val="7BB54D"/>
                </a:solidFill>
                <a:latin typeface="Trebuchet MS"/>
                <a:ea typeface="Trebuchet MS"/>
                <a:cs typeface="Trebuchet MS"/>
                <a:sym typeface="Trebuchet MS"/>
              </a:endParaRPr>
            </a:p>
          </p:txBody>
        </p:sp>
        <p:cxnSp>
          <p:nvCxnSpPr>
            <p:cNvPr id="310" name="Google Shape;310;p8"/>
            <p:cNvCxnSpPr/>
            <p:nvPr/>
          </p:nvCxnSpPr>
          <p:spPr>
            <a:xfrm flipH="1">
              <a:off x="8368312" y="3307943"/>
              <a:ext cx="565355" cy="387143"/>
            </a:xfrm>
            <a:prstGeom prst="straightConnector1">
              <a:avLst/>
            </a:prstGeom>
            <a:noFill/>
            <a:ln w="12700" cap="rnd" cmpd="sng">
              <a:solidFill>
                <a:srgbClr val="7BB54D"/>
              </a:solidFill>
              <a:prstDash val="solid"/>
              <a:round/>
              <a:headEnd type="none" w="sm" len="sm"/>
              <a:tailEnd type="triangle" w="med" len="med"/>
            </a:ln>
          </p:spPr>
        </p:cxnSp>
      </p:grpSp>
      <p:grpSp>
        <p:nvGrpSpPr>
          <p:cNvPr id="311" name="Google Shape;311;p8"/>
          <p:cNvGrpSpPr/>
          <p:nvPr/>
        </p:nvGrpSpPr>
        <p:grpSpPr>
          <a:xfrm>
            <a:off x="6901154" y="4879395"/>
            <a:ext cx="1626906" cy="1102096"/>
            <a:chOff x="6901154" y="4879395"/>
            <a:chExt cx="1626906" cy="1102096"/>
          </a:xfrm>
        </p:grpSpPr>
        <p:sp>
          <p:nvSpPr>
            <p:cNvPr id="312" name="Google Shape;312;p8"/>
            <p:cNvSpPr/>
            <p:nvPr/>
          </p:nvSpPr>
          <p:spPr>
            <a:xfrm>
              <a:off x="6901154" y="5594348"/>
              <a:ext cx="1626906" cy="38714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rgbClr val="003585"/>
                  </a:solidFill>
                  <a:latin typeface="Trebuchet MS"/>
                  <a:ea typeface="Trebuchet MS"/>
                  <a:cs typeface="Trebuchet MS"/>
                  <a:sym typeface="Trebuchet MS"/>
                </a:rPr>
                <a:t>“Sostenibile”</a:t>
              </a:r>
              <a:endParaRPr sz="1800">
                <a:solidFill>
                  <a:srgbClr val="003585"/>
                </a:solidFill>
                <a:latin typeface="Trebuchet MS"/>
                <a:ea typeface="Trebuchet MS"/>
                <a:cs typeface="Trebuchet MS"/>
                <a:sym typeface="Trebuchet MS"/>
              </a:endParaRPr>
            </a:p>
          </p:txBody>
        </p:sp>
        <p:cxnSp>
          <p:nvCxnSpPr>
            <p:cNvPr id="313" name="Google Shape;313;p8"/>
            <p:cNvCxnSpPr/>
            <p:nvPr/>
          </p:nvCxnSpPr>
          <p:spPr>
            <a:xfrm rot="10800000">
              <a:off x="7716144" y="4879395"/>
              <a:ext cx="5773" cy="672316"/>
            </a:xfrm>
            <a:prstGeom prst="straightConnector1">
              <a:avLst/>
            </a:prstGeom>
            <a:noFill/>
            <a:ln w="12700" cap="rnd" cmpd="sng">
              <a:solidFill>
                <a:srgbClr val="003585"/>
              </a:solidFill>
              <a:prstDash val="solid"/>
              <a:round/>
              <a:headEnd type="none" w="sm" len="sm"/>
              <a:tailEnd type="triangl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9"/>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L’Agenda 2030 per lo sviluppo sostenibile – Obiettivi di sviluppo sostenibile</a:t>
            </a:r>
            <a:endParaRPr>
              <a:solidFill>
                <a:srgbClr val="92D050"/>
              </a:solidFill>
            </a:endParaRPr>
          </a:p>
        </p:txBody>
      </p:sp>
      <p:sp>
        <p:nvSpPr>
          <p:cNvPr id="320" name="Google Shape;320;p9"/>
          <p:cNvSpPr txBox="1">
            <a:spLocks noGrp="1"/>
          </p:cNvSpPr>
          <p:nvPr>
            <p:ph type="body" idx="2"/>
          </p:nvPr>
        </p:nvSpPr>
        <p:spPr>
          <a:xfrm>
            <a:off x="399370" y="2177491"/>
            <a:ext cx="5865130"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Nel 2015, gli Stati membri delle Nazioni Unite hanno tradotto la loro visione dello sviluppo sostenibile in un piano d’azione per realizzarla: </a:t>
            </a:r>
            <a:r>
              <a:rPr lang="en-US">
                <a:solidFill>
                  <a:srgbClr val="5693D5"/>
                </a:solidFill>
              </a:rPr>
              <a:t>l’Agenda 2030 per lo sviluppo sostenibile</a:t>
            </a:r>
            <a:r>
              <a:rPr lang="en-US"/>
              <a:t>. </a:t>
            </a:r>
            <a:endParaRPr/>
          </a:p>
          <a:p>
            <a:pPr marL="342900" lvl="0" indent="-342900" algn="l" rtl="0">
              <a:spcBef>
                <a:spcPts val="1000"/>
              </a:spcBef>
              <a:spcAft>
                <a:spcPts val="0"/>
              </a:spcAft>
              <a:buSzPts val="1440"/>
              <a:buChar char="►"/>
            </a:pPr>
            <a:r>
              <a:rPr lang="en-US">
                <a:solidFill>
                  <a:srgbClr val="5693D5"/>
                </a:solidFill>
              </a:rPr>
              <a:t>I</a:t>
            </a:r>
            <a:r>
              <a:rPr lang="en-US"/>
              <a:t> suoi</a:t>
            </a:r>
            <a:r>
              <a:rPr lang="en-US">
                <a:solidFill>
                  <a:srgbClr val="5693D5"/>
                </a:solidFill>
              </a:rPr>
              <a:t> 17 Obiettivi di Sviluppo Sostenibile </a:t>
            </a:r>
            <a:r>
              <a:rPr lang="en-US"/>
              <a:t>— con traguardi ambiziosi da raggiungere entro il 2030 — coprono le tre dimensioni dello sviluppo sostenibile: l’economia, lo sviluppo sociale e l’ambiente.</a:t>
            </a:r>
            <a:endParaRPr/>
          </a:p>
        </p:txBody>
      </p:sp>
      <p:sp>
        <p:nvSpPr>
          <p:cNvPr id="321" name="Google Shape;321;p9"/>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la sostenibilità?</a:t>
            </a:r>
            <a:endParaRPr>
              <a:solidFill>
                <a:srgbClr val="255839"/>
              </a:solidFill>
            </a:endParaRPr>
          </a:p>
        </p:txBody>
      </p:sp>
      <p:pic>
        <p:nvPicPr>
          <p:cNvPr id="322" name="Google Shape;322;p9"/>
          <p:cNvPicPr preferRelativeResize="0"/>
          <p:nvPr/>
        </p:nvPicPr>
        <p:blipFill rotWithShape="1">
          <a:blip r:embed="rId3">
            <a:alphaModFix/>
          </a:blip>
          <a:srcRect/>
          <a:stretch/>
        </p:blipFill>
        <p:spPr>
          <a:xfrm>
            <a:off x="6264499" y="2177491"/>
            <a:ext cx="3810000" cy="3810000"/>
          </a:xfrm>
          <a:prstGeom prst="rect">
            <a:avLst/>
          </a:prstGeom>
          <a:noFill/>
          <a:ln>
            <a:noFill/>
          </a:ln>
        </p:spPr>
      </p:pic>
      <p:sp>
        <p:nvSpPr>
          <p:cNvPr id="323" name="Google Shape;323;p9"/>
          <p:cNvSpPr txBox="1"/>
          <p:nvPr/>
        </p:nvSpPr>
        <p:spPr>
          <a:xfrm>
            <a:off x="734096" y="5559173"/>
            <a:ext cx="459775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i="1">
                <a:solidFill>
                  <a:srgbClr val="7F7F7F"/>
                </a:solidFill>
                <a:latin typeface="Trebuchet MS"/>
                <a:ea typeface="Trebuchet MS"/>
                <a:cs typeface="Trebuchet MS"/>
                <a:sym typeface="Trebuchet MS"/>
              </a:rPr>
              <a:t>Nota: gli Obiettivi di Sviluppo Sostenibile (SDG) delle Nazioni Unite saranno trattati più approfonditamente nella sezione UC2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0"/>
          <p:cNvSpPr txBox="1">
            <a:spLocks noGrp="1"/>
          </p:cNvSpPr>
          <p:nvPr>
            <p:ph type="body" idx="1"/>
          </p:nvPr>
        </p:nvSpPr>
        <p:spPr>
          <a:xfrm>
            <a:off x="399368" y="1218498"/>
            <a:ext cx="11393261" cy="50078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SzPts val="1600"/>
              <a:buNone/>
            </a:pPr>
            <a:r>
              <a:rPr lang="en-US">
                <a:solidFill>
                  <a:srgbClr val="92D050"/>
                </a:solidFill>
              </a:rPr>
              <a:t>	</a:t>
            </a:r>
            <a:r>
              <a:rPr lang="en-US" sz="1800">
                <a:solidFill>
                  <a:srgbClr val="92D050"/>
                </a:solidFill>
              </a:rPr>
              <a:t>Scopo, significato e importanza</a:t>
            </a:r>
            <a:endParaRPr sz="1800">
              <a:solidFill>
                <a:srgbClr val="92D050"/>
              </a:solidFill>
            </a:endParaRPr>
          </a:p>
        </p:txBody>
      </p:sp>
      <p:sp>
        <p:nvSpPr>
          <p:cNvPr id="329" name="Google Shape;329;p10"/>
          <p:cNvSpPr txBox="1">
            <a:spLocks noGrp="1"/>
          </p:cNvSpPr>
          <p:nvPr>
            <p:ph type="body" idx="2"/>
          </p:nvPr>
        </p:nvSpPr>
        <p:spPr>
          <a:xfrm>
            <a:off x="399368" y="1719282"/>
            <a:ext cx="10843063" cy="4892533"/>
          </a:xfrm>
          <a:prstGeom prst="rect">
            <a:avLst/>
          </a:prstGeom>
          <a:noFill/>
          <a:ln>
            <a:noFill/>
          </a:ln>
        </p:spPr>
        <p:txBody>
          <a:bodyPr spcFirstLastPara="1" wrap="square" lIns="0" tIns="0" rIns="0" bIns="0" anchor="t" anchorCtr="0">
            <a:normAutofit fontScale="92500" lnSpcReduction="10000"/>
          </a:bodyPr>
          <a:lstStyle/>
          <a:p>
            <a:pPr marL="342900" lvl="0" indent="-342925" algn="just" rtl="0">
              <a:spcBef>
                <a:spcPts val="0"/>
              </a:spcBef>
              <a:spcAft>
                <a:spcPts val="0"/>
              </a:spcAft>
              <a:buSzPct val="80000"/>
              <a:buChar char="►"/>
            </a:pPr>
            <a:r>
              <a:rPr lang="en-US" sz="1700"/>
              <a:t>Gli Obiettivi di Sviluppo Sostenibile delle Nazioni Unite (SDG delle Nazioni Unite) sono una serie di</a:t>
            </a:r>
            <a:r>
              <a:rPr lang="en-US" sz="1700" b="1" i="1">
                <a:solidFill>
                  <a:schemeClr val="accent1"/>
                </a:solidFill>
              </a:rPr>
              <a:t> 17 obiettivi globali </a:t>
            </a:r>
            <a:r>
              <a:rPr lang="en-US" sz="1700"/>
              <a:t>adottati da tutti gli Stati membri delle Nazioni Unite nel 2015, nell’ambito dell’Agenda 2030 per lo Sviluppo Sostenibile.</a:t>
            </a:r>
            <a:endParaRPr/>
          </a:p>
          <a:p>
            <a:pPr marL="342900" lvl="0" indent="-342925" algn="just" rtl="0">
              <a:spcBef>
                <a:spcPts val="1000"/>
              </a:spcBef>
              <a:spcAft>
                <a:spcPts val="0"/>
              </a:spcAft>
              <a:buSzPct val="80000"/>
              <a:buChar char="►"/>
            </a:pPr>
            <a:r>
              <a:rPr lang="en-US" sz="1700"/>
              <a:t>Gli SDG forniscono un </a:t>
            </a:r>
            <a:r>
              <a:rPr lang="en-US" sz="1700" b="1" i="1">
                <a:solidFill>
                  <a:schemeClr val="accent1"/>
                </a:solidFill>
              </a:rPr>
              <a:t>quadro di riferimento universale </a:t>
            </a:r>
            <a:r>
              <a:rPr lang="en-US" sz="1700"/>
              <a:t>che consente a paesi, organizzazioni e individui di collaborare per un futuro migliore. </a:t>
            </a:r>
            <a:endParaRPr/>
          </a:p>
          <a:p>
            <a:pPr marL="342900" lvl="0" indent="-342925" algn="just" rtl="0">
              <a:spcBef>
                <a:spcPts val="1000"/>
              </a:spcBef>
              <a:spcAft>
                <a:spcPts val="0"/>
              </a:spcAft>
              <a:buSzPct val="80000"/>
              <a:buChar char="►"/>
            </a:pPr>
            <a:r>
              <a:rPr lang="en-US" sz="1700"/>
              <a:t>Il loro obiettivo è </a:t>
            </a:r>
            <a:r>
              <a:rPr lang="en-US" sz="1700" b="1" i="1">
                <a:solidFill>
                  <a:schemeClr val="accent1"/>
                </a:solidFill>
              </a:rPr>
              <a:t>porre fine alla povertà, proteggere il pianeta e garantire prosperità e pace </a:t>
            </a:r>
            <a:r>
              <a:rPr lang="en-US" sz="1700"/>
              <a:t>per tutti entro </a:t>
            </a:r>
            <a:r>
              <a:rPr lang="en-US" sz="1700" b="1">
                <a:solidFill>
                  <a:schemeClr val="accent1"/>
                </a:solidFill>
              </a:rPr>
              <a:t>il 2030</a:t>
            </a:r>
            <a:r>
              <a:rPr lang="en-US" sz="1700">
                <a:solidFill>
                  <a:schemeClr val="accent1"/>
                </a:solidFill>
              </a:rPr>
              <a:t>.</a:t>
            </a:r>
            <a:endParaRPr/>
          </a:p>
          <a:p>
            <a:pPr marL="0" lvl="0" indent="0" algn="just" rtl="0">
              <a:spcBef>
                <a:spcPts val="1000"/>
              </a:spcBef>
              <a:spcAft>
                <a:spcPts val="0"/>
              </a:spcAft>
              <a:buSzPct val="80000"/>
              <a:buNone/>
            </a:pPr>
            <a:r>
              <a:rPr lang="en-US" sz="1700" b="1"/>
              <a:t>	</a:t>
            </a:r>
            <a:r>
              <a:rPr lang="en-US" sz="1700" b="1">
                <a:solidFill>
                  <a:schemeClr val="dk1"/>
                </a:solidFill>
              </a:rPr>
              <a:t>L’importanza</a:t>
            </a:r>
            <a:r>
              <a:rPr lang="en-US" sz="1700">
                <a:solidFill>
                  <a:schemeClr val="dk1"/>
                </a:solidFill>
              </a:rPr>
              <a:t> degli SDG si estende su più livelli:</a:t>
            </a:r>
            <a:endParaRPr/>
          </a:p>
          <a:p>
            <a:pPr marL="342900" lvl="0" indent="-342925" algn="just" rtl="0">
              <a:spcBef>
                <a:spcPts val="1000"/>
              </a:spcBef>
              <a:spcAft>
                <a:spcPts val="0"/>
              </a:spcAft>
              <a:buSzPct val="80000"/>
              <a:buChar char="►"/>
            </a:pPr>
            <a:r>
              <a:rPr lang="en-US" sz="1700" b="1" i="1">
                <a:solidFill>
                  <a:schemeClr val="accent1"/>
                </a:solidFill>
              </a:rPr>
              <a:t>Completo: </a:t>
            </a:r>
            <a:r>
              <a:rPr lang="en-US" sz="1700"/>
              <a:t>coprono le dimensioni sociali, economiche e ambientali dello sviluppo — dall’eliminazione della povertà e della fame alla promozione dell’istruzione, dell’uguaglianza, dell’energia pulita e dell’azione per il clima.</a:t>
            </a:r>
            <a:endParaRPr/>
          </a:p>
          <a:p>
            <a:pPr marL="342900" lvl="0" indent="-342925" algn="just" rtl="0">
              <a:spcBef>
                <a:spcPts val="1000"/>
              </a:spcBef>
              <a:spcAft>
                <a:spcPts val="0"/>
              </a:spcAft>
              <a:buSzPct val="80000"/>
              <a:buChar char="►"/>
            </a:pPr>
            <a:r>
              <a:rPr lang="en-US" sz="1700" b="1" i="1">
                <a:solidFill>
                  <a:schemeClr val="accent1"/>
                </a:solidFill>
              </a:rPr>
              <a:t>Universali: </a:t>
            </a:r>
            <a:r>
              <a:rPr lang="en-US" sz="1700"/>
              <a:t>si applicano a tutti i paesi, ricchi e poveri, sottolineando la responsabilità condivisa.</a:t>
            </a:r>
            <a:endParaRPr/>
          </a:p>
          <a:p>
            <a:pPr marL="342900" lvl="0" indent="-342925" algn="just" rtl="0">
              <a:spcBef>
                <a:spcPts val="1000"/>
              </a:spcBef>
              <a:spcAft>
                <a:spcPts val="0"/>
              </a:spcAft>
              <a:buSzPct val="80000"/>
              <a:buChar char="►"/>
            </a:pPr>
            <a:r>
              <a:rPr lang="en-US" sz="1700" b="1" i="1">
                <a:solidFill>
                  <a:schemeClr val="accent1"/>
                </a:solidFill>
              </a:rPr>
              <a:t>Misurabili: </a:t>
            </a:r>
            <a:r>
              <a:rPr lang="en-US" sz="1700"/>
              <a:t>ogni obiettivo presenta traguardi e indicatori specifici per monitorare i progressi.</a:t>
            </a:r>
            <a:endParaRPr/>
          </a:p>
          <a:p>
            <a:pPr marL="342900" lvl="0" indent="-342925" algn="just" rtl="0">
              <a:spcBef>
                <a:spcPts val="1000"/>
              </a:spcBef>
              <a:spcAft>
                <a:spcPts val="0"/>
              </a:spcAft>
              <a:buSzPct val="80000"/>
              <a:buChar char="►"/>
            </a:pPr>
            <a:r>
              <a:rPr lang="en-US" sz="1700" b="1" i="1">
                <a:solidFill>
                  <a:schemeClr val="accent1"/>
                </a:solidFill>
              </a:rPr>
              <a:t>Trasformativi: </a:t>
            </a:r>
            <a:r>
              <a:rPr lang="en-US" sz="1700"/>
              <a:t>gli SDG incoraggiano un cambiamento sistemico — economie sostenibili, società inclusive e tutela dell’ambiente.</a:t>
            </a:r>
            <a:endParaRPr/>
          </a:p>
          <a:p>
            <a:pPr marL="0" lvl="0" indent="0" algn="ctr" rtl="0">
              <a:spcBef>
                <a:spcPts val="1000"/>
              </a:spcBef>
              <a:spcAft>
                <a:spcPts val="0"/>
              </a:spcAft>
              <a:buSzPct val="80000"/>
              <a:buNone/>
            </a:pPr>
            <a:r>
              <a:rPr lang="en-US" sz="1700"/>
              <a:t>	</a:t>
            </a:r>
            <a:r>
              <a:rPr lang="en-US" sz="1700" b="1" i="1"/>
              <a:t>Gli SDG delle Nazioni Unite fungono da modello globale per costruire un mondo più giusto, equo e sostenibile entro il 2030!</a:t>
            </a:r>
            <a:endParaRPr/>
          </a:p>
          <a:p>
            <a:pPr marL="0" lvl="0" indent="0" algn="l" rtl="0">
              <a:spcBef>
                <a:spcPts val="1000"/>
              </a:spcBef>
              <a:spcAft>
                <a:spcPts val="0"/>
              </a:spcAft>
              <a:buSzPct val="80000"/>
              <a:buNone/>
            </a:pPr>
            <a:endParaRPr/>
          </a:p>
        </p:txBody>
      </p:sp>
      <p:sp>
        <p:nvSpPr>
          <p:cNvPr id="330" name="Google Shape;330;p10"/>
          <p:cNvSpPr txBox="1">
            <a:spLocks noGrp="1"/>
          </p:cNvSpPr>
          <p:nvPr>
            <p:ph type="title"/>
          </p:nvPr>
        </p:nvSpPr>
        <p:spPr>
          <a:xfrm>
            <a:off x="399368" y="691661"/>
            <a:ext cx="11792631" cy="644067"/>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Obiettivi di Sviluppo Sostenibile (SDG) delle Nazioni Unite</a:t>
            </a:r>
            <a:endParaRPr>
              <a:solidFill>
                <a:srgbClr val="25583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1"/>
          <p:cNvSpPr txBox="1">
            <a:spLocks noGrp="1"/>
          </p:cNvSpPr>
          <p:nvPr>
            <p:ph type="title"/>
          </p:nvPr>
        </p:nvSpPr>
        <p:spPr>
          <a:xfrm>
            <a:off x="399369" y="659646"/>
            <a:ext cx="11147862" cy="76129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Obiettivi di sviluppo sostenibile delle Nazioni Unite (SDG)</a:t>
            </a:r>
            <a:endParaRPr>
              <a:solidFill>
                <a:srgbClr val="255839"/>
              </a:solidFill>
            </a:endParaRPr>
          </a:p>
        </p:txBody>
      </p:sp>
      <p:pic>
        <p:nvPicPr>
          <p:cNvPr id="336" name="Google Shape;336;p11"/>
          <p:cNvPicPr preferRelativeResize="0"/>
          <p:nvPr/>
        </p:nvPicPr>
        <p:blipFill rotWithShape="1">
          <a:blip r:embed="rId3">
            <a:alphaModFix/>
          </a:blip>
          <a:srcRect/>
          <a:stretch/>
        </p:blipFill>
        <p:spPr>
          <a:xfrm>
            <a:off x="1435689" y="1536192"/>
            <a:ext cx="6673577" cy="4281513"/>
          </a:xfrm>
          <a:prstGeom prst="rect">
            <a:avLst/>
          </a:prstGeom>
          <a:noFill/>
          <a:ln>
            <a:noFill/>
          </a:ln>
        </p:spPr>
      </p:pic>
      <p:sp>
        <p:nvSpPr>
          <p:cNvPr id="337" name="Google Shape;337;p11"/>
          <p:cNvSpPr txBox="1"/>
          <p:nvPr/>
        </p:nvSpPr>
        <p:spPr>
          <a:xfrm>
            <a:off x="1721429" y="6018168"/>
            <a:ext cx="6102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chemeClr val="dk1"/>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https://youtu.be/0XTBYMfZyrM?si=MiepkXaPSvUXZIDp</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2"/>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ESG - Ambiente, Sociale e Governance</a:t>
            </a:r>
            <a:endParaRPr>
              <a:solidFill>
                <a:srgbClr val="92D050"/>
              </a:solidFill>
            </a:endParaRPr>
          </a:p>
        </p:txBody>
      </p:sp>
      <p:sp>
        <p:nvSpPr>
          <p:cNvPr id="344" name="Google Shape;344;p12"/>
          <p:cNvSpPr txBox="1">
            <a:spLocks noGrp="1"/>
          </p:cNvSpPr>
          <p:nvPr>
            <p:ph type="body" idx="2"/>
          </p:nvPr>
        </p:nvSpPr>
        <p:spPr>
          <a:xfrm>
            <a:off x="399369" y="2177491"/>
            <a:ext cx="4971121"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L'acronimo ESG è stato coniato nel 2004 </a:t>
            </a:r>
            <a:endParaRPr/>
          </a:p>
          <a:p>
            <a:pPr marL="342900" lvl="0" indent="-342900" algn="l" rtl="0">
              <a:spcBef>
                <a:spcPts val="1000"/>
              </a:spcBef>
              <a:spcAft>
                <a:spcPts val="0"/>
              </a:spcAft>
              <a:buSzPts val="1440"/>
              <a:buChar char="►"/>
            </a:pPr>
            <a:r>
              <a:rPr lang="en-US"/>
              <a:t>Il rapporto del Global Compact delle Nazioni Unite, intitolato "Who Cares Wins", è il risultato di un'iniziativa congiunta di 18 istituzioni finanziarie</a:t>
            </a:r>
            <a:endParaRPr/>
          </a:p>
          <a:p>
            <a:pPr marL="342900" lvl="0" indent="-342900" algn="l" rtl="0">
              <a:spcBef>
                <a:spcPts val="1000"/>
              </a:spcBef>
              <a:spcAft>
                <a:spcPts val="0"/>
              </a:spcAft>
              <a:buSzPts val="1440"/>
              <a:buChar char="►"/>
            </a:pPr>
            <a:r>
              <a:rPr lang="en-US"/>
              <a:t>Queste istituzioni hanno elaborato linee guida e raccomandazioni su come integrare al meglio i fattori che determinano il valore in ambito ambientale, sociale e di governance (ESG) nella gestione patrimoniale e nella ricerca finanziaria – </a:t>
            </a:r>
            <a:r>
              <a:rPr lang="en-US" b="1">
                <a:solidFill>
                  <a:srgbClr val="5693D5"/>
                </a:solidFill>
              </a:rPr>
              <a:t>Investire per il valore a lungo termine</a:t>
            </a:r>
            <a:r>
              <a:rPr lang="en-US"/>
              <a:t>.</a:t>
            </a:r>
            <a:endParaRPr/>
          </a:p>
        </p:txBody>
      </p:sp>
      <p:sp>
        <p:nvSpPr>
          <p:cNvPr id="345" name="Google Shape;345;p12"/>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Che cos’è la sostenibilità?</a:t>
            </a:r>
            <a:endParaRPr>
              <a:solidFill>
                <a:srgbClr val="255839"/>
              </a:solidFill>
            </a:endParaRPr>
          </a:p>
        </p:txBody>
      </p:sp>
      <p:grpSp>
        <p:nvGrpSpPr>
          <p:cNvPr id="346" name="Google Shape;346;p12"/>
          <p:cNvGrpSpPr/>
          <p:nvPr/>
        </p:nvGrpSpPr>
        <p:grpSpPr>
          <a:xfrm>
            <a:off x="5970387" y="1699780"/>
            <a:ext cx="5938275" cy="4893398"/>
            <a:chOff x="6186803" y="1964602"/>
            <a:chExt cx="5938275" cy="4893398"/>
          </a:xfrm>
        </p:grpSpPr>
        <p:pic>
          <p:nvPicPr>
            <p:cNvPr id="347" name="Google Shape;347;p12"/>
            <p:cNvPicPr preferRelativeResize="0"/>
            <p:nvPr/>
          </p:nvPicPr>
          <p:blipFill rotWithShape="1">
            <a:blip r:embed="rId3">
              <a:alphaModFix/>
            </a:blip>
            <a:srcRect/>
            <a:stretch/>
          </p:blipFill>
          <p:spPr>
            <a:xfrm>
              <a:off x="6186803" y="1964602"/>
              <a:ext cx="5938275" cy="4893398"/>
            </a:xfrm>
            <a:prstGeom prst="rect">
              <a:avLst/>
            </a:prstGeom>
            <a:noFill/>
            <a:ln>
              <a:noFill/>
            </a:ln>
          </p:spPr>
        </p:pic>
        <p:pic>
          <p:nvPicPr>
            <p:cNvPr id="348" name="Google Shape;348;p12"/>
            <p:cNvPicPr preferRelativeResize="0"/>
            <p:nvPr/>
          </p:nvPicPr>
          <p:blipFill rotWithShape="1">
            <a:blip r:embed="rId4">
              <a:alphaModFix/>
            </a:blip>
            <a:srcRect/>
            <a:stretch/>
          </p:blipFill>
          <p:spPr>
            <a:xfrm>
              <a:off x="8593197" y="4411301"/>
              <a:ext cx="1125485" cy="1394719"/>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3"/>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55839"/>
              </a:buClr>
              <a:buSzPts val="3200"/>
              <a:buFont typeface="Trebuchet MS"/>
              <a:buNone/>
            </a:pPr>
            <a:r>
              <a:rPr lang="en-US">
                <a:solidFill>
                  <a:srgbClr val="255839"/>
                </a:solidFill>
              </a:rPr>
              <a:t>Principali tendenze in materia di sostenibilità</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8"/>
        <p:cNvGrpSpPr/>
        <p:nvPr/>
      </p:nvGrpSpPr>
      <p:grpSpPr>
        <a:xfrm>
          <a:off x="0" y="0"/>
          <a:ext cx="0" cy="0"/>
          <a:chOff x="0" y="0"/>
          <a:chExt cx="0" cy="0"/>
        </a:xfrm>
      </p:grpSpPr>
      <p:sp>
        <p:nvSpPr>
          <p:cNvPr id="359" name="Google Shape;359;p14"/>
          <p:cNvSpPr txBox="1">
            <a:spLocks noGrp="1"/>
          </p:cNvSpPr>
          <p:nvPr>
            <p:ph type="body" idx="1"/>
          </p:nvPr>
        </p:nvSpPr>
        <p:spPr>
          <a:xfrm>
            <a:off x="224707" y="1454100"/>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Obiettivi climatici dell’UE fino al 2030, 2040 e 2050</a:t>
            </a:r>
            <a:endParaRPr/>
          </a:p>
        </p:txBody>
      </p:sp>
      <p:sp>
        <p:nvSpPr>
          <p:cNvPr id="360" name="Google Shape;360;p14"/>
          <p:cNvSpPr txBox="1">
            <a:spLocks noGrp="1"/>
          </p:cNvSpPr>
          <p:nvPr>
            <p:ph type="body" idx="2"/>
          </p:nvPr>
        </p:nvSpPr>
        <p:spPr>
          <a:xfrm>
            <a:off x="481431" y="2107284"/>
            <a:ext cx="9833691" cy="4397619"/>
          </a:xfrm>
          <a:prstGeom prst="rect">
            <a:avLst/>
          </a:prstGeom>
          <a:noFill/>
          <a:ln>
            <a:noFill/>
          </a:ln>
        </p:spPr>
        <p:txBody>
          <a:bodyPr spcFirstLastPara="1" wrap="square" lIns="0" tIns="0" rIns="0" bIns="0" anchor="t" anchorCtr="0">
            <a:normAutofit lnSpcReduction="10000"/>
          </a:bodyPr>
          <a:lstStyle/>
          <a:p>
            <a:pPr marL="342900" lvl="0" indent="-342900" algn="just" rtl="0">
              <a:spcBef>
                <a:spcPts val="0"/>
              </a:spcBef>
              <a:spcAft>
                <a:spcPts val="0"/>
              </a:spcAft>
              <a:buSzPts val="1440"/>
              <a:buChar char="►"/>
            </a:pPr>
            <a:r>
              <a:rPr lang="en-US"/>
              <a:t>Nel 2023 l’UE ha adottato una serie di proposte della Commissione volte ad adeguare le politiche dell’Unione in materia di clima, energia, trasporti e fiscalità al fine di ridurre le emissioni nette di gas a effetto serra di almeno il 55% </a:t>
            </a:r>
            <a:r>
              <a:rPr lang="en-US" b="1">
                <a:solidFill>
                  <a:schemeClr val="accent1"/>
                </a:solidFill>
              </a:rPr>
              <a:t>entro il 2030</a:t>
            </a:r>
            <a:r>
              <a:rPr lang="en-US"/>
              <a:t>, rispetto ai livelli del 1990.</a:t>
            </a:r>
            <a:endParaRPr/>
          </a:p>
          <a:p>
            <a:pPr marL="342900" lvl="0" indent="-251460" algn="just" rtl="0">
              <a:spcBef>
                <a:spcPts val="1000"/>
              </a:spcBef>
              <a:spcAft>
                <a:spcPts val="0"/>
              </a:spcAft>
              <a:buSzPts val="1440"/>
              <a:buNone/>
            </a:pPr>
            <a:endParaRPr/>
          </a:p>
          <a:p>
            <a:pPr marL="342900" lvl="0" indent="-342900" algn="just" rtl="0">
              <a:spcBef>
                <a:spcPts val="1000"/>
              </a:spcBef>
              <a:spcAft>
                <a:spcPts val="0"/>
              </a:spcAft>
              <a:buSzPts val="1440"/>
              <a:buChar char="►"/>
            </a:pPr>
            <a:r>
              <a:rPr lang="en-US"/>
              <a:t>Nel 2025, la Commissione europea ha proposto come obiettivo la riduzione delle emissioni nette di gas a effetto serra (GES) dell’UE del 90% </a:t>
            </a:r>
            <a:r>
              <a:rPr lang="en-US" b="1">
                <a:solidFill>
                  <a:schemeClr val="accent1"/>
                </a:solidFill>
              </a:rPr>
              <a:t>entro il 2040</a:t>
            </a:r>
            <a:r>
              <a:rPr lang="en-US"/>
              <a:t>, rispetto al 1990.</a:t>
            </a:r>
            <a:endParaRPr/>
          </a:p>
          <a:p>
            <a:pPr marL="342900" lvl="0" indent="-251460" algn="just" rtl="0">
              <a:spcBef>
                <a:spcPts val="1000"/>
              </a:spcBef>
              <a:spcAft>
                <a:spcPts val="0"/>
              </a:spcAft>
              <a:buSzPts val="1440"/>
              <a:buNone/>
            </a:pPr>
            <a:endParaRPr/>
          </a:p>
          <a:p>
            <a:pPr marL="342900" lvl="0" indent="-342900" algn="just" rtl="0">
              <a:spcBef>
                <a:spcPts val="1000"/>
              </a:spcBef>
              <a:spcAft>
                <a:spcPts val="0"/>
              </a:spcAft>
              <a:buSzPts val="1440"/>
              <a:buChar char="►"/>
            </a:pPr>
            <a:r>
              <a:rPr lang="en-US"/>
              <a:t>L’UE punta a raggiungere la neutralità climatica </a:t>
            </a:r>
            <a:r>
              <a:rPr lang="en-US" b="1">
                <a:solidFill>
                  <a:schemeClr val="accent1"/>
                </a:solidFill>
              </a:rPr>
              <a:t>entro il 2050</a:t>
            </a:r>
            <a:r>
              <a:rPr lang="en-US"/>
              <a:t>, ovvero un’economia con emissioni nette di gas a effetto serra pari a zero. Questo obiettivo è al centro del </a:t>
            </a:r>
            <a:r>
              <a:rPr lang="en-US" u="sng">
                <a:solidFill>
                  <a:schemeClr val="hlink"/>
                </a:solidFill>
                <a:hlinkClick r:id="rId3"/>
              </a:rPr>
              <a:t>Green Deal europeo </a:t>
            </a:r>
            <a:r>
              <a:rPr lang="en-US"/>
              <a:t>ed è un obiettivo giuridicamente vincolante grazie alla legge europea sul clima.</a:t>
            </a:r>
            <a:endParaRPr/>
          </a:p>
          <a:p>
            <a:pPr marL="0" lvl="0" indent="0" algn="just" rtl="0">
              <a:spcBef>
                <a:spcPts val="1000"/>
              </a:spcBef>
              <a:spcAft>
                <a:spcPts val="0"/>
              </a:spcAft>
              <a:buSzPts val="1440"/>
              <a:buNone/>
            </a:pPr>
            <a:endParaRPr/>
          </a:p>
          <a:p>
            <a:pPr marL="342900" lvl="0" indent="-342900" algn="l" rtl="0">
              <a:spcBef>
                <a:spcPts val="1000"/>
              </a:spcBef>
              <a:spcAft>
                <a:spcPts val="0"/>
              </a:spcAft>
              <a:buSzPts val="1440"/>
              <a:buChar char="►"/>
            </a:pPr>
            <a:r>
              <a:rPr lang="en-US"/>
              <a:t>Leggi qui:</a:t>
            </a:r>
            <a:r>
              <a:rPr lang="en-US" u="sng">
                <a:solidFill>
                  <a:schemeClr val="hlink"/>
                </a:solidFill>
                <a:hlinkClick r:id="rId4"/>
              </a:rPr>
              <a:t> https://climate.ec.europa.eu/eu-action/climate-strategies-targets_en</a:t>
            </a:r>
            <a:r>
              <a:rPr lang="en-US"/>
              <a:t> </a:t>
            </a:r>
            <a:endParaRPr i="1"/>
          </a:p>
        </p:txBody>
      </p:sp>
      <p:sp>
        <p:nvSpPr>
          <p:cNvPr id="361" name="Google Shape;361;p14"/>
          <p:cNvSpPr txBox="1">
            <a:spLocks noGrp="1"/>
          </p:cNvSpPr>
          <p:nvPr>
            <p:ph type="title"/>
          </p:nvPr>
        </p:nvSpPr>
        <p:spPr>
          <a:xfrm>
            <a:off x="399369" y="715108"/>
            <a:ext cx="10233462" cy="73428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Principali tendenze in materia di sostenibilità</a:t>
            </a:r>
            <a:endParaRPr>
              <a:solidFill>
                <a:srgbClr val="255839"/>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5"/>
          <p:cNvSpPr txBox="1">
            <a:spLocks noGrp="1"/>
          </p:cNvSpPr>
          <p:nvPr>
            <p:ph type="body" idx="2"/>
          </p:nvPr>
        </p:nvSpPr>
        <p:spPr>
          <a:xfrm>
            <a:off x="448614" y="1773800"/>
            <a:ext cx="11294771" cy="5044197"/>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SzPts val="1440"/>
              <a:buNone/>
            </a:pPr>
            <a:r>
              <a:rPr lang="en-US" b="1"/>
              <a:t>	</a:t>
            </a:r>
            <a:r>
              <a:rPr lang="en-US" sz="1500" b="1">
                <a:solidFill>
                  <a:schemeClr val="accent1"/>
                </a:solidFill>
              </a:rPr>
              <a:t>Legge europea sul clima </a:t>
            </a:r>
            <a:r>
              <a:rPr lang="en-US" sz="1500"/>
              <a:t>(2021) + quanto segue:</a:t>
            </a:r>
            <a:endParaRPr/>
          </a:p>
          <a:p>
            <a:pPr marL="342900" lvl="0" indent="-342900" algn="just" rtl="0">
              <a:spcBef>
                <a:spcPts val="1000"/>
              </a:spcBef>
              <a:spcAft>
                <a:spcPts val="0"/>
              </a:spcAft>
              <a:buSzPts val="1200"/>
              <a:buChar char="►"/>
            </a:pPr>
            <a:r>
              <a:rPr lang="en-US" sz="1500"/>
              <a:t>Patto verde europeo (2019): mira a ridurre le emissioni di almeno il 50% entro il 2030, con un obiettivo che salirà al 55%, rendendo giuridicamente vincolante l’obiettivo di neutralità per il 2050 attraverso la legge europea sul clima.</a:t>
            </a:r>
            <a:endParaRPr/>
          </a:p>
          <a:p>
            <a:pPr marL="342900" lvl="0" indent="-342900" algn="just" rtl="0">
              <a:spcBef>
                <a:spcPts val="1000"/>
              </a:spcBef>
              <a:spcAft>
                <a:spcPts val="0"/>
              </a:spcAft>
              <a:buSzPts val="1200"/>
              <a:buChar char="►"/>
            </a:pPr>
            <a:r>
              <a:rPr lang="en-US" sz="1500"/>
              <a:t>«Fit for 55»: un pacchetto di leggi volto a ridurre le emissioni di gas a effetto serra dell’UE di almeno il 55% entro il 2030.</a:t>
            </a:r>
            <a:endParaRPr/>
          </a:p>
          <a:p>
            <a:pPr marL="342900" lvl="0" indent="-342900" algn="just" rtl="0">
              <a:spcBef>
                <a:spcPts val="1000"/>
              </a:spcBef>
              <a:spcAft>
                <a:spcPts val="0"/>
              </a:spcAft>
              <a:buSzPts val="1200"/>
              <a:buChar char="►"/>
            </a:pPr>
            <a:r>
              <a:rPr lang="en-US" sz="1500"/>
              <a:t>Strategia di adattamento dell’UE (2021): mira ad aiutare l’UE a diventare resiliente ai cambiamenti climatici.</a:t>
            </a:r>
            <a:endParaRPr/>
          </a:p>
          <a:p>
            <a:pPr marL="342900" lvl="0" indent="-342900" algn="just" rtl="0">
              <a:spcBef>
                <a:spcPts val="1000"/>
              </a:spcBef>
              <a:spcAft>
                <a:spcPts val="0"/>
              </a:spcAft>
              <a:buSzPts val="1200"/>
              <a:buChar char="►"/>
            </a:pPr>
            <a:r>
              <a:rPr lang="en-US" sz="1500"/>
              <a:t>Emissioni di</a:t>
            </a:r>
            <a:r>
              <a:rPr lang="en-US" sz="1500">
                <a:solidFill>
                  <a:schemeClr val="dk1"/>
                </a:solidFill>
              </a:rPr>
              <a:t> 𝐶𝑂</a:t>
            </a:r>
            <a:r>
              <a:rPr lang="en-US" sz="1500" baseline="-25000">
                <a:solidFill>
                  <a:schemeClr val="dk1"/>
                </a:solidFill>
              </a:rPr>
              <a:t>2</a:t>
            </a:r>
            <a:r>
              <a:rPr lang="en-US" sz="1500"/>
              <a:t> i prodotte dai trasporti (2019): nuove norme e limiti di emissione più rigorosi per autovetture e furgoni.</a:t>
            </a:r>
            <a:endParaRPr/>
          </a:p>
          <a:p>
            <a:pPr marL="342900" lvl="0" indent="-342900" algn="just" rtl="0">
              <a:spcBef>
                <a:spcPts val="1000"/>
              </a:spcBef>
              <a:spcAft>
                <a:spcPts val="0"/>
              </a:spcAft>
              <a:buSzPts val="1200"/>
              <a:buChar char="►"/>
            </a:pPr>
            <a:r>
              <a:rPr lang="en-US" sz="1500"/>
              <a:t>Sistema di scambio delle quote di emissione dell’UE – EU ETS (2018): stabilisce un tetto massimo alle emissioni di</a:t>
            </a:r>
            <a:r>
              <a:rPr lang="en-US" sz="1500">
                <a:solidFill>
                  <a:schemeClr val="dk1"/>
                </a:solidFill>
              </a:rPr>
              <a:t> 𝐶𝑂</a:t>
            </a:r>
            <a:r>
              <a:rPr lang="en-US" sz="1500" baseline="-25000">
                <a:solidFill>
                  <a:schemeClr val="dk1"/>
                </a:solidFill>
              </a:rPr>
              <a:t>2</a:t>
            </a:r>
            <a:r>
              <a:rPr lang="en-US" sz="1500"/>
              <a:t> dall’industria pesante e dalle centrali elettriche. </a:t>
            </a:r>
            <a:endParaRPr/>
          </a:p>
          <a:p>
            <a:pPr marL="342900" lvl="0" indent="-342900" algn="just" rtl="0">
              <a:spcBef>
                <a:spcPts val="1000"/>
              </a:spcBef>
              <a:spcAft>
                <a:spcPts val="0"/>
              </a:spcAft>
              <a:buSzPts val="1200"/>
              <a:buChar char="►"/>
            </a:pPr>
            <a:r>
              <a:rPr lang="en-US" sz="1500"/>
              <a:t>Regolamento sulla ripartizione degli sforzi (2018): stabilisce obiettivi vincolanti per la riduzione annuale delle emissioni di gas a effetto serra nei settori che non rientrano nell’ambito di applicazione del sistema di scambio delle quote di emissione dell’UE.</a:t>
            </a:r>
            <a:endParaRPr/>
          </a:p>
          <a:p>
            <a:pPr marL="342900" lvl="0" indent="-342900" algn="just" rtl="0">
              <a:spcBef>
                <a:spcPts val="1000"/>
              </a:spcBef>
              <a:spcAft>
                <a:spcPts val="0"/>
              </a:spcAft>
              <a:buSzPts val="1200"/>
              <a:buChar char="►"/>
            </a:pPr>
            <a:r>
              <a:rPr lang="en-US" sz="1500"/>
              <a:t>Uso del suolo e silvicoltura (2018): normative volte a migliorare la protezione e la gestione del suolo e delle foreste.</a:t>
            </a:r>
            <a:endParaRPr/>
          </a:p>
          <a:p>
            <a:pPr marL="342900" lvl="0" indent="-342900" algn="just" rtl="0">
              <a:spcBef>
                <a:spcPts val="1000"/>
              </a:spcBef>
              <a:spcAft>
                <a:spcPts val="0"/>
              </a:spcAft>
              <a:buSzPts val="1200"/>
              <a:buChar char="►"/>
            </a:pPr>
            <a:r>
              <a:rPr lang="en-US" sz="1500"/>
              <a:t>Energia pulita (2020): definisce le strategie per la decarbonizzazione del settore energetico.</a:t>
            </a:r>
            <a:endParaRPr/>
          </a:p>
          <a:p>
            <a:pPr marL="342900" lvl="0" indent="-342900" algn="l" rtl="0">
              <a:spcBef>
                <a:spcPts val="1000"/>
              </a:spcBef>
              <a:spcAft>
                <a:spcPts val="0"/>
              </a:spcAft>
              <a:buSzPts val="1200"/>
              <a:buChar char="►"/>
            </a:pPr>
            <a:r>
              <a:rPr lang="en-US" sz="1500"/>
              <a:t>Leggi qui:</a:t>
            </a:r>
            <a:r>
              <a:rPr lang="en-US" sz="1500" u="sng">
                <a:solidFill>
                  <a:schemeClr val="hlink"/>
                </a:solidFill>
                <a:hlinkClick r:id="rId3"/>
              </a:rPr>
              <a:t> https://www.consilium.europa.eu/en/policies/climate-change/eu-climate-action/ </a:t>
            </a:r>
            <a:r>
              <a:rPr lang="en-US" sz="1500"/>
              <a:t>;</a:t>
            </a:r>
            <a:r>
              <a:rPr lang="en-US" sz="1500" u="sng">
                <a:solidFill>
                  <a:schemeClr val="hlink"/>
                </a:solidFill>
                <a:hlinkClick r:id="rId4"/>
              </a:rPr>
              <a:t> https://climate.ec.europa.eu/eu-action/eu-competences-field-climate-action_en</a:t>
            </a:r>
            <a:r>
              <a:rPr lang="en-US" sz="1500"/>
              <a:t> </a:t>
            </a:r>
            <a:br>
              <a:rPr lang="en-US" sz="1500"/>
            </a:br>
            <a:endParaRPr sz="1500" i="1"/>
          </a:p>
        </p:txBody>
      </p:sp>
      <p:sp>
        <p:nvSpPr>
          <p:cNvPr id="368" name="Google Shape;368;p15"/>
          <p:cNvSpPr txBox="1">
            <a:spLocks noGrp="1"/>
          </p:cNvSpPr>
          <p:nvPr>
            <p:ph type="body" idx="1"/>
          </p:nvPr>
        </p:nvSpPr>
        <p:spPr>
          <a:xfrm>
            <a:off x="300879" y="1236039"/>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Quadro legislativo dell’UE sui cambiamenti climatici</a:t>
            </a:r>
            <a:endParaRPr/>
          </a:p>
        </p:txBody>
      </p:sp>
      <p:sp>
        <p:nvSpPr>
          <p:cNvPr id="369" name="Google Shape;369;p15"/>
          <p:cNvSpPr txBox="1"/>
          <p:nvPr/>
        </p:nvSpPr>
        <p:spPr>
          <a:xfrm>
            <a:off x="211798" y="703384"/>
            <a:ext cx="10526539" cy="641323"/>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6"/>
          <p:cNvSpPr txBox="1">
            <a:spLocks noGrp="1"/>
          </p:cNvSpPr>
          <p:nvPr>
            <p:ph type="body" idx="2"/>
          </p:nvPr>
        </p:nvSpPr>
        <p:spPr>
          <a:xfrm>
            <a:off x="399369" y="1864033"/>
            <a:ext cx="10030092" cy="4491611"/>
          </a:xfrm>
          <a:prstGeom prst="rect">
            <a:avLst/>
          </a:prstGeom>
          <a:noFill/>
          <a:ln>
            <a:noFill/>
          </a:ln>
        </p:spPr>
        <p:txBody>
          <a:bodyPr spcFirstLastPara="1" wrap="square" lIns="0" tIns="0" rIns="0" bIns="0" anchor="t" anchorCtr="0">
            <a:normAutofit/>
          </a:bodyPr>
          <a:lstStyle/>
          <a:p>
            <a:pPr marL="342900" lvl="0" indent="-342900" algn="just" rtl="0">
              <a:spcBef>
                <a:spcPts val="0"/>
              </a:spcBef>
              <a:spcAft>
                <a:spcPts val="0"/>
              </a:spcAft>
              <a:buSzPts val="1440"/>
              <a:buChar char="►"/>
            </a:pPr>
            <a:r>
              <a:rPr lang="en-US" dirty="0"/>
              <a:t>I gas serra (GHG) </a:t>
            </a:r>
            <a:r>
              <a:rPr lang="en-US" dirty="0" err="1"/>
              <a:t>sono</a:t>
            </a:r>
            <a:r>
              <a:rPr lang="en-US" dirty="0"/>
              <a:t> gas </a:t>
            </a:r>
            <a:r>
              <a:rPr lang="en-US" dirty="0" err="1"/>
              <a:t>atmosferici</a:t>
            </a:r>
            <a:r>
              <a:rPr lang="en-US" dirty="0"/>
              <a:t> </a:t>
            </a:r>
            <a:r>
              <a:rPr lang="en-US" dirty="0" err="1"/>
              <a:t>che</a:t>
            </a:r>
            <a:r>
              <a:rPr lang="en-US" dirty="0"/>
              <a:t> </a:t>
            </a:r>
            <a:r>
              <a:rPr lang="en-US" dirty="0" err="1"/>
              <a:t>intrappolano</a:t>
            </a:r>
            <a:r>
              <a:rPr lang="en-US" dirty="0"/>
              <a:t> il </a:t>
            </a:r>
            <a:r>
              <a:rPr lang="en-US" dirty="0" err="1"/>
              <a:t>calore</a:t>
            </a:r>
            <a:r>
              <a:rPr lang="en-US" dirty="0"/>
              <a:t> </a:t>
            </a:r>
            <a:r>
              <a:rPr lang="en-US" dirty="0" err="1"/>
              <a:t>proveniente</a:t>
            </a:r>
            <a:r>
              <a:rPr lang="en-US" dirty="0"/>
              <a:t> dal sole, </a:t>
            </a:r>
            <a:r>
              <a:rPr lang="en-US" dirty="0" err="1"/>
              <a:t>impedendogli</a:t>
            </a:r>
            <a:r>
              <a:rPr lang="en-US" dirty="0"/>
              <a:t> di </a:t>
            </a:r>
            <a:r>
              <a:rPr lang="en-US" dirty="0" err="1"/>
              <a:t>disperdersi</a:t>
            </a:r>
            <a:r>
              <a:rPr lang="en-US" dirty="0"/>
              <a:t> </a:t>
            </a:r>
            <a:r>
              <a:rPr lang="en-US" dirty="0" err="1"/>
              <a:t>nello</a:t>
            </a:r>
            <a:r>
              <a:rPr lang="en-US" dirty="0"/>
              <a:t> </a:t>
            </a:r>
            <a:r>
              <a:rPr lang="en-US" dirty="0" err="1"/>
              <a:t>spazio</a:t>
            </a:r>
            <a:r>
              <a:rPr lang="en-US" dirty="0"/>
              <a:t> e </a:t>
            </a:r>
            <a:r>
              <a:rPr lang="en-US" dirty="0" err="1"/>
              <a:t>provocando</a:t>
            </a:r>
            <a:r>
              <a:rPr lang="en-US" dirty="0"/>
              <a:t> il </a:t>
            </a:r>
            <a:r>
              <a:rPr lang="en-US" dirty="0" err="1"/>
              <a:t>riscaldamento</a:t>
            </a:r>
            <a:r>
              <a:rPr lang="en-US" dirty="0"/>
              <a:t> del </a:t>
            </a:r>
            <a:r>
              <a:rPr lang="en-US" dirty="0" err="1"/>
              <a:t>pianeta</a:t>
            </a:r>
            <a:r>
              <a:rPr lang="en-US" dirty="0"/>
              <a:t>, un </a:t>
            </a:r>
            <a:r>
              <a:rPr lang="en-US" dirty="0" err="1"/>
              <a:t>processo</a:t>
            </a:r>
            <a:r>
              <a:rPr lang="en-US" dirty="0"/>
              <a:t> </a:t>
            </a:r>
            <a:r>
              <a:rPr lang="en-US" dirty="0" err="1"/>
              <a:t>noto</a:t>
            </a:r>
            <a:r>
              <a:rPr lang="en-US" dirty="0"/>
              <a:t> come </a:t>
            </a:r>
            <a:r>
              <a:rPr lang="en-US" dirty="0" err="1"/>
              <a:t>effetto</a:t>
            </a:r>
            <a:r>
              <a:rPr lang="en-US" dirty="0"/>
              <a:t> serra. </a:t>
            </a:r>
            <a:endParaRPr dirty="0"/>
          </a:p>
          <a:p>
            <a:pPr marL="342900" lvl="0" indent="-342900" algn="just" rtl="0">
              <a:spcBef>
                <a:spcPts val="1000"/>
              </a:spcBef>
              <a:spcAft>
                <a:spcPts val="0"/>
              </a:spcAft>
              <a:buSzPts val="1440"/>
              <a:buChar char="►"/>
            </a:pPr>
            <a:r>
              <a:rPr lang="en-US" dirty="0"/>
              <a:t>I </a:t>
            </a:r>
            <a:r>
              <a:rPr lang="en-US" dirty="0" err="1"/>
              <a:t>principali</a:t>
            </a:r>
            <a:r>
              <a:rPr lang="en-US" dirty="0"/>
              <a:t> GHG </a:t>
            </a:r>
            <a:r>
              <a:rPr lang="en-US" dirty="0" err="1"/>
              <a:t>includono</a:t>
            </a:r>
            <a:r>
              <a:rPr lang="en-US" dirty="0"/>
              <a:t> </a:t>
            </a:r>
            <a:r>
              <a:rPr lang="en-US" dirty="0" err="1"/>
              <a:t>l’anidride</a:t>
            </a:r>
            <a:r>
              <a:rPr lang="en-US" dirty="0"/>
              <a:t> </a:t>
            </a:r>
            <a:r>
              <a:rPr lang="en-US" dirty="0" err="1"/>
              <a:t>carbonica</a:t>
            </a:r>
            <a:r>
              <a:rPr lang="en-US" dirty="0"/>
              <a:t> (CO₂), il </a:t>
            </a:r>
            <a:r>
              <a:rPr lang="en-US" dirty="0" err="1"/>
              <a:t>metano</a:t>
            </a:r>
            <a:r>
              <a:rPr lang="en-US" dirty="0"/>
              <a:t> (CH₄), il </a:t>
            </a:r>
            <a:r>
              <a:rPr lang="en-US" dirty="0" err="1"/>
              <a:t>protossido</a:t>
            </a:r>
            <a:r>
              <a:rPr lang="en-US" dirty="0"/>
              <a:t> di </a:t>
            </a:r>
            <a:r>
              <a:rPr lang="en-US" dirty="0" err="1"/>
              <a:t>azoto</a:t>
            </a:r>
            <a:r>
              <a:rPr lang="en-US" dirty="0"/>
              <a:t> (N₂O) e </a:t>
            </a:r>
            <a:r>
              <a:rPr lang="en-US" dirty="0" err="1"/>
              <a:t>i</a:t>
            </a:r>
            <a:r>
              <a:rPr lang="en-US" dirty="0"/>
              <a:t> gas </a:t>
            </a:r>
            <a:r>
              <a:rPr lang="en-US" dirty="0" err="1"/>
              <a:t>fluorurati</a:t>
            </a:r>
            <a:r>
              <a:rPr lang="en-US" dirty="0"/>
              <a:t>, </a:t>
            </a:r>
            <a:r>
              <a:rPr lang="en-US" dirty="0" err="1"/>
              <a:t>prodotti</a:t>
            </a:r>
            <a:r>
              <a:rPr lang="en-US" dirty="0"/>
              <a:t> </a:t>
            </a:r>
            <a:r>
              <a:rPr lang="en-US" dirty="0" err="1"/>
              <a:t>principalmente</a:t>
            </a:r>
            <a:r>
              <a:rPr lang="en-US" dirty="0"/>
              <a:t> </a:t>
            </a:r>
            <a:r>
              <a:rPr lang="en-US" dirty="0" err="1"/>
              <a:t>dalla</a:t>
            </a:r>
            <a:r>
              <a:rPr lang="en-US" dirty="0"/>
              <a:t> </a:t>
            </a:r>
            <a:r>
              <a:rPr lang="en-US" dirty="0" err="1"/>
              <a:t>combustione</a:t>
            </a:r>
            <a:r>
              <a:rPr lang="en-US" dirty="0"/>
              <a:t> di </a:t>
            </a:r>
            <a:r>
              <a:rPr lang="en-US" dirty="0" err="1"/>
              <a:t>combustibili</a:t>
            </a:r>
            <a:r>
              <a:rPr lang="en-US" dirty="0"/>
              <a:t> </a:t>
            </a:r>
            <a:r>
              <a:rPr lang="en-US" dirty="0" err="1"/>
              <a:t>fossili</a:t>
            </a:r>
            <a:r>
              <a:rPr lang="en-US" dirty="0"/>
              <a:t>, </a:t>
            </a:r>
            <a:r>
              <a:rPr lang="en-US" dirty="0" err="1"/>
              <a:t>dall’agricoltura</a:t>
            </a:r>
            <a:r>
              <a:rPr lang="en-US" dirty="0"/>
              <a:t> e </a:t>
            </a:r>
            <a:r>
              <a:rPr lang="en-US" dirty="0" err="1"/>
              <a:t>dai</a:t>
            </a:r>
            <a:r>
              <a:rPr lang="en-US" dirty="0"/>
              <a:t> </a:t>
            </a:r>
            <a:r>
              <a:rPr lang="en-US" dirty="0" err="1"/>
              <a:t>processi</a:t>
            </a:r>
            <a:r>
              <a:rPr lang="en-US" dirty="0"/>
              <a:t> </a:t>
            </a:r>
            <a:r>
              <a:rPr lang="en-US" dirty="0" err="1"/>
              <a:t>industriali</a:t>
            </a:r>
            <a:r>
              <a:rPr lang="en-US" dirty="0"/>
              <a:t>. </a:t>
            </a:r>
            <a:endParaRPr dirty="0"/>
          </a:p>
          <a:p>
            <a:pPr marL="342900" lvl="0" indent="-342900" algn="just" rtl="0">
              <a:spcBef>
                <a:spcPts val="1000"/>
              </a:spcBef>
              <a:spcAft>
                <a:spcPts val="0"/>
              </a:spcAft>
              <a:buSzPts val="1440"/>
              <a:buChar char="►"/>
            </a:pPr>
            <a:r>
              <a:rPr lang="en-US" dirty="0"/>
              <a:t>Il </a:t>
            </a:r>
            <a:r>
              <a:rPr lang="en-US" dirty="0" err="1"/>
              <a:t>rapido</a:t>
            </a:r>
            <a:r>
              <a:rPr lang="en-US" dirty="0"/>
              <a:t> </a:t>
            </a:r>
            <a:r>
              <a:rPr lang="en-US" dirty="0" err="1"/>
              <a:t>aumento</a:t>
            </a:r>
            <a:r>
              <a:rPr lang="en-US" dirty="0"/>
              <a:t> delle </a:t>
            </a:r>
            <a:r>
              <a:rPr lang="en-US" dirty="0" err="1"/>
              <a:t>concentrazioni</a:t>
            </a:r>
            <a:r>
              <a:rPr lang="en-US" dirty="0"/>
              <a:t> di GHG a </a:t>
            </a:r>
            <a:r>
              <a:rPr lang="en-US" dirty="0" err="1"/>
              <a:t>partire</a:t>
            </a:r>
            <a:r>
              <a:rPr lang="en-US" dirty="0"/>
              <a:t> </a:t>
            </a:r>
            <a:r>
              <a:rPr lang="en-US" dirty="0" err="1"/>
              <a:t>dalla</a:t>
            </a:r>
            <a:r>
              <a:rPr lang="en-US" dirty="0"/>
              <a:t> </a:t>
            </a:r>
            <a:r>
              <a:rPr lang="en-US" dirty="0" err="1"/>
              <a:t>Rivoluzione</a:t>
            </a:r>
            <a:r>
              <a:rPr lang="en-US" dirty="0"/>
              <a:t> </a:t>
            </a:r>
            <a:r>
              <a:rPr lang="en-US" dirty="0" err="1"/>
              <a:t>Industriale</a:t>
            </a:r>
            <a:r>
              <a:rPr lang="en-US" dirty="0"/>
              <a:t> è il </a:t>
            </a:r>
            <a:r>
              <a:rPr lang="en-US" dirty="0" err="1"/>
              <a:t>principale</a:t>
            </a:r>
            <a:r>
              <a:rPr lang="en-US" dirty="0"/>
              <a:t> </a:t>
            </a:r>
            <a:r>
              <a:rPr lang="en-US" dirty="0" err="1"/>
              <a:t>fattore</a:t>
            </a:r>
            <a:r>
              <a:rPr lang="en-US" dirty="0"/>
              <a:t> </a:t>
            </a:r>
            <a:r>
              <a:rPr lang="en-US" dirty="0" err="1"/>
              <a:t>all’origine</a:t>
            </a:r>
            <a:r>
              <a:rPr lang="en-US" dirty="0"/>
              <a:t> </a:t>
            </a:r>
            <a:r>
              <a:rPr lang="en-US" dirty="0" err="1"/>
              <a:t>dei</a:t>
            </a:r>
            <a:r>
              <a:rPr lang="en-US" dirty="0"/>
              <a:t> </a:t>
            </a:r>
            <a:r>
              <a:rPr lang="en-US" dirty="0" err="1"/>
              <a:t>cambiamenti</a:t>
            </a:r>
            <a:r>
              <a:rPr lang="en-US" dirty="0"/>
              <a:t> </a:t>
            </a:r>
            <a:r>
              <a:rPr lang="en-US" dirty="0" err="1"/>
              <a:t>climatici</a:t>
            </a:r>
            <a:r>
              <a:rPr lang="en-US" dirty="0"/>
              <a:t>, con </a:t>
            </a:r>
            <a:r>
              <a:rPr lang="en-US" dirty="0" err="1"/>
              <a:t>conseguenze</a:t>
            </a:r>
            <a:r>
              <a:rPr lang="en-US" dirty="0"/>
              <a:t> di </a:t>
            </a:r>
            <a:r>
              <a:rPr lang="en-US" dirty="0" err="1"/>
              <a:t>vasta</a:t>
            </a:r>
            <a:r>
              <a:rPr lang="en-US" dirty="0"/>
              <a:t> </a:t>
            </a:r>
            <a:r>
              <a:rPr lang="en-US" dirty="0" err="1"/>
              <a:t>portata</a:t>
            </a:r>
            <a:r>
              <a:rPr lang="en-US" dirty="0"/>
              <a:t> per </a:t>
            </a:r>
            <a:r>
              <a:rPr lang="en-US" dirty="0" err="1"/>
              <a:t>gli</a:t>
            </a:r>
            <a:r>
              <a:rPr lang="en-US" dirty="0"/>
              <a:t> </a:t>
            </a:r>
            <a:r>
              <a:rPr lang="en-US" dirty="0" err="1"/>
              <a:t>ecosistemi</a:t>
            </a:r>
            <a:r>
              <a:rPr lang="en-US" dirty="0"/>
              <a:t>, la salute </a:t>
            </a:r>
            <a:r>
              <a:rPr lang="en-US" dirty="0" err="1"/>
              <a:t>umana</a:t>
            </a:r>
            <a:r>
              <a:rPr lang="en-US" dirty="0"/>
              <a:t>, la </a:t>
            </a:r>
            <a:r>
              <a:rPr lang="en-US" dirty="0" err="1"/>
              <a:t>sicurezza</a:t>
            </a:r>
            <a:r>
              <a:rPr lang="en-US" dirty="0"/>
              <a:t> </a:t>
            </a:r>
            <a:r>
              <a:rPr lang="en-US" dirty="0" err="1"/>
              <a:t>alimentare</a:t>
            </a:r>
            <a:r>
              <a:rPr lang="en-US" dirty="0"/>
              <a:t> e </a:t>
            </a:r>
            <a:r>
              <a:rPr lang="en-US" dirty="0" err="1"/>
              <a:t>l’economia</a:t>
            </a:r>
            <a:r>
              <a:rPr lang="en-US" dirty="0"/>
              <a:t> </a:t>
            </a:r>
            <a:r>
              <a:rPr lang="en-US" dirty="0" err="1"/>
              <a:t>globale</a:t>
            </a:r>
            <a:r>
              <a:rPr lang="en-US" dirty="0"/>
              <a:t>.</a:t>
            </a:r>
            <a:endParaRPr dirty="0"/>
          </a:p>
        </p:txBody>
      </p:sp>
      <p:sp>
        <p:nvSpPr>
          <p:cNvPr id="375" name="Google Shape;375;p16"/>
          <p:cNvSpPr txBox="1"/>
          <p:nvPr/>
        </p:nvSpPr>
        <p:spPr>
          <a:xfrm>
            <a:off x="399369" y="797874"/>
            <a:ext cx="10796169" cy="651514"/>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pic>
        <p:nvPicPr>
          <p:cNvPr id="376" name="Google Shape;376;p16"/>
          <p:cNvPicPr preferRelativeResize="0"/>
          <p:nvPr/>
        </p:nvPicPr>
        <p:blipFill rotWithShape="1">
          <a:blip r:embed="rId3">
            <a:alphaModFix/>
          </a:blip>
          <a:srcRect/>
          <a:stretch/>
        </p:blipFill>
        <p:spPr>
          <a:xfrm>
            <a:off x="6468533" y="4693023"/>
            <a:ext cx="3305098" cy="1888452"/>
          </a:xfrm>
          <a:prstGeom prst="rect">
            <a:avLst/>
          </a:prstGeom>
          <a:noFill/>
          <a:ln>
            <a:noFill/>
          </a:ln>
        </p:spPr>
      </p:pic>
      <p:sp>
        <p:nvSpPr>
          <p:cNvPr id="377" name="Google Shape;377;p16"/>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dirty="0"/>
              <a:t>Gas a </a:t>
            </a:r>
            <a:r>
              <a:rPr lang="en-US" dirty="0" err="1"/>
              <a:t>effetto</a:t>
            </a:r>
            <a:r>
              <a:rPr lang="en-US" dirty="0"/>
              <a:t> serra (GHG)</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17"/>
          <p:cNvSpPr txBox="1">
            <a:spLocks noGrp="1"/>
          </p:cNvSpPr>
          <p:nvPr>
            <p:ph type="body" idx="2"/>
          </p:nvPr>
        </p:nvSpPr>
        <p:spPr>
          <a:xfrm>
            <a:off x="517865" y="1610637"/>
            <a:ext cx="10049970" cy="4907827"/>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dirty="0" err="1"/>
              <a:t>L’impronta</a:t>
            </a:r>
            <a:r>
              <a:rPr lang="en-US" dirty="0"/>
              <a:t> di </a:t>
            </a:r>
            <a:r>
              <a:rPr lang="en-US" dirty="0" err="1"/>
              <a:t>carbonio</a:t>
            </a:r>
            <a:r>
              <a:rPr lang="en-US" dirty="0"/>
              <a:t> è </a:t>
            </a:r>
            <a:r>
              <a:rPr lang="en-US" b="1" i="1" dirty="0">
                <a:solidFill>
                  <a:srgbClr val="7FB22C"/>
                </a:solidFill>
              </a:rPr>
              <a:t>«la somma </a:t>
            </a:r>
            <a:r>
              <a:rPr lang="en-US" b="1" i="1" dirty="0" err="1">
                <a:solidFill>
                  <a:srgbClr val="7FB22C"/>
                </a:solidFill>
              </a:rPr>
              <a:t>totale</a:t>
            </a:r>
            <a:r>
              <a:rPr lang="en-US" b="1" i="1" dirty="0">
                <a:solidFill>
                  <a:srgbClr val="7FB22C"/>
                </a:solidFill>
              </a:rPr>
              <a:t> di tutte le </a:t>
            </a:r>
            <a:r>
              <a:rPr lang="en-US" b="1" i="1" dirty="0" err="1">
                <a:solidFill>
                  <a:srgbClr val="7FB22C"/>
                </a:solidFill>
              </a:rPr>
              <a:t>emissioni</a:t>
            </a:r>
            <a:r>
              <a:rPr lang="en-US" b="1" i="1" dirty="0">
                <a:solidFill>
                  <a:srgbClr val="7FB22C"/>
                </a:solidFill>
              </a:rPr>
              <a:t> di gas serra </a:t>
            </a:r>
            <a:r>
              <a:rPr lang="en-US" b="1" i="1" dirty="0" err="1">
                <a:solidFill>
                  <a:srgbClr val="7FB22C"/>
                </a:solidFill>
              </a:rPr>
              <a:t>che</a:t>
            </a:r>
            <a:r>
              <a:rPr lang="en-US" b="1" i="1" dirty="0">
                <a:solidFill>
                  <a:srgbClr val="7FB22C"/>
                </a:solidFill>
              </a:rPr>
              <a:t> </a:t>
            </a:r>
            <a:r>
              <a:rPr lang="en-US" b="1" i="1" dirty="0" err="1">
                <a:solidFill>
                  <a:srgbClr val="7FB22C"/>
                </a:solidFill>
              </a:rPr>
              <a:t>sono</a:t>
            </a:r>
            <a:r>
              <a:rPr lang="en-US" b="1" i="1" dirty="0">
                <a:solidFill>
                  <a:srgbClr val="7FB22C"/>
                </a:solidFill>
              </a:rPr>
              <a:t> state </a:t>
            </a:r>
            <a:r>
              <a:rPr lang="en-US" b="1" i="1" dirty="0" err="1">
                <a:solidFill>
                  <a:srgbClr val="7FB22C"/>
                </a:solidFill>
              </a:rPr>
              <a:t>necessarie</a:t>
            </a:r>
            <a:r>
              <a:rPr lang="en-US" b="1" i="1" dirty="0">
                <a:solidFill>
                  <a:srgbClr val="7FB22C"/>
                </a:solidFill>
              </a:rPr>
              <a:t> per la </a:t>
            </a:r>
            <a:r>
              <a:rPr lang="en-US" b="1" i="1" dirty="0" err="1">
                <a:solidFill>
                  <a:srgbClr val="7FB22C"/>
                </a:solidFill>
              </a:rPr>
              <a:t>produzione</a:t>
            </a:r>
            <a:r>
              <a:rPr lang="en-US" b="1" i="1" dirty="0">
                <a:solidFill>
                  <a:srgbClr val="7FB22C"/>
                </a:solidFill>
              </a:rPr>
              <a:t> di un </a:t>
            </a:r>
            <a:r>
              <a:rPr lang="en-US" b="1" i="1" dirty="0" err="1">
                <a:solidFill>
                  <a:srgbClr val="7FB22C"/>
                </a:solidFill>
              </a:rPr>
              <a:t>prodotto</a:t>
            </a:r>
            <a:r>
              <a:rPr lang="en-US" b="1" i="1" dirty="0">
                <a:solidFill>
                  <a:srgbClr val="7FB22C"/>
                </a:solidFill>
              </a:rPr>
              <a:t> o lo </a:t>
            </a:r>
            <a:r>
              <a:rPr lang="en-US" b="1" i="1" dirty="0" err="1">
                <a:solidFill>
                  <a:srgbClr val="7FB22C"/>
                </a:solidFill>
              </a:rPr>
              <a:t>svolgimento</a:t>
            </a:r>
            <a:r>
              <a:rPr lang="en-US" b="1" i="1" dirty="0">
                <a:solidFill>
                  <a:srgbClr val="7FB22C"/>
                </a:solidFill>
              </a:rPr>
              <a:t> di </a:t>
            </a:r>
            <a:r>
              <a:rPr lang="en-US" b="1" i="1" dirty="0" err="1">
                <a:solidFill>
                  <a:srgbClr val="7FB22C"/>
                </a:solidFill>
              </a:rPr>
              <a:t>un’attività</a:t>
            </a:r>
            <a:r>
              <a:rPr lang="en-US" b="1" i="1" dirty="0">
                <a:solidFill>
                  <a:srgbClr val="7FB22C"/>
                </a:solidFill>
              </a:rPr>
              <a:t>» </a:t>
            </a:r>
            <a:r>
              <a:rPr lang="en-US" i="1" dirty="0"/>
              <a:t>(Berners-Lee, 2020)</a:t>
            </a:r>
            <a:endParaRPr dirty="0"/>
          </a:p>
          <a:p>
            <a:pPr marL="342900" lvl="0" indent="-342900" algn="l" rtl="0">
              <a:spcBef>
                <a:spcPts val="1000"/>
              </a:spcBef>
              <a:spcAft>
                <a:spcPts val="0"/>
              </a:spcAft>
              <a:buSzPts val="1440"/>
              <a:buChar char="►"/>
            </a:pPr>
            <a:r>
              <a:rPr lang="en-US" dirty="0" err="1"/>
              <a:t>Prodotti</a:t>
            </a:r>
            <a:r>
              <a:rPr lang="en-US" dirty="0"/>
              <a:t> e </a:t>
            </a:r>
            <a:r>
              <a:rPr lang="en-US" dirty="0" err="1"/>
              <a:t>attività</a:t>
            </a:r>
            <a:r>
              <a:rPr lang="en-US" dirty="0"/>
              <a:t> </a:t>
            </a:r>
            <a:r>
              <a:rPr lang="en-US" dirty="0" err="1"/>
              <a:t>che</a:t>
            </a:r>
            <a:r>
              <a:rPr lang="en-US" dirty="0"/>
              <a:t> </a:t>
            </a:r>
            <a:r>
              <a:rPr lang="en-US" dirty="0" err="1"/>
              <a:t>generano</a:t>
            </a:r>
            <a:r>
              <a:rPr lang="en-US" dirty="0"/>
              <a:t> </a:t>
            </a:r>
            <a:r>
              <a:rPr lang="en-US" dirty="0" err="1"/>
              <a:t>un’impronta</a:t>
            </a:r>
            <a:r>
              <a:rPr lang="en-US" dirty="0"/>
              <a:t> di </a:t>
            </a:r>
            <a:r>
              <a:rPr lang="en-US" dirty="0" err="1"/>
              <a:t>carbonio</a:t>
            </a:r>
            <a:r>
              <a:rPr lang="en-US" dirty="0"/>
              <a:t>: </a:t>
            </a:r>
            <a:endParaRPr dirty="0"/>
          </a:p>
          <a:p>
            <a:pPr marL="0" lvl="0" indent="0" algn="l" rtl="0">
              <a:spcBef>
                <a:spcPts val="1000"/>
              </a:spcBef>
              <a:spcAft>
                <a:spcPts val="0"/>
              </a:spcAft>
              <a:buSzPts val="1440"/>
              <a:buNone/>
            </a:pPr>
            <a:r>
              <a:rPr lang="en-US" b="1" i="1" dirty="0">
                <a:solidFill>
                  <a:srgbClr val="7FB22C"/>
                </a:solidFill>
              </a:rPr>
              <a:t>	</a:t>
            </a:r>
            <a:r>
              <a:rPr lang="en-US" b="1" i="1" dirty="0" err="1">
                <a:solidFill>
                  <a:srgbClr val="7FB22C"/>
                </a:solidFill>
              </a:rPr>
              <a:t>consumo</a:t>
            </a:r>
            <a:r>
              <a:rPr lang="en-US" b="1" i="1" dirty="0">
                <a:solidFill>
                  <a:srgbClr val="7FB22C"/>
                </a:solidFill>
              </a:rPr>
              <a:t> </a:t>
            </a:r>
            <a:r>
              <a:rPr lang="en-US" b="1" i="1" dirty="0" err="1">
                <a:solidFill>
                  <a:srgbClr val="7FB22C"/>
                </a:solidFill>
              </a:rPr>
              <a:t>energetico</a:t>
            </a:r>
            <a:r>
              <a:rPr lang="en-US" b="1" i="1" dirty="0">
                <a:solidFill>
                  <a:srgbClr val="7FB22C"/>
                </a:solidFill>
              </a:rPr>
              <a:t> </a:t>
            </a:r>
            <a:r>
              <a:rPr lang="en-US" b="1" i="1" dirty="0" err="1">
                <a:solidFill>
                  <a:srgbClr val="7FB22C"/>
                </a:solidFill>
              </a:rPr>
              <a:t>domestico</a:t>
            </a:r>
            <a:r>
              <a:rPr lang="en-US" b="1" i="1" dirty="0">
                <a:solidFill>
                  <a:srgbClr val="7FB22C"/>
                </a:solidFill>
              </a:rPr>
              <a:t> </a:t>
            </a:r>
            <a:endParaRPr dirty="0"/>
          </a:p>
          <a:p>
            <a:pPr marL="0" lvl="0" indent="0" algn="l" rtl="0">
              <a:spcBef>
                <a:spcPts val="1000"/>
              </a:spcBef>
              <a:spcAft>
                <a:spcPts val="0"/>
              </a:spcAft>
              <a:buSzPts val="1440"/>
              <a:buNone/>
            </a:pPr>
            <a:r>
              <a:rPr lang="en-US" b="1" i="1" dirty="0">
                <a:solidFill>
                  <a:srgbClr val="7FB22C"/>
                </a:solidFill>
              </a:rPr>
              <a:t>	</a:t>
            </a:r>
            <a:r>
              <a:rPr lang="en-US" b="1" i="1" dirty="0" err="1">
                <a:solidFill>
                  <a:srgbClr val="7FB22C"/>
                </a:solidFill>
              </a:rPr>
              <a:t>trasporti</a:t>
            </a:r>
            <a:r>
              <a:rPr lang="en-US" b="1" i="1" dirty="0">
                <a:solidFill>
                  <a:srgbClr val="7FB22C"/>
                </a:solidFill>
              </a:rPr>
              <a:t> </a:t>
            </a:r>
            <a:endParaRPr dirty="0"/>
          </a:p>
          <a:p>
            <a:pPr marL="0" lvl="0" indent="0" algn="l" rtl="0">
              <a:spcBef>
                <a:spcPts val="1000"/>
              </a:spcBef>
              <a:spcAft>
                <a:spcPts val="0"/>
              </a:spcAft>
              <a:buSzPts val="1440"/>
              <a:buNone/>
            </a:pPr>
            <a:r>
              <a:rPr lang="en-US" b="1" i="1" dirty="0">
                <a:solidFill>
                  <a:srgbClr val="7FB22C"/>
                </a:solidFill>
              </a:rPr>
              <a:t>	</a:t>
            </a:r>
            <a:r>
              <a:rPr lang="en-US" b="1" i="1" dirty="0" err="1">
                <a:solidFill>
                  <a:srgbClr val="7FB22C"/>
                </a:solidFill>
              </a:rPr>
              <a:t>alimentazione</a:t>
            </a:r>
            <a:r>
              <a:rPr lang="en-US" b="1" i="1" dirty="0">
                <a:solidFill>
                  <a:srgbClr val="7FB22C"/>
                </a:solidFill>
              </a:rPr>
              <a:t> </a:t>
            </a:r>
            <a:endParaRPr dirty="0"/>
          </a:p>
          <a:p>
            <a:pPr marL="0" lvl="0" indent="0" algn="l" rtl="0">
              <a:spcBef>
                <a:spcPts val="1000"/>
              </a:spcBef>
              <a:spcAft>
                <a:spcPts val="0"/>
              </a:spcAft>
              <a:buSzPts val="1440"/>
              <a:buNone/>
            </a:pPr>
            <a:r>
              <a:rPr lang="en-US" b="1" i="1" dirty="0">
                <a:solidFill>
                  <a:srgbClr val="7FB22C"/>
                </a:solidFill>
              </a:rPr>
              <a:t>	</a:t>
            </a:r>
            <a:r>
              <a:rPr lang="en-US" b="1" i="1" dirty="0" err="1">
                <a:solidFill>
                  <a:srgbClr val="7FB22C"/>
                </a:solidFill>
              </a:rPr>
              <a:t>tutto</a:t>
            </a:r>
            <a:r>
              <a:rPr lang="en-US" b="1" i="1" dirty="0">
                <a:solidFill>
                  <a:srgbClr val="7FB22C"/>
                </a:solidFill>
              </a:rPr>
              <a:t> il resto</a:t>
            </a:r>
            <a:endParaRPr dirty="0"/>
          </a:p>
          <a:p>
            <a:pPr marL="342900" lvl="0" indent="-342900" algn="l" rtl="0">
              <a:spcBef>
                <a:spcPts val="1000"/>
              </a:spcBef>
              <a:spcAft>
                <a:spcPts val="0"/>
              </a:spcAft>
              <a:buSzPts val="1440"/>
              <a:buChar char="►"/>
            </a:pPr>
            <a:r>
              <a:rPr lang="en-US" u="sng" dirty="0" err="1"/>
              <a:t>L'impronta</a:t>
            </a:r>
            <a:r>
              <a:rPr lang="en-US" u="sng" dirty="0"/>
              <a:t> di </a:t>
            </a:r>
            <a:r>
              <a:rPr lang="en-US" u="sng" dirty="0" err="1"/>
              <a:t>carbonio</a:t>
            </a:r>
            <a:r>
              <a:rPr lang="en-US" u="sng" dirty="0"/>
              <a:t> di</a:t>
            </a:r>
            <a:r>
              <a:rPr lang="en-US" dirty="0"/>
              <a:t> </a:t>
            </a:r>
            <a:r>
              <a:rPr lang="en-US" dirty="0" err="1"/>
              <a:t>una</a:t>
            </a:r>
            <a:r>
              <a:rPr lang="en-US" dirty="0"/>
              <a:t> </a:t>
            </a:r>
            <a:r>
              <a:rPr lang="en-US" u="sng" dirty="0"/>
              <a:t>persona </a:t>
            </a:r>
            <a:r>
              <a:rPr lang="en-US" dirty="0"/>
              <a:t>è il </a:t>
            </a:r>
            <a:r>
              <a:rPr lang="en-US" dirty="0" err="1"/>
              <a:t>totale</a:t>
            </a:r>
            <a:r>
              <a:rPr lang="en-US" dirty="0"/>
              <a:t> </a:t>
            </a:r>
            <a:r>
              <a:rPr lang="en-US" dirty="0" err="1"/>
              <a:t>complessivo</a:t>
            </a:r>
            <a:r>
              <a:rPr lang="en-US" dirty="0"/>
              <a:t> </a:t>
            </a:r>
            <a:r>
              <a:rPr lang="en-US" dirty="0" err="1"/>
              <a:t>dei</a:t>
            </a:r>
            <a:r>
              <a:rPr lang="en-US" dirty="0"/>
              <a:t> </a:t>
            </a:r>
            <a:r>
              <a:rPr lang="en-US" dirty="0" err="1"/>
              <a:t>prodotti</a:t>
            </a:r>
            <a:r>
              <a:rPr lang="en-US" dirty="0"/>
              <a:t> </a:t>
            </a:r>
            <a:r>
              <a:rPr lang="en-US" dirty="0" err="1"/>
              <a:t>che</a:t>
            </a:r>
            <a:r>
              <a:rPr lang="en-US" dirty="0"/>
              <a:t> </a:t>
            </a:r>
            <a:r>
              <a:rPr lang="en-US" dirty="0" err="1"/>
              <a:t>acquista</a:t>
            </a:r>
            <a:r>
              <a:rPr lang="en-US" dirty="0"/>
              <a:t> e </a:t>
            </a:r>
            <a:r>
              <a:rPr lang="en-US" dirty="0" err="1"/>
              <a:t>utilizza</a:t>
            </a:r>
            <a:r>
              <a:rPr lang="en-US" dirty="0"/>
              <a:t> e delle </a:t>
            </a:r>
            <a:r>
              <a:rPr lang="en-US" dirty="0" err="1"/>
              <a:t>attività</a:t>
            </a:r>
            <a:r>
              <a:rPr lang="en-US" dirty="0"/>
              <a:t> </a:t>
            </a:r>
            <a:r>
              <a:rPr lang="en-US" dirty="0" err="1"/>
              <a:t>che</a:t>
            </a:r>
            <a:r>
              <a:rPr lang="en-US" dirty="0"/>
              <a:t> </a:t>
            </a:r>
            <a:r>
              <a:rPr lang="en-US" dirty="0" err="1"/>
              <a:t>svolge</a:t>
            </a:r>
            <a:r>
              <a:rPr lang="en-US" dirty="0"/>
              <a:t>.</a:t>
            </a:r>
            <a:endParaRPr dirty="0"/>
          </a:p>
          <a:p>
            <a:pPr marL="342900" lvl="0" indent="-342900" algn="l" rtl="0">
              <a:spcBef>
                <a:spcPts val="1000"/>
              </a:spcBef>
              <a:spcAft>
                <a:spcPts val="0"/>
              </a:spcAft>
              <a:buSzPts val="1440"/>
              <a:buChar char="►"/>
            </a:pPr>
            <a:r>
              <a:rPr lang="en-US" dirty="0"/>
              <a:t>Non </a:t>
            </a:r>
            <a:r>
              <a:rPr lang="en-US" dirty="0" err="1"/>
              <a:t>sorprende</a:t>
            </a:r>
            <a:r>
              <a:rPr lang="en-US" dirty="0"/>
              <a:t> </a:t>
            </a:r>
            <a:r>
              <a:rPr lang="en-US" dirty="0" err="1"/>
              <a:t>che</a:t>
            </a:r>
            <a:r>
              <a:rPr lang="en-US" dirty="0"/>
              <a:t>, in termini </a:t>
            </a:r>
            <a:r>
              <a:rPr lang="en-US" dirty="0" err="1"/>
              <a:t>generali</a:t>
            </a:r>
            <a:r>
              <a:rPr lang="en-US" dirty="0"/>
              <a:t>, </a:t>
            </a:r>
            <a:r>
              <a:rPr lang="en-US" dirty="0" err="1"/>
              <a:t>l’entità</a:t>
            </a:r>
            <a:r>
              <a:rPr lang="en-US" dirty="0"/>
              <a:t> </a:t>
            </a:r>
            <a:r>
              <a:rPr lang="en-US" dirty="0" err="1"/>
              <a:t>dell’impronta</a:t>
            </a:r>
            <a:r>
              <a:rPr lang="en-US" dirty="0"/>
              <a:t> di </a:t>
            </a:r>
            <a:r>
              <a:rPr lang="en-US" dirty="0" err="1"/>
              <a:t>carbonio</a:t>
            </a:r>
            <a:r>
              <a:rPr lang="en-US" dirty="0"/>
              <a:t> di </a:t>
            </a:r>
            <a:r>
              <a:rPr lang="en-US" dirty="0" err="1"/>
              <a:t>una</a:t>
            </a:r>
            <a:r>
              <a:rPr lang="en-US" dirty="0"/>
              <a:t> persona </a:t>
            </a:r>
            <a:r>
              <a:rPr lang="en-US" dirty="0" err="1"/>
              <a:t>tenda</a:t>
            </a:r>
            <a:r>
              <a:rPr lang="en-US" dirty="0"/>
              <a:t> ad </a:t>
            </a:r>
            <a:r>
              <a:rPr lang="en-US" u="sng" dirty="0" err="1"/>
              <a:t>aumentare</a:t>
            </a:r>
            <a:r>
              <a:rPr lang="en-US" u="sng" dirty="0"/>
              <a:t> con il </a:t>
            </a:r>
            <a:r>
              <a:rPr lang="en-US" u="sng" dirty="0" err="1"/>
              <a:t>livello</a:t>
            </a:r>
            <a:r>
              <a:rPr lang="en-US" u="sng" dirty="0"/>
              <a:t> di </a:t>
            </a:r>
            <a:r>
              <a:rPr lang="en-US" u="sng" dirty="0" err="1"/>
              <a:t>ricchezza</a:t>
            </a:r>
            <a:r>
              <a:rPr lang="en-US" dirty="0"/>
              <a:t>.</a:t>
            </a:r>
            <a:endParaRPr dirty="0"/>
          </a:p>
          <a:p>
            <a:pPr marL="342900" lvl="0" indent="-342900" algn="l" rtl="0">
              <a:spcBef>
                <a:spcPts val="1000"/>
              </a:spcBef>
              <a:spcAft>
                <a:spcPts val="0"/>
              </a:spcAft>
              <a:buSzPts val="1440"/>
              <a:buChar char="►"/>
            </a:pPr>
            <a:r>
              <a:rPr lang="en-US" dirty="0" err="1"/>
              <a:t>Calcolatori</a:t>
            </a:r>
            <a:r>
              <a:rPr lang="en-US" dirty="0"/>
              <a:t> </a:t>
            </a:r>
            <a:r>
              <a:rPr lang="en-US" dirty="0" err="1"/>
              <a:t>dell’impronta</a:t>
            </a:r>
            <a:r>
              <a:rPr lang="en-US" dirty="0"/>
              <a:t> di </a:t>
            </a:r>
            <a:r>
              <a:rPr lang="en-US" dirty="0" err="1"/>
              <a:t>carbonio</a:t>
            </a:r>
            <a:r>
              <a:rPr lang="en-US" i="1" dirty="0"/>
              <a:t>: </a:t>
            </a:r>
            <a:r>
              <a:rPr lang="en-US" u="sng" dirty="0">
                <a:solidFill>
                  <a:schemeClr val="hlink"/>
                </a:solidFill>
                <a:hlinkClick r:id="rId3"/>
              </a:rPr>
              <a:t>da The Nature Conservancy</a:t>
            </a:r>
            <a:r>
              <a:rPr lang="en-US" dirty="0"/>
              <a:t>; </a:t>
            </a:r>
            <a:r>
              <a:rPr lang="en-US" u="sng" dirty="0" err="1">
                <a:solidFill>
                  <a:schemeClr val="hlink"/>
                </a:solidFill>
                <a:hlinkClick r:id="rId4"/>
              </a:rPr>
              <a:t>dall’Agenzia</a:t>
            </a:r>
            <a:r>
              <a:rPr lang="en-US" u="sng" dirty="0">
                <a:solidFill>
                  <a:schemeClr val="hlink"/>
                </a:solidFill>
                <a:hlinkClick r:id="rId4"/>
              </a:rPr>
              <a:t> per la </a:t>
            </a:r>
            <a:r>
              <a:rPr lang="en-US" u="sng" dirty="0" err="1">
                <a:solidFill>
                  <a:schemeClr val="hlink"/>
                </a:solidFill>
                <a:hlinkClick r:id="rId4"/>
              </a:rPr>
              <a:t>protezione</a:t>
            </a:r>
            <a:r>
              <a:rPr lang="en-US" u="sng" dirty="0">
                <a:solidFill>
                  <a:schemeClr val="hlink"/>
                </a:solidFill>
                <a:hlinkClick r:id="rId4"/>
              </a:rPr>
              <a:t> </a:t>
            </a:r>
            <a:r>
              <a:rPr lang="en-US" u="sng" dirty="0" err="1">
                <a:solidFill>
                  <a:schemeClr val="hlink"/>
                </a:solidFill>
                <a:hlinkClick r:id="rId4"/>
              </a:rPr>
              <a:t>ambientale</a:t>
            </a:r>
            <a:r>
              <a:rPr lang="en-US" u="sng" dirty="0">
                <a:solidFill>
                  <a:schemeClr val="hlink"/>
                </a:solidFill>
                <a:hlinkClick r:id="rId4"/>
              </a:rPr>
              <a:t> degli Stati Uniti</a:t>
            </a:r>
            <a:endParaRPr i="1" dirty="0"/>
          </a:p>
        </p:txBody>
      </p:sp>
      <p:pic>
        <p:nvPicPr>
          <p:cNvPr id="384" name="Google Shape;384;p17"/>
          <p:cNvPicPr preferRelativeResize="0"/>
          <p:nvPr/>
        </p:nvPicPr>
        <p:blipFill rotWithShape="1">
          <a:blip r:embed="rId5">
            <a:alphaModFix/>
          </a:blip>
          <a:srcRect/>
          <a:stretch/>
        </p:blipFill>
        <p:spPr>
          <a:xfrm>
            <a:off x="6876288" y="2651759"/>
            <a:ext cx="3403752" cy="1902751"/>
          </a:xfrm>
          <a:prstGeom prst="rect">
            <a:avLst/>
          </a:prstGeom>
          <a:noFill/>
          <a:ln>
            <a:noFill/>
          </a:ln>
        </p:spPr>
      </p:pic>
      <p:sp>
        <p:nvSpPr>
          <p:cNvPr id="385" name="Google Shape;385;p17"/>
          <p:cNvSpPr txBox="1"/>
          <p:nvPr/>
        </p:nvSpPr>
        <p:spPr>
          <a:xfrm>
            <a:off x="553481" y="668215"/>
            <a:ext cx="10454487" cy="781173"/>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8"/>
          <p:cNvSpPr txBox="1">
            <a:spLocks noGrp="1"/>
          </p:cNvSpPr>
          <p:nvPr>
            <p:ph type="body" idx="2"/>
          </p:nvPr>
        </p:nvSpPr>
        <p:spPr>
          <a:xfrm>
            <a:off x="295358" y="1723793"/>
            <a:ext cx="10149361" cy="4397619"/>
          </a:xfrm>
          <a:prstGeom prst="rect">
            <a:avLst/>
          </a:prstGeom>
          <a:noFill/>
          <a:ln>
            <a:noFill/>
          </a:ln>
        </p:spPr>
        <p:txBody>
          <a:bodyPr spcFirstLastPara="1" wrap="square" lIns="0" tIns="0" rIns="0" bIns="0" anchor="t" anchorCtr="0">
            <a:normAutofit fontScale="92500"/>
          </a:bodyPr>
          <a:lstStyle/>
          <a:p>
            <a:pPr marL="342900" lvl="0" indent="-342900" algn="just" rtl="0">
              <a:spcBef>
                <a:spcPts val="0"/>
              </a:spcBef>
              <a:spcAft>
                <a:spcPts val="0"/>
              </a:spcAft>
              <a:buSzPct val="80000"/>
              <a:buChar char="►"/>
            </a:pPr>
            <a:r>
              <a:rPr lang="en-US"/>
              <a:t>I crediti di carbonio sono strumenti negoziabili (in genere un certificato virtuale) che conferiscono il diritto alle emissioni di gas serra (GHG) evitate o a un aumento dell'assorbimento di GHG.</a:t>
            </a:r>
            <a:endParaRPr/>
          </a:p>
          <a:p>
            <a:pPr marL="0" lvl="0" indent="0" algn="ctr" rtl="0">
              <a:spcBef>
                <a:spcPts val="1000"/>
              </a:spcBef>
              <a:spcAft>
                <a:spcPts val="0"/>
              </a:spcAft>
              <a:buSzPct val="80000"/>
              <a:buNone/>
            </a:pPr>
            <a:r>
              <a:rPr lang="en-US">
                <a:solidFill>
                  <a:srgbClr val="7FB22C"/>
                </a:solidFill>
              </a:rPr>
              <a:t>1 credito di carbonio = una tonnellata di anidride carbonica equivalente (𝐶𝑂</a:t>
            </a:r>
            <a:r>
              <a:rPr lang="en-US" baseline="-25000">
                <a:solidFill>
                  <a:srgbClr val="7FB22C"/>
                </a:solidFill>
              </a:rPr>
              <a:t>2</a:t>
            </a:r>
            <a:r>
              <a:rPr lang="en-US">
                <a:solidFill>
                  <a:srgbClr val="7FB22C"/>
                </a:solidFill>
              </a:rPr>
              <a:t> 𝑒)</a:t>
            </a:r>
            <a:endParaRPr/>
          </a:p>
          <a:p>
            <a:pPr marL="0" lvl="0" indent="0" algn="ctr" rtl="0">
              <a:spcBef>
                <a:spcPts val="1000"/>
              </a:spcBef>
              <a:spcAft>
                <a:spcPts val="0"/>
              </a:spcAft>
              <a:buSzPct val="80000"/>
              <a:buNone/>
            </a:pPr>
            <a:r>
              <a:rPr lang="en-US"/>
              <a:t>(un singolo credito di carbonio equivale all’assorbimento o alla riduzione di una tonnellata di anidride carbonica o del suo equivalente in altri gas serra). </a:t>
            </a:r>
            <a:endParaRPr/>
          </a:p>
          <a:p>
            <a:pPr marL="0" lvl="0" indent="0" algn="ctr" rtl="0">
              <a:spcBef>
                <a:spcPts val="1000"/>
              </a:spcBef>
              <a:spcAft>
                <a:spcPts val="0"/>
              </a:spcAft>
              <a:buSzPct val="80000"/>
              <a:buNone/>
            </a:pPr>
            <a:endParaRPr/>
          </a:p>
          <a:p>
            <a:pPr marL="342900" lvl="0" indent="-342900" algn="just" rtl="0">
              <a:spcBef>
                <a:spcPts val="1000"/>
              </a:spcBef>
              <a:spcAft>
                <a:spcPts val="0"/>
              </a:spcAft>
              <a:buSzPct val="80000"/>
              <a:buChar char="►"/>
            </a:pPr>
            <a:r>
              <a:rPr lang="en-US"/>
              <a:t>I crediti di carbonio sono generati da progetti quali l’energia rinnovabile o il rimboschimento, e le aziende li acquistano per compensare le proprie emissioni e sostenere l’azione per il clima. </a:t>
            </a:r>
            <a:endParaRPr/>
          </a:p>
          <a:p>
            <a:pPr marL="342900" lvl="0" indent="-342900" algn="just" rtl="0">
              <a:spcBef>
                <a:spcPts val="1000"/>
              </a:spcBef>
              <a:spcAft>
                <a:spcPts val="0"/>
              </a:spcAft>
              <a:buSzPct val="80000"/>
              <a:buChar char="►"/>
            </a:pPr>
            <a:r>
              <a:rPr lang="en-US"/>
              <a:t>Una volta acquistato e ritirato, un credito garantisce che la riduzione sia permanente e non possa essere riutilizzata. </a:t>
            </a:r>
            <a:endParaRPr/>
          </a:p>
          <a:p>
            <a:pPr marL="342900" lvl="0" indent="-258318" algn="just" rtl="0">
              <a:spcBef>
                <a:spcPts val="1000"/>
              </a:spcBef>
              <a:spcAft>
                <a:spcPts val="0"/>
              </a:spcAft>
              <a:buSzPct val="80000"/>
              <a:buNone/>
            </a:pPr>
            <a:endParaRPr/>
          </a:p>
          <a:p>
            <a:pPr marL="342900" lvl="0" indent="-342900" algn="l" rtl="0">
              <a:spcBef>
                <a:spcPts val="1000"/>
              </a:spcBef>
              <a:spcAft>
                <a:spcPts val="0"/>
              </a:spcAft>
              <a:buSzPct val="80000"/>
              <a:buChar char="►"/>
            </a:pPr>
            <a:r>
              <a:rPr lang="en-US"/>
              <a:t>Guarda questo video: </a:t>
            </a:r>
            <a:r>
              <a:rPr lang="en-US" u="sng">
                <a:solidFill>
                  <a:schemeClr val="hlink"/>
                </a:solidFill>
                <a:hlinkClick r:id="rId3"/>
              </a:rPr>
              <a:t>ClimateChange_CarbonCredits_CarbonOffsetingProjects</a:t>
            </a:r>
            <a:r>
              <a:rPr lang="en-US"/>
              <a:t> </a:t>
            </a:r>
            <a:endParaRPr/>
          </a:p>
          <a:p>
            <a:pPr marL="342900" lvl="0" indent="-342900" algn="l" rtl="0">
              <a:spcBef>
                <a:spcPts val="1000"/>
              </a:spcBef>
              <a:spcAft>
                <a:spcPts val="0"/>
              </a:spcAft>
              <a:buSzPct val="80000"/>
              <a:buChar char="►"/>
            </a:pPr>
            <a:r>
              <a:rPr lang="en-US"/>
              <a:t>Leggi qui: </a:t>
            </a:r>
            <a:r>
              <a:rPr lang="en-US" u="sng">
                <a:solidFill>
                  <a:schemeClr val="hlink"/>
                </a:solidFill>
                <a:hlinkClick r:id="rId4"/>
              </a:rPr>
              <a:t>Guida alla compensazione delle emissioni di carbonio</a:t>
            </a:r>
            <a:br>
              <a:rPr lang="en-US"/>
            </a:br>
            <a:endParaRPr i="1"/>
          </a:p>
        </p:txBody>
      </p:sp>
      <p:sp>
        <p:nvSpPr>
          <p:cNvPr id="391" name="Google Shape;391;p18"/>
          <p:cNvSpPr txBox="1"/>
          <p:nvPr/>
        </p:nvSpPr>
        <p:spPr>
          <a:xfrm>
            <a:off x="295358" y="736588"/>
            <a:ext cx="9786488" cy="70635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19"/>
          <p:cNvSpPr txBox="1">
            <a:spLocks noGrp="1"/>
          </p:cNvSpPr>
          <p:nvPr>
            <p:ph type="body" idx="1"/>
          </p:nvPr>
        </p:nvSpPr>
        <p:spPr>
          <a:xfrm>
            <a:off x="4829130" y="1579306"/>
            <a:ext cx="6143670" cy="5096388"/>
          </a:xfrm>
          <a:prstGeom prst="rect">
            <a:avLst/>
          </a:prstGeom>
          <a:noFill/>
          <a:ln>
            <a:noFill/>
          </a:ln>
        </p:spPr>
        <p:txBody>
          <a:bodyPr spcFirstLastPara="1" wrap="square" lIns="0" tIns="0" rIns="0" bIns="0" anchor="t" anchorCtr="0">
            <a:normAutofit fontScale="92500" lnSpcReduction="20000"/>
          </a:bodyPr>
          <a:lstStyle/>
          <a:p>
            <a:pPr marL="342900" lvl="0" indent="-342900" algn="l" rtl="0">
              <a:spcBef>
                <a:spcPts val="0"/>
              </a:spcBef>
              <a:spcAft>
                <a:spcPts val="0"/>
              </a:spcAft>
              <a:buSzPct val="80000"/>
              <a:buChar char="►"/>
            </a:pPr>
            <a:r>
              <a:rPr lang="en-US" dirty="0" err="1"/>
              <a:t>L'economia</a:t>
            </a:r>
            <a:r>
              <a:rPr lang="en-US" dirty="0"/>
              <a:t> </a:t>
            </a:r>
            <a:r>
              <a:rPr lang="en-US" dirty="0" err="1"/>
              <a:t>circolare</a:t>
            </a:r>
            <a:r>
              <a:rPr lang="en-US" dirty="0"/>
              <a:t> è un </a:t>
            </a:r>
            <a:r>
              <a:rPr lang="en-US" dirty="0" err="1"/>
              <a:t>modello</a:t>
            </a:r>
            <a:r>
              <a:rPr lang="en-US" dirty="0"/>
              <a:t> di </a:t>
            </a:r>
            <a:r>
              <a:rPr lang="en-US" dirty="0" err="1"/>
              <a:t>produzione</a:t>
            </a:r>
            <a:r>
              <a:rPr lang="en-US" dirty="0"/>
              <a:t> e </a:t>
            </a:r>
            <a:r>
              <a:rPr lang="en-US" dirty="0" err="1"/>
              <a:t>consumo</a:t>
            </a:r>
            <a:endParaRPr dirty="0"/>
          </a:p>
          <a:p>
            <a:pPr marL="342900" lvl="0" indent="-342900" algn="l" rtl="0">
              <a:spcBef>
                <a:spcPts val="1000"/>
              </a:spcBef>
              <a:spcAft>
                <a:spcPts val="0"/>
              </a:spcAft>
              <a:buSzPct val="80000"/>
              <a:buChar char="►"/>
            </a:pPr>
            <a:r>
              <a:rPr lang="en-US" dirty="0"/>
              <a:t>Il </a:t>
            </a:r>
            <a:r>
              <a:rPr lang="en-US" dirty="0" err="1"/>
              <a:t>ciclo</a:t>
            </a:r>
            <a:r>
              <a:rPr lang="en-US" dirty="0"/>
              <a:t> di vita </a:t>
            </a:r>
            <a:r>
              <a:rPr lang="en-US" dirty="0" err="1"/>
              <a:t>dei</a:t>
            </a:r>
            <a:r>
              <a:rPr lang="en-US" dirty="0"/>
              <a:t> </a:t>
            </a:r>
            <a:r>
              <a:rPr lang="en-US" dirty="0" err="1"/>
              <a:t>prodotti</a:t>
            </a:r>
            <a:r>
              <a:rPr lang="en-US" dirty="0"/>
              <a:t> </a:t>
            </a:r>
            <a:r>
              <a:rPr lang="en-US" dirty="0" err="1"/>
              <a:t>viene</a:t>
            </a:r>
            <a:r>
              <a:rPr lang="en-US" dirty="0"/>
              <a:t> </a:t>
            </a:r>
            <a:r>
              <a:rPr lang="en-US" dirty="0" err="1"/>
              <a:t>prolungato</a:t>
            </a:r>
            <a:endParaRPr dirty="0"/>
          </a:p>
          <a:p>
            <a:pPr marL="342900" lvl="0" indent="-342900" algn="l" rtl="0">
              <a:spcBef>
                <a:spcPts val="1000"/>
              </a:spcBef>
              <a:spcAft>
                <a:spcPts val="0"/>
              </a:spcAft>
              <a:buSzPct val="80000"/>
              <a:buChar char="►"/>
            </a:pPr>
            <a:r>
              <a:rPr lang="en-US" dirty="0" err="1"/>
              <a:t>Ciò</a:t>
            </a:r>
            <a:r>
              <a:rPr lang="en-US" dirty="0"/>
              <a:t> </a:t>
            </a:r>
            <a:r>
              <a:rPr lang="en-US" dirty="0" err="1"/>
              <a:t>comporta</a:t>
            </a:r>
            <a:r>
              <a:rPr lang="en-US" dirty="0"/>
              <a:t>, ad </a:t>
            </a:r>
            <a:r>
              <a:rPr lang="en-US" dirty="0" err="1"/>
              <a:t>esempio</a:t>
            </a:r>
            <a:r>
              <a:rPr lang="en-US" dirty="0"/>
              <a:t>:</a:t>
            </a:r>
            <a:endParaRPr dirty="0"/>
          </a:p>
          <a:p>
            <a:pPr marL="742950" lvl="1" indent="-285750" algn="l" rtl="0">
              <a:spcBef>
                <a:spcPts val="1000"/>
              </a:spcBef>
              <a:spcAft>
                <a:spcPts val="0"/>
              </a:spcAft>
              <a:buSzPct val="80000"/>
              <a:buFont typeface="Noto Sans Symbols"/>
              <a:buChar char="▪"/>
            </a:pPr>
            <a:r>
              <a:rPr lang="en-US" sz="1800" dirty="0" err="1"/>
              <a:t>ridurre</a:t>
            </a:r>
            <a:r>
              <a:rPr lang="en-US" sz="1800" dirty="0"/>
              <a:t> al </a:t>
            </a:r>
            <a:r>
              <a:rPr lang="en-US" sz="1800" dirty="0" err="1"/>
              <a:t>minimo</a:t>
            </a:r>
            <a:r>
              <a:rPr lang="en-US" sz="1800" dirty="0"/>
              <a:t> </a:t>
            </a:r>
            <a:r>
              <a:rPr lang="en-US" sz="1800" dirty="0" err="1"/>
              <a:t>i</a:t>
            </a:r>
            <a:r>
              <a:rPr lang="en-US" sz="1800" dirty="0"/>
              <a:t> </a:t>
            </a:r>
            <a:r>
              <a:rPr lang="en-US" sz="1800" dirty="0" err="1"/>
              <a:t>rifiuti</a:t>
            </a:r>
            <a:endParaRPr sz="1800" dirty="0"/>
          </a:p>
          <a:p>
            <a:pPr marL="742950" lvl="1" indent="-285750" algn="l" rtl="0">
              <a:spcBef>
                <a:spcPts val="1000"/>
              </a:spcBef>
              <a:spcAft>
                <a:spcPts val="0"/>
              </a:spcAft>
              <a:buSzPct val="80000"/>
              <a:buFont typeface="Noto Sans Symbols"/>
              <a:buChar char="▪"/>
            </a:pPr>
            <a:r>
              <a:rPr lang="en-US" sz="1800" dirty="0"/>
              <a:t>il </a:t>
            </a:r>
            <a:r>
              <a:rPr lang="en-US" sz="1800" dirty="0" err="1"/>
              <a:t>riciclaggio</a:t>
            </a:r>
            <a:r>
              <a:rPr lang="en-US" sz="1800" dirty="0"/>
              <a:t> </a:t>
            </a:r>
            <a:r>
              <a:rPr lang="en-US" sz="1800" dirty="0" err="1"/>
              <a:t>dei</a:t>
            </a:r>
            <a:r>
              <a:rPr lang="en-US" sz="1800" dirty="0"/>
              <a:t> </a:t>
            </a:r>
            <a:r>
              <a:rPr lang="en-US" sz="1800" dirty="0" err="1"/>
              <a:t>materiali</a:t>
            </a:r>
            <a:r>
              <a:rPr lang="en-US" sz="1800" dirty="0"/>
              <a:t> </a:t>
            </a:r>
            <a:r>
              <a:rPr lang="en-US" sz="1800" dirty="0" err="1"/>
              <a:t>dei</a:t>
            </a:r>
            <a:r>
              <a:rPr lang="en-US" sz="1800" dirty="0"/>
              <a:t> </a:t>
            </a:r>
            <a:r>
              <a:rPr lang="en-US" sz="1800" dirty="0" err="1"/>
              <a:t>prodotti</a:t>
            </a:r>
            <a:r>
              <a:rPr lang="en-US" sz="1800" dirty="0"/>
              <a:t> </a:t>
            </a:r>
            <a:r>
              <a:rPr lang="en-US" sz="1800" dirty="0" err="1"/>
              <a:t>che</a:t>
            </a:r>
            <a:r>
              <a:rPr lang="en-US" sz="1800" dirty="0"/>
              <a:t> </a:t>
            </a:r>
            <a:r>
              <a:rPr lang="en-US" sz="1800" dirty="0" err="1"/>
              <a:t>giungono</a:t>
            </a:r>
            <a:r>
              <a:rPr lang="en-US" sz="1800" dirty="0"/>
              <a:t> al </a:t>
            </a:r>
            <a:r>
              <a:rPr lang="en-US" sz="1800" dirty="0" err="1"/>
              <a:t>termine</a:t>
            </a:r>
            <a:r>
              <a:rPr lang="en-US" sz="1800" dirty="0"/>
              <a:t> del loro </a:t>
            </a:r>
            <a:r>
              <a:rPr lang="en-US" sz="1800" dirty="0" err="1"/>
              <a:t>ciclo</a:t>
            </a:r>
            <a:r>
              <a:rPr lang="en-US" sz="1800" dirty="0"/>
              <a:t> di vita</a:t>
            </a:r>
            <a:endParaRPr dirty="0"/>
          </a:p>
          <a:p>
            <a:pPr marL="342900" lvl="0" indent="-342900" algn="l" rtl="0">
              <a:spcBef>
                <a:spcPts val="1000"/>
              </a:spcBef>
              <a:spcAft>
                <a:spcPts val="0"/>
              </a:spcAft>
              <a:buSzPct val="80000"/>
              <a:buChar char="►"/>
            </a:pPr>
            <a:r>
              <a:rPr lang="en-US" dirty="0"/>
              <a:t>E genera </a:t>
            </a:r>
            <a:r>
              <a:rPr lang="en-US" dirty="0" err="1"/>
              <a:t>benefici</a:t>
            </a:r>
            <a:r>
              <a:rPr lang="en-US" dirty="0"/>
              <a:t>, </a:t>
            </a:r>
            <a:r>
              <a:rPr lang="en-US" dirty="0" err="1"/>
              <a:t>quali</a:t>
            </a:r>
            <a:r>
              <a:rPr lang="en-US" dirty="0"/>
              <a:t>:</a:t>
            </a:r>
            <a:endParaRPr dirty="0"/>
          </a:p>
          <a:p>
            <a:pPr marL="742950" lvl="1" indent="-285750" algn="l" rtl="0">
              <a:spcBef>
                <a:spcPts val="1000"/>
              </a:spcBef>
              <a:spcAft>
                <a:spcPts val="0"/>
              </a:spcAft>
              <a:buSzPct val="80000"/>
              <a:buFont typeface="Noto Sans Symbols"/>
              <a:buChar char="▪"/>
            </a:pPr>
            <a:r>
              <a:rPr lang="en-US" sz="1800" dirty="0"/>
              <a:t>un </a:t>
            </a:r>
            <a:r>
              <a:rPr lang="en-US" sz="1800" dirty="0" err="1"/>
              <a:t>rallentamento</a:t>
            </a:r>
            <a:r>
              <a:rPr lang="en-US" sz="1800" dirty="0"/>
              <a:t> </a:t>
            </a:r>
            <a:r>
              <a:rPr lang="en-US" sz="1800" dirty="0" err="1"/>
              <a:t>dell’utilizzo</a:t>
            </a:r>
            <a:r>
              <a:rPr lang="en-US" sz="1800" dirty="0"/>
              <a:t> delle </a:t>
            </a:r>
            <a:r>
              <a:rPr lang="en-US" sz="1800" dirty="0" err="1"/>
              <a:t>risorse</a:t>
            </a:r>
            <a:r>
              <a:rPr lang="en-US" sz="1800" dirty="0"/>
              <a:t> </a:t>
            </a:r>
            <a:r>
              <a:rPr lang="en-US" sz="1800" dirty="0" err="1"/>
              <a:t>naturali</a:t>
            </a:r>
            <a:r>
              <a:rPr lang="en-US" sz="1800" dirty="0"/>
              <a:t>, </a:t>
            </a:r>
            <a:endParaRPr dirty="0"/>
          </a:p>
          <a:p>
            <a:pPr marL="742950" lvl="1" indent="-285750" algn="l" rtl="0">
              <a:spcBef>
                <a:spcPts val="1000"/>
              </a:spcBef>
              <a:spcAft>
                <a:spcPts val="0"/>
              </a:spcAft>
              <a:buSzPct val="80000"/>
              <a:buFont typeface="Noto Sans Symbols"/>
              <a:buChar char="▪"/>
            </a:pPr>
            <a:r>
              <a:rPr lang="en-US" sz="1800" dirty="0" err="1"/>
              <a:t>riduce</a:t>
            </a:r>
            <a:r>
              <a:rPr lang="en-US" sz="1800" dirty="0"/>
              <a:t> il </a:t>
            </a:r>
            <a:r>
              <a:rPr lang="en-US" sz="1800" dirty="0" err="1"/>
              <a:t>disturbo</a:t>
            </a:r>
            <a:r>
              <a:rPr lang="en-US" sz="1800" dirty="0"/>
              <a:t> del </a:t>
            </a:r>
            <a:r>
              <a:rPr lang="en-US" sz="1800" dirty="0" err="1"/>
              <a:t>paesaggio</a:t>
            </a:r>
            <a:r>
              <a:rPr lang="en-US" sz="1800" dirty="0"/>
              <a:t> e degli habitat e </a:t>
            </a:r>
            <a:r>
              <a:rPr lang="en-US" sz="1800" dirty="0" err="1"/>
              <a:t>contribuisce</a:t>
            </a:r>
            <a:r>
              <a:rPr lang="en-US" sz="1800" dirty="0"/>
              <a:t> a </a:t>
            </a:r>
            <a:r>
              <a:rPr lang="en-US" sz="1800" dirty="0" err="1"/>
              <a:t>limitare</a:t>
            </a:r>
            <a:r>
              <a:rPr lang="en-US" sz="1800" dirty="0"/>
              <a:t> la </a:t>
            </a:r>
            <a:r>
              <a:rPr lang="en-US" sz="1800" dirty="0" err="1"/>
              <a:t>perdita</a:t>
            </a:r>
            <a:r>
              <a:rPr lang="en-US" sz="1800" dirty="0"/>
              <a:t> di </a:t>
            </a:r>
            <a:r>
              <a:rPr lang="en-US" sz="1800" dirty="0" err="1"/>
              <a:t>biodiversità</a:t>
            </a:r>
            <a:endParaRPr sz="1800" dirty="0"/>
          </a:p>
          <a:p>
            <a:pPr marL="742950" lvl="1" indent="-285750" algn="l" rtl="0">
              <a:spcBef>
                <a:spcPts val="1000"/>
              </a:spcBef>
              <a:spcAft>
                <a:spcPts val="0"/>
              </a:spcAft>
              <a:buSzPct val="80000"/>
              <a:buFont typeface="Noto Sans Symbols"/>
              <a:buChar char="▪"/>
            </a:pPr>
            <a:r>
              <a:rPr lang="en-US" sz="1800" dirty="0" err="1"/>
              <a:t>contribuisce</a:t>
            </a:r>
            <a:r>
              <a:rPr lang="en-US" sz="1800" dirty="0"/>
              <a:t> a </a:t>
            </a:r>
            <a:r>
              <a:rPr lang="en-US" sz="1800" dirty="0" err="1"/>
              <a:t>ridurre</a:t>
            </a:r>
            <a:r>
              <a:rPr lang="en-US" sz="1800" dirty="0"/>
              <a:t> le </a:t>
            </a:r>
            <a:r>
              <a:rPr lang="en-US" sz="1800" dirty="0" err="1"/>
              <a:t>emissioni</a:t>
            </a:r>
            <a:r>
              <a:rPr lang="en-US" sz="1800" dirty="0"/>
              <a:t> di gas serra</a:t>
            </a:r>
            <a:endParaRPr dirty="0"/>
          </a:p>
          <a:p>
            <a:pPr marL="742950" lvl="1" indent="-285750" algn="l" rtl="0">
              <a:spcBef>
                <a:spcPts val="1000"/>
              </a:spcBef>
              <a:spcAft>
                <a:spcPts val="0"/>
              </a:spcAft>
              <a:buSzPct val="80000"/>
              <a:buFont typeface="Noto Sans Symbols"/>
              <a:buChar char="▪"/>
            </a:pPr>
            <a:r>
              <a:rPr lang="en-US" sz="1800" dirty="0" err="1"/>
              <a:t>riduce</a:t>
            </a:r>
            <a:r>
              <a:rPr lang="en-US" sz="1800" dirty="0"/>
              <a:t> la </a:t>
            </a:r>
            <a:r>
              <a:rPr lang="en-US" sz="1800" dirty="0" err="1"/>
              <a:t>dipendenza</a:t>
            </a:r>
            <a:r>
              <a:rPr lang="en-US" sz="1800" dirty="0"/>
              <a:t> </a:t>
            </a:r>
            <a:r>
              <a:rPr lang="en-US" sz="1800" dirty="0" err="1"/>
              <a:t>dalle</a:t>
            </a:r>
            <a:r>
              <a:rPr lang="en-US" sz="1800" dirty="0"/>
              <a:t> </a:t>
            </a:r>
            <a:r>
              <a:rPr lang="en-US" sz="1800" dirty="0" err="1"/>
              <a:t>materie</a:t>
            </a:r>
            <a:r>
              <a:rPr lang="en-US" sz="1800" dirty="0"/>
              <a:t> prime e </a:t>
            </a:r>
            <a:r>
              <a:rPr lang="en-US" sz="1800" dirty="0" err="1"/>
              <a:t>aiuta</a:t>
            </a:r>
            <a:r>
              <a:rPr lang="en-US" sz="1800" dirty="0"/>
              <a:t> a </a:t>
            </a:r>
            <a:r>
              <a:rPr lang="en-US" sz="1800" dirty="0" err="1"/>
              <a:t>mitigare</a:t>
            </a:r>
            <a:r>
              <a:rPr lang="en-US" sz="1800" dirty="0"/>
              <a:t> </a:t>
            </a:r>
            <a:r>
              <a:rPr lang="en-US" sz="1800" dirty="0" err="1"/>
              <a:t>i</a:t>
            </a:r>
            <a:r>
              <a:rPr lang="en-US" sz="1800" dirty="0"/>
              <a:t> </a:t>
            </a:r>
            <a:r>
              <a:rPr lang="en-US" sz="1800" dirty="0" err="1"/>
              <a:t>rischi</a:t>
            </a:r>
            <a:r>
              <a:rPr lang="en-US" sz="1800" dirty="0"/>
              <a:t> </a:t>
            </a:r>
            <a:r>
              <a:rPr lang="en-US" sz="1800" dirty="0" err="1"/>
              <a:t>associati</a:t>
            </a:r>
            <a:r>
              <a:rPr lang="en-US" sz="1800" dirty="0"/>
              <a:t> alle </a:t>
            </a:r>
            <a:r>
              <a:rPr lang="en-US" sz="1800" dirty="0" err="1"/>
              <a:t>catene</a:t>
            </a:r>
            <a:r>
              <a:rPr lang="en-US" sz="1800" dirty="0"/>
              <a:t> di </a:t>
            </a:r>
            <a:r>
              <a:rPr lang="en-US" sz="1800" dirty="0" err="1"/>
              <a:t>approvvigionamento</a:t>
            </a:r>
            <a:endParaRPr sz="1600" dirty="0"/>
          </a:p>
          <a:p>
            <a:pPr marL="0" lvl="0" indent="0" algn="l" rtl="0">
              <a:spcBef>
                <a:spcPts val="1000"/>
              </a:spcBef>
              <a:spcAft>
                <a:spcPts val="0"/>
              </a:spcAft>
              <a:buSzPct val="80000"/>
              <a:buNone/>
            </a:pPr>
            <a:r>
              <a:rPr lang="en-US" sz="1600" b="1" dirty="0">
                <a:solidFill>
                  <a:srgbClr val="255839"/>
                </a:solidFill>
              </a:rPr>
              <a:t>Consiglio per il </a:t>
            </a:r>
            <a:r>
              <a:rPr lang="en-US" sz="1600" b="1" dirty="0" err="1">
                <a:solidFill>
                  <a:srgbClr val="255839"/>
                </a:solidFill>
              </a:rPr>
              <a:t>formatore</a:t>
            </a:r>
            <a:r>
              <a:rPr lang="en-US" sz="1600" b="1" dirty="0">
                <a:solidFill>
                  <a:srgbClr val="255839"/>
                </a:solidFill>
              </a:rPr>
              <a:t>: </a:t>
            </a:r>
            <a:r>
              <a:rPr lang="en-US" sz="1600" dirty="0" err="1"/>
              <a:t>chiedete</a:t>
            </a:r>
            <a:r>
              <a:rPr lang="en-US" sz="1600" dirty="0"/>
              <a:t> ai </a:t>
            </a:r>
            <a:r>
              <a:rPr lang="en-US" sz="1600" dirty="0" err="1"/>
              <a:t>partecipanti</a:t>
            </a:r>
            <a:r>
              <a:rPr lang="en-US" sz="1600" dirty="0"/>
              <a:t> di </a:t>
            </a:r>
            <a:r>
              <a:rPr lang="en-US" sz="1600" dirty="0" err="1"/>
              <a:t>individuare</a:t>
            </a:r>
            <a:r>
              <a:rPr lang="en-US" sz="1600" dirty="0"/>
              <a:t> un </a:t>
            </a:r>
            <a:r>
              <a:rPr lang="en-US" sz="1600" dirty="0" err="1"/>
              <a:t>prodotto</a:t>
            </a:r>
            <a:r>
              <a:rPr lang="en-US" sz="1600" dirty="0"/>
              <a:t> </a:t>
            </a:r>
            <a:r>
              <a:rPr lang="en-US" sz="1600" dirty="0" err="1"/>
              <a:t>che</a:t>
            </a:r>
            <a:r>
              <a:rPr lang="en-US" sz="1600" dirty="0"/>
              <a:t> </a:t>
            </a:r>
            <a:r>
              <a:rPr lang="en-US" sz="1600" dirty="0" err="1"/>
              <a:t>utilizzano</a:t>
            </a:r>
            <a:r>
              <a:rPr lang="en-US" sz="1600" dirty="0"/>
              <a:t> </a:t>
            </a:r>
            <a:r>
              <a:rPr lang="en-US" sz="1600" dirty="0" err="1"/>
              <a:t>sul</a:t>
            </a:r>
            <a:r>
              <a:rPr lang="en-US" sz="1600" dirty="0"/>
              <a:t> </a:t>
            </a:r>
            <a:r>
              <a:rPr lang="en-US" sz="1600" dirty="0" err="1"/>
              <a:t>lavoro</a:t>
            </a:r>
            <a:r>
              <a:rPr lang="en-US" sz="1600" dirty="0"/>
              <a:t> e di </a:t>
            </a:r>
            <a:r>
              <a:rPr lang="en-US" sz="1600" dirty="0" err="1"/>
              <a:t>tracciarne</a:t>
            </a:r>
            <a:r>
              <a:rPr lang="en-US" sz="1600" dirty="0"/>
              <a:t> il </a:t>
            </a:r>
            <a:r>
              <a:rPr lang="en-US" sz="1600" dirty="0" err="1"/>
              <a:t>percorso</a:t>
            </a:r>
            <a:r>
              <a:rPr lang="en-US" sz="1600" dirty="0"/>
              <a:t> al </a:t>
            </a:r>
            <a:r>
              <a:rPr lang="en-US" sz="1600" dirty="0" err="1"/>
              <a:t>termine</a:t>
            </a:r>
            <a:r>
              <a:rPr lang="en-US" sz="1600" dirty="0"/>
              <a:t> del </a:t>
            </a:r>
            <a:r>
              <a:rPr lang="en-US" sz="1600" dirty="0" err="1"/>
              <a:t>suo</a:t>
            </a:r>
            <a:r>
              <a:rPr lang="en-US" sz="1600" dirty="0"/>
              <a:t> </a:t>
            </a:r>
            <a:r>
              <a:rPr lang="en-US" sz="1600" dirty="0" err="1"/>
              <a:t>ciclo</a:t>
            </a:r>
            <a:r>
              <a:rPr lang="en-US" sz="1600" dirty="0"/>
              <a:t> di vita. </a:t>
            </a:r>
            <a:r>
              <a:rPr lang="en-US" sz="1600" dirty="0" err="1"/>
              <a:t>Questo</a:t>
            </a:r>
            <a:r>
              <a:rPr lang="en-US" sz="1600" dirty="0"/>
              <a:t> </a:t>
            </a:r>
            <a:r>
              <a:rPr lang="en-US" sz="1600" dirty="0" err="1"/>
              <a:t>rende</a:t>
            </a:r>
            <a:r>
              <a:rPr lang="en-US" sz="1600" dirty="0"/>
              <a:t> </a:t>
            </a:r>
            <a:r>
              <a:rPr lang="en-US" sz="1600" dirty="0" err="1"/>
              <a:t>l’economia</a:t>
            </a:r>
            <a:r>
              <a:rPr lang="en-US" sz="1600" dirty="0"/>
              <a:t> </a:t>
            </a:r>
            <a:r>
              <a:rPr lang="en-US" sz="1600" dirty="0" err="1"/>
              <a:t>circolare</a:t>
            </a:r>
            <a:r>
              <a:rPr lang="en-US" sz="1600" dirty="0"/>
              <a:t> </a:t>
            </a:r>
            <a:r>
              <a:rPr lang="en-US" sz="1600" dirty="0" err="1"/>
              <a:t>tangibile</a:t>
            </a:r>
            <a:r>
              <a:rPr lang="en-US" sz="1600" dirty="0"/>
              <a:t> e </a:t>
            </a:r>
            <a:r>
              <a:rPr lang="en-US" sz="1600" dirty="0" err="1"/>
              <a:t>specifica</a:t>
            </a:r>
            <a:r>
              <a:rPr lang="en-US" sz="1600" dirty="0"/>
              <a:t> per il </a:t>
            </a:r>
            <a:r>
              <a:rPr lang="en-US" sz="1600" dirty="0" err="1"/>
              <a:t>settore</a:t>
            </a:r>
            <a:r>
              <a:rPr lang="en-US" sz="1600" dirty="0"/>
              <a:t>. Il </a:t>
            </a:r>
            <a:r>
              <a:rPr lang="en-US" sz="1600" dirty="0" err="1"/>
              <a:t>quadro</a:t>
            </a:r>
            <a:r>
              <a:rPr lang="en-US" sz="1600" dirty="0"/>
              <a:t> delle 10 R </a:t>
            </a:r>
            <a:r>
              <a:rPr lang="en-US" sz="1600" dirty="0" err="1"/>
              <a:t>offre</a:t>
            </a:r>
            <a:r>
              <a:rPr lang="en-US" sz="1600" dirty="0"/>
              <a:t> ai </a:t>
            </a:r>
            <a:r>
              <a:rPr lang="en-US" sz="1600" dirty="0" err="1"/>
              <a:t>partecipanti</a:t>
            </a:r>
            <a:r>
              <a:rPr lang="en-US" sz="1600" dirty="0"/>
              <a:t> uno </a:t>
            </a:r>
            <a:r>
              <a:rPr lang="en-US" sz="1600" dirty="0" err="1"/>
              <a:t>strumento</a:t>
            </a:r>
            <a:r>
              <a:rPr lang="en-US" sz="1600" dirty="0"/>
              <a:t> </a:t>
            </a:r>
            <a:r>
              <a:rPr lang="en-US" sz="1600" dirty="0" err="1"/>
              <a:t>pratico</a:t>
            </a:r>
            <a:r>
              <a:rPr lang="en-US" sz="1600" dirty="0"/>
              <a:t> per il </a:t>
            </a:r>
            <a:r>
              <a:rPr lang="en-US" sz="1600" dirty="0" err="1"/>
              <a:t>processo</a:t>
            </a:r>
            <a:r>
              <a:rPr lang="en-US" sz="1600" dirty="0"/>
              <a:t> </a:t>
            </a:r>
            <a:r>
              <a:rPr lang="en-US" sz="1600" dirty="0" err="1"/>
              <a:t>decisionale</a:t>
            </a:r>
            <a:r>
              <a:rPr lang="en-US" sz="1600" dirty="0"/>
              <a:t>: </a:t>
            </a:r>
            <a:r>
              <a:rPr lang="en-US" sz="1600" dirty="0" err="1"/>
              <a:t>invitateli</a:t>
            </a:r>
            <a:r>
              <a:rPr lang="en-US" sz="1600" dirty="0"/>
              <a:t> a </a:t>
            </a:r>
            <a:r>
              <a:rPr lang="en-US" sz="1600" dirty="0" err="1"/>
              <a:t>consultarlo</a:t>
            </a:r>
            <a:r>
              <a:rPr lang="en-US" sz="1600" dirty="0"/>
              <a:t>.</a:t>
            </a:r>
            <a:endParaRPr dirty="0"/>
          </a:p>
        </p:txBody>
      </p:sp>
      <p:sp>
        <p:nvSpPr>
          <p:cNvPr id="398" name="Google Shape;398;p19"/>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399" name="Google Shape;399;p19"/>
          <p:cNvSpPr/>
          <p:nvPr/>
        </p:nvSpPr>
        <p:spPr>
          <a:xfrm>
            <a:off x="0" y="1579306"/>
            <a:ext cx="4549698"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Trebuchet MS"/>
                <a:ea typeface="Trebuchet MS"/>
                <a:cs typeface="Trebuchet MS"/>
                <a:sym typeface="Trebuchet MS"/>
              </a:rPr>
              <a:t>Immagine</a:t>
            </a:r>
            <a:endParaRPr/>
          </a:p>
        </p:txBody>
      </p:sp>
      <p:pic>
        <p:nvPicPr>
          <p:cNvPr id="400" name="Google Shape;400;p19" descr="Infographic explaining the circular economy model"/>
          <p:cNvPicPr preferRelativeResize="0"/>
          <p:nvPr/>
        </p:nvPicPr>
        <p:blipFill rotWithShape="1">
          <a:blip r:embed="rId3">
            <a:alphaModFix/>
          </a:blip>
          <a:srcRect l="4299" t="11255" r="4073" b="12554"/>
          <a:stretch/>
        </p:blipFill>
        <p:spPr>
          <a:xfrm>
            <a:off x="-4872" y="1558872"/>
            <a:ext cx="4809507" cy="4998947"/>
          </a:xfrm>
          <a:prstGeom prst="rect">
            <a:avLst/>
          </a:prstGeom>
          <a:noFill/>
          <a:ln>
            <a:noFill/>
          </a:ln>
        </p:spPr>
      </p:pic>
      <p:sp>
        <p:nvSpPr>
          <p:cNvPr id="401" name="Google Shape;401;p19"/>
          <p:cNvSpPr txBox="1"/>
          <p:nvPr/>
        </p:nvSpPr>
        <p:spPr>
          <a:xfrm>
            <a:off x="1930218" y="34919"/>
            <a:ext cx="8596668" cy="70635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
        <p:nvSpPr>
          <p:cNvPr id="402" name="Google Shape;402;p19"/>
          <p:cNvSpPr txBox="1"/>
          <p:nvPr/>
        </p:nvSpPr>
        <p:spPr>
          <a:xfrm>
            <a:off x="4991919" y="1058088"/>
            <a:ext cx="8596668" cy="500784"/>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00ADBB"/>
              </a:buClr>
              <a:buSzPts val="2000"/>
              <a:buFont typeface="Trebuchet MS"/>
              <a:buNone/>
            </a:pPr>
            <a:r>
              <a:rPr lang="en-US" sz="2000">
                <a:solidFill>
                  <a:srgbClr val="00ADBB"/>
                </a:solidFill>
                <a:latin typeface="Trebuchet MS"/>
                <a:ea typeface="Trebuchet MS"/>
                <a:cs typeface="Trebuchet MS"/>
                <a:sym typeface="Trebuchet MS"/>
              </a:rPr>
              <a:t>Economia circolare</a:t>
            </a:r>
            <a:endParaRPr sz="2000">
              <a:solidFill>
                <a:srgbClr val="00ADBB"/>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20"/>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Il Piano d’azione per l’economia circolare della Commissione europea</a:t>
            </a:r>
            <a:endParaRPr>
              <a:solidFill>
                <a:srgbClr val="92D050"/>
              </a:solidFill>
            </a:endParaRPr>
          </a:p>
        </p:txBody>
      </p:sp>
      <p:sp>
        <p:nvSpPr>
          <p:cNvPr id="409" name="Google Shape;409;p20"/>
          <p:cNvSpPr txBox="1">
            <a:spLocks noGrp="1"/>
          </p:cNvSpPr>
          <p:nvPr>
            <p:ph type="body" idx="2"/>
          </p:nvPr>
        </p:nvSpPr>
        <p:spPr>
          <a:xfrm>
            <a:off x="399368" y="1993444"/>
            <a:ext cx="5288200" cy="4429126"/>
          </a:xfrm>
          <a:prstGeom prst="rect">
            <a:avLst/>
          </a:prstGeom>
          <a:noFill/>
          <a:ln>
            <a:noFill/>
          </a:ln>
        </p:spPr>
        <p:txBody>
          <a:bodyPr spcFirstLastPara="1" wrap="square" lIns="0" tIns="0" rIns="0" bIns="0" anchor="t" anchorCtr="0">
            <a:normAutofit fontScale="92500" lnSpcReduction="20000"/>
          </a:bodyPr>
          <a:lstStyle/>
          <a:p>
            <a:pPr marL="342900" lvl="0" indent="-342900" algn="l" rtl="0">
              <a:spcBef>
                <a:spcPts val="0"/>
              </a:spcBef>
              <a:spcAft>
                <a:spcPts val="0"/>
              </a:spcAft>
              <a:buSzPct val="80000"/>
              <a:buChar char="►"/>
            </a:pPr>
            <a:r>
              <a:rPr lang="en-US" dirty="0" err="1"/>
              <a:t>riconosce</a:t>
            </a:r>
            <a:r>
              <a:rPr lang="en-US" dirty="0"/>
              <a:t> </a:t>
            </a:r>
            <a:r>
              <a:rPr lang="en-US" dirty="0" err="1"/>
              <a:t>l’economia</a:t>
            </a:r>
            <a:r>
              <a:rPr lang="en-US" dirty="0"/>
              <a:t> </a:t>
            </a:r>
            <a:r>
              <a:rPr lang="en-US" dirty="0" err="1"/>
              <a:t>circolare</a:t>
            </a:r>
            <a:r>
              <a:rPr lang="en-US" dirty="0"/>
              <a:t> come un </a:t>
            </a:r>
            <a:r>
              <a:rPr lang="en-US" dirty="0" err="1"/>
              <a:t>prerequisito</a:t>
            </a:r>
            <a:r>
              <a:rPr lang="en-US" dirty="0"/>
              <a:t> per la </a:t>
            </a:r>
            <a:r>
              <a:rPr lang="en-US" dirty="0" err="1"/>
              <a:t>neutralità</a:t>
            </a:r>
            <a:r>
              <a:rPr lang="en-US" dirty="0"/>
              <a:t> </a:t>
            </a:r>
            <a:r>
              <a:rPr lang="en-US" dirty="0" err="1"/>
              <a:t>climatica</a:t>
            </a:r>
            <a:r>
              <a:rPr lang="en-US" dirty="0"/>
              <a:t>.</a:t>
            </a:r>
            <a:endParaRPr dirty="0"/>
          </a:p>
          <a:p>
            <a:pPr marL="0" lvl="0" indent="0" algn="l" rtl="0">
              <a:spcBef>
                <a:spcPts val="1000"/>
              </a:spcBef>
              <a:spcAft>
                <a:spcPts val="0"/>
              </a:spcAft>
              <a:buSzPct val="80000"/>
              <a:buNone/>
            </a:pPr>
            <a:r>
              <a:rPr lang="en-US" dirty="0" err="1"/>
              <a:t>L’estrazione</a:t>
            </a:r>
            <a:r>
              <a:rPr lang="en-US" dirty="0"/>
              <a:t> e la </a:t>
            </a:r>
            <a:r>
              <a:rPr lang="en-US" dirty="0" err="1"/>
              <a:t>lavorazione</a:t>
            </a:r>
            <a:r>
              <a:rPr lang="en-US" dirty="0"/>
              <a:t> </a:t>
            </a:r>
            <a:r>
              <a:rPr lang="en-US" dirty="0" err="1"/>
              <a:t>dei</a:t>
            </a:r>
            <a:r>
              <a:rPr lang="en-US" dirty="0"/>
              <a:t> </a:t>
            </a:r>
            <a:r>
              <a:rPr lang="en-US" dirty="0" err="1"/>
              <a:t>materiali</a:t>
            </a:r>
            <a:r>
              <a:rPr lang="en-US" dirty="0"/>
              <a:t> </a:t>
            </a:r>
            <a:r>
              <a:rPr lang="en-US" dirty="0" err="1"/>
              <a:t>rappresentano</a:t>
            </a:r>
            <a:r>
              <a:rPr lang="en-US" dirty="0"/>
              <a:t> circa il 50% delle </a:t>
            </a:r>
            <a:r>
              <a:rPr lang="en-US" dirty="0" err="1"/>
              <a:t>emissioni</a:t>
            </a:r>
            <a:r>
              <a:rPr lang="en-US" dirty="0"/>
              <a:t> </a:t>
            </a:r>
            <a:r>
              <a:rPr lang="en-US" dirty="0" err="1"/>
              <a:t>globali</a:t>
            </a:r>
            <a:r>
              <a:rPr lang="en-US" dirty="0"/>
              <a:t> di gas serra: </a:t>
            </a:r>
            <a:r>
              <a:rPr lang="en-US" dirty="0" err="1"/>
              <a:t>l’obiettivo</a:t>
            </a:r>
            <a:r>
              <a:rPr lang="en-US" dirty="0"/>
              <a:t> </a:t>
            </a:r>
            <a:r>
              <a:rPr lang="en-US" dirty="0" err="1"/>
              <a:t>principale</a:t>
            </a:r>
            <a:r>
              <a:rPr lang="en-US" dirty="0"/>
              <a:t> </a:t>
            </a:r>
            <a:r>
              <a:rPr lang="en-US" dirty="0" err="1"/>
              <a:t>dell’economia</a:t>
            </a:r>
            <a:r>
              <a:rPr lang="en-US" dirty="0"/>
              <a:t> </a:t>
            </a:r>
            <a:r>
              <a:rPr lang="en-US" dirty="0" err="1"/>
              <a:t>circolare</a:t>
            </a:r>
            <a:r>
              <a:rPr lang="en-US" dirty="0"/>
              <a:t> è </a:t>
            </a:r>
            <a:r>
              <a:rPr lang="en-US" dirty="0" err="1"/>
              <a:t>quello</a:t>
            </a:r>
            <a:r>
              <a:rPr lang="en-US" dirty="0"/>
              <a:t> di </a:t>
            </a:r>
            <a:r>
              <a:rPr lang="en-US" dirty="0" err="1">
                <a:solidFill>
                  <a:schemeClr val="accent2"/>
                </a:solidFill>
              </a:rPr>
              <a:t>mantenere</a:t>
            </a:r>
            <a:r>
              <a:rPr lang="en-US" dirty="0">
                <a:solidFill>
                  <a:schemeClr val="accent2"/>
                </a:solidFill>
              </a:rPr>
              <a:t> il </a:t>
            </a:r>
            <a:r>
              <a:rPr lang="en-US" dirty="0" err="1">
                <a:solidFill>
                  <a:schemeClr val="accent2"/>
                </a:solidFill>
              </a:rPr>
              <a:t>valore</a:t>
            </a:r>
            <a:r>
              <a:rPr lang="en-US" dirty="0">
                <a:solidFill>
                  <a:schemeClr val="accent2"/>
                </a:solidFill>
              </a:rPr>
              <a:t> </a:t>
            </a:r>
            <a:r>
              <a:rPr lang="en-US" dirty="0" err="1">
                <a:solidFill>
                  <a:schemeClr val="accent2"/>
                </a:solidFill>
              </a:rPr>
              <a:t>dei</a:t>
            </a:r>
            <a:r>
              <a:rPr lang="en-US" dirty="0">
                <a:solidFill>
                  <a:schemeClr val="accent2"/>
                </a:solidFill>
              </a:rPr>
              <a:t> </a:t>
            </a:r>
            <a:r>
              <a:rPr lang="en-US" dirty="0" err="1">
                <a:solidFill>
                  <a:schemeClr val="accent2"/>
                </a:solidFill>
              </a:rPr>
              <a:t>prodotti</a:t>
            </a:r>
            <a:r>
              <a:rPr lang="en-US" dirty="0">
                <a:solidFill>
                  <a:schemeClr val="accent2"/>
                </a:solidFill>
              </a:rPr>
              <a:t> e </a:t>
            </a:r>
            <a:r>
              <a:rPr lang="en-US" dirty="0" err="1">
                <a:solidFill>
                  <a:schemeClr val="accent2"/>
                </a:solidFill>
              </a:rPr>
              <a:t>dei</a:t>
            </a:r>
            <a:r>
              <a:rPr lang="en-US" dirty="0">
                <a:solidFill>
                  <a:schemeClr val="accent2"/>
                </a:solidFill>
              </a:rPr>
              <a:t> </a:t>
            </a:r>
            <a:r>
              <a:rPr lang="en-US" dirty="0" err="1">
                <a:solidFill>
                  <a:schemeClr val="accent2"/>
                </a:solidFill>
              </a:rPr>
              <a:t>materiali</a:t>
            </a:r>
            <a:r>
              <a:rPr lang="en-US" dirty="0">
                <a:solidFill>
                  <a:schemeClr val="accent2"/>
                </a:solidFill>
              </a:rPr>
              <a:t> in </a:t>
            </a:r>
            <a:r>
              <a:rPr lang="en-US" dirty="0" err="1">
                <a:solidFill>
                  <a:schemeClr val="accent2"/>
                </a:solidFill>
              </a:rPr>
              <a:t>uso</a:t>
            </a:r>
            <a:r>
              <a:rPr lang="en-US" dirty="0">
                <a:solidFill>
                  <a:schemeClr val="accent2"/>
                </a:solidFill>
              </a:rPr>
              <a:t> il </a:t>
            </a:r>
            <a:r>
              <a:rPr lang="en-US" dirty="0" err="1">
                <a:solidFill>
                  <a:schemeClr val="accent2"/>
                </a:solidFill>
              </a:rPr>
              <a:t>più</a:t>
            </a:r>
            <a:r>
              <a:rPr lang="en-US" dirty="0">
                <a:solidFill>
                  <a:schemeClr val="accent2"/>
                </a:solidFill>
              </a:rPr>
              <a:t> a </a:t>
            </a:r>
            <a:r>
              <a:rPr lang="en-US" dirty="0" err="1">
                <a:solidFill>
                  <a:schemeClr val="accent2"/>
                </a:solidFill>
              </a:rPr>
              <a:t>lungo</a:t>
            </a:r>
            <a:r>
              <a:rPr lang="en-US" dirty="0">
                <a:solidFill>
                  <a:schemeClr val="accent2"/>
                </a:solidFill>
              </a:rPr>
              <a:t> </a:t>
            </a:r>
            <a:r>
              <a:rPr lang="en-US" dirty="0" err="1">
                <a:solidFill>
                  <a:schemeClr val="accent2"/>
                </a:solidFill>
              </a:rPr>
              <a:t>possibile</a:t>
            </a:r>
            <a:endParaRPr dirty="0"/>
          </a:p>
          <a:p>
            <a:pPr marL="742950" lvl="1" indent="-285750" algn="l" rtl="0">
              <a:spcBef>
                <a:spcPts val="1000"/>
              </a:spcBef>
              <a:spcAft>
                <a:spcPts val="0"/>
              </a:spcAft>
              <a:buSzPct val="80000"/>
              <a:buFont typeface="Noto Sans Symbols"/>
              <a:buChar char="▪"/>
            </a:pPr>
            <a:r>
              <a:rPr lang="en-US" sz="1800" dirty="0" err="1"/>
              <a:t>ridurre</a:t>
            </a:r>
            <a:r>
              <a:rPr lang="en-US" sz="1800" dirty="0"/>
              <a:t> la </a:t>
            </a:r>
            <a:r>
              <a:rPr lang="en-US" sz="1800" dirty="0" err="1"/>
              <a:t>domanda</a:t>
            </a:r>
            <a:r>
              <a:rPr lang="en-US" sz="1800" dirty="0"/>
              <a:t> di </a:t>
            </a:r>
            <a:r>
              <a:rPr lang="en-US" sz="1800" dirty="0" err="1"/>
              <a:t>materie</a:t>
            </a:r>
            <a:r>
              <a:rPr lang="en-US" sz="1800" dirty="0"/>
              <a:t> prime </a:t>
            </a:r>
            <a:r>
              <a:rPr lang="en-US" sz="1800" dirty="0" err="1"/>
              <a:t>vergini</a:t>
            </a:r>
            <a:endParaRPr dirty="0"/>
          </a:p>
          <a:p>
            <a:pPr marL="742950" lvl="1" indent="-285750" algn="l" rtl="0">
              <a:spcBef>
                <a:spcPts val="1000"/>
              </a:spcBef>
              <a:spcAft>
                <a:spcPts val="0"/>
              </a:spcAft>
              <a:buSzPct val="80000"/>
              <a:buFont typeface="Noto Sans Symbols"/>
              <a:buChar char="▪"/>
            </a:pPr>
            <a:r>
              <a:rPr lang="en-US" sz="1800" dirty="0" err="1"/>
              <a:t>progettazione</a:t>
            </a:r>
            <a:r>
              <a:rPr lang="en-US" sz="1800" dirty="0"/>
              <a:t> </a:t>
            </a:r>
            <a:r>
              <a:rPr lang="en-US" sz="1800" dirty="0" err="1"/>
              <a:t>sicura</a:t>
            </a:r>
            <a:r>
              <a:rPr lang="en-US" sz="1800" dirty="0"/>
              <a:t> e </a:t>
            </a:r>
            <a:r>
              <a:rPr lang="en-US" sz="1800" dirty="0" err="1"/>
              <a:t>sostenibile</a:t>
            </a:r>
            <a:endParaRPr dirty="0"/>
          </a:p>
          <a:p>
            <a:pPr marL="742950" lvl="1" indent="-285750" algn="l" rtl="0">
              <a:spcBef>
                <a:spcPts val="1000"/>
              </a:spcBef>
              <a:spcAft>
                <a:spcPts val="0"/>
              </a:spcAft>
              <a:buSzPct val="80000"/>
              <a:buFont typeface="Noto Sans Symbols"/>
              <a:buChar char="▪"/>
            </a:pPr>
            <a:r>
              <a:rPr lang="en-US" sz="1800" dirty="0" err="1"/>
              <a:t>una</a:t>
            </a:r>
            <a:r>
              <a:rPr lang="en-US" sz="1800" dirty="0"/>
              <a:t> </a:t>
            </a:r>
            <a:r>
              <a:rPr lang="en-US" sz="1800" dirty="0" err="1"/>
              <a:t>produzione</a:t>
            </a:r>
            <a:r>
              <a:rPr lang="en-US" sz="1800" dirty="0"/>
              <a:t> </a:t>
            </a:r>
            <a:r>
              <a:rPr lang="en-US" sz="1800" dirty="0" err="1"/>
              <a:t>efficiente</a:t>
            </a:r>
            <a:endParaRPr dirty="0"/>
          </a:p>
          <a:p>
            <a:pPr marL="742950" lvl="1" indent="-285750" algn="l" rtl="0">
              <a:spcBef>
                <a:spcPts val="1000"/>
              </a:spcBef>
              <a:spcAft>
                <a:spcPts val="0"/>
              </a:spcAft>
              <a:buSzPct val="80000"/>
              <a:buFont typeface="Noto Sans Symbols"/>
              <a:buChar char="▪"/>
            </a:pPr>
            <a:r>
              <a:rPr lang="en-US" sz="1800" dirty="0"/>
              <a:t>un </a:t>
            </a:r>
            <a:r>
              <a:rPr lang="en-US" sz="1800" dirty="0" err="1"/>
              <a:t>consumo</a:t>
            </a:r>
            <a:r>
              <a:rPr lang="en-US" sz="1800" dirty="0"/>
              <a:t> </a:t>
            </a:r>
            <a:r>
              <a:rPr lang="en-US" sz="1800" dirty="0" err="1"/>
              <a:t>sostenibile</a:t>
            </a:r>
            <a:endParaRPr dirty="0"/>
          </a:p>
          <a:p>
            <a:pPr marL="742950" lvl="1" indent="-285750" algn="l" rtl="0">
              <a:spcBef>
                <a:spcPts val="1000"/>
              </a:spcBef>
              <a:spcAft>
                <a:spcPts val="0"/>
              </a:spcAft>
              <a:buSzPct val="80000"/>
              <a:buFont typeface="Noto Sans Symbols"/>
              <a:buChar char="▪"/>
            </a:pPr>
            <a:r>
              <a:rPr lang="en-US" sz="1800" dirty="0"/>
              <a:t>un </a:t>
            </a:r>
            <a:r>
              <a:rPr lang="en-US" sz="1800" dirty="0" err="1"/>
              <a:t>uso</a:t>
            </a:r>
            <a:r>
              <a:rPr lang="en-US" sz="1800" dirty="0"/>
              <a:t> </a:t>
            </a:r>
            <a:r>
              <a:rPr lang="en-US" sz="1800" dirty="0" err="1"/>
              <a:t>più</a:t>
            </a:r>
            <a:r>
              <a:rPr lang="en-US" sz="1800" dirty="0"/>
              <a:t> </a:t>
            </a:r>
            <a:r>
              <a:rPr lang="en-US" sz="1800" dirty="0" err="1"/>
              <a:t>duraturo</a:t>
            </a:r>
            <a:r>
              <a:rPr lang="en-US" sz="1800" dirty="0"/>
              <a:t> e </a:t>
            </a:r>
            <a:r>
              <a:rPr lang="en-US" sz="1800" dirty="0" err="1"/>
              <a:t>migliore</a:t>
            </a:r>
            <a:r>
              <a:rPr lang="en-US" sz="1800" dirty="0"/>
              <a:t> </a:t>
            </a:r>
            <a:r>
              <a:rPr lang="en-US" sz="1800" dirty="0" err="1"/>
              <a:t>dei</a:t>
            </a:r>
            <a:r>
              <a:rPr lang="en-US" sz="1800" dirty="0"/>
              <a:t> </a:t>
            </a:r>
            <a:r>
              <a:rPr lang="en-US" sz="1800" dirty="0" err="1"/>
              <a:t>prodotti</a:t>
            </a:r>
            <a:r>
              <a:rPr lang="en-US" sz="1800" dirty="0"/>
              <a:t> </a:t>
            </a:r>
            <a:endParaRPr dirty="0"/>
          </a:p>
          <a:p>
            <a:pPr marL="742950" lvl="1" indent="-285750" algn="l" rtl="0">
              <a:spcBef>
                <a:spcPts val="1000"/>
              </a:spcBef>
              <a:spcAft>
                <a:spcPts val="0"/>
              </a:spcAft>
              <a:buSzPct val="80000"/>
              <a:buFont typeface="Noto Sans Symbols"/>
              <a:buChar char="▪"/>
            </a:pPr>
            <a:r>
              <a:rPr lang="en-US" sz="1800" dirty="0" err="1"/>
              <a:t>utilizzo</a:t>
            </a:r>
            <a:r>
              <a:rPr lang="en-US" sz="1800" dirty="0"/>
              <a:t> </a:t>
            </a:r>
            <a:r>
              <a:rPr lang="en-US" sz="1800" dirty="0" err="1"/>
              <a:t>dei</a:t>
            </a:r>
            <a:r>
              <a:rPr lang="en-US" sz="1800" dirty="0"/>
              <a:t> </a:t>
            </a:r>
            <a:r>
              <a:rPr lang="en-US" sz="1800" dirty="0" err="1"/>
              <a:t>rifiuti</a:t>
            </a:r>
            <a:r>
              <a:rPr lang="en-US" sz="1800" dirty="0"/>
              <a:t> come </a:t>
            </a:r>
            <a:r>
              <a:rPr lang="en-US" sz="1800" dirty="0" err="1"/>
              <a:t>risorsa</a:t>
            </a:r>
            <a:endParaRPr dirty="0"/>
          </a:p>
          <a:p>
            <a:pPr marL="742950" lvl="1" indent="-285750" algn="l" rtl="0">
              <a:spcBef>
                <a:spcPts val="1000"/>
              </a:spcBef>
              <a:spcAft>
                <a:spcPts val="0"/>
              </a:spcAft>
              <a:buSzPct val="80000"/>
              <a:buFont typeface="Noto Sans Symbols"/>
              <a:buChar char="▪"/>
            </a:pPr>
            <a:r>
              <a:rPr lang="en-US" sz="1800" dirty="0" err="1"/>
              <a:t>settori</a:t>
            </a:r>
            <a:r>
              <a:rPr lang="en-US" sz="1800" dirty="0"/>
              <a:t> ad alto </a:t>
            </a:r>
            <a:r>
              <a:rPr lang="en-US" sz="1800" dirty="0" err="1"/>
              <a:t>consumo</a:t>
            </a:r>
            <a:r>
              <a:rPr lang="en-US" sz="1800" dirty="0"/>
              <a:t> </a:t>
            </a:r>
            <a:r>
              <a:rPr lang="en-US" sz="1800" dirty="0" err="1"/>
              <a:t>energetico</a:t>
            </a:r>
            <a:r>
              <a:rPr lang="en-US" sz="1800" dirty="0"/>
              <a:t> </a:t>
            </a:r>
            <a:r>
              <a:rPr lang="en-US" sz="1800" dirty="0" err="1"/>
              <a:t>dell’economia</a:t>
            </a:r>
            <a:r>
              <a:rPr lang="en-US" sz="1800" dirty="0"/>
              <a:t> </a:t>
            </a:r>
            <a:r>
              <a:rPr lang="en-US" sz="1800" dirty="0" err="1"/>
              <a:t>circolare</a:t>
            </a:r>
            <a:r>
              <a:rPr lang="en-US" sz="1800" dirty="0"/>
              <a:t> </a:t>
            </a:r>
            <a:r>
              <a:rPr lang="en-US" sz="1800" dirty="0" err="1"/>
              <a:t>alimentati</a:t>
            </a:r>
            <a:r>
              <a:rPr lang="en-US" sz="1800" dirty="0"/>
              <a:t> da </a:t>
            </a:r>
            <a:r>
              <a:rPr lang="en-US" sz="1800" dirty="0" err="1"/>
              <a:t>energia</a:t>
            </a:r>
            <a:r>
              <a:rPr lang="en-US" sz="1800" dirty="0"/>
              <a:t> </a:t>
            </a:r>
            <a:r>
              <a:rPr lang="en-US" sz="1800" dirty="0" err="1"/>
              <a:t>rinnovabile</a:t>
            </a:r>
            <a:endParaRPr dirty="0"/>
          </a:p>
        </p:txBody>
      </p:sp>
      <p:grpSp>
        <p:nvGrpSpPr>
          <p:cNvPr id="410" name="Google Shape;410;p20"/>
          <p:cNvGrpSpPr/>
          <p:nvPr/>
        </p:nvGrpSpPr>
        <p:grpSpPr>
          <a:xfrm>
            <a:off x="5687568" y="1928090"/>
            <a:ext cx="6504432" cy="4429126"/>
            <a:chOff x="5486400" y="1492660"/>
            <a:chExt cx="6705600" cy="4907828"/>
          </a:xfrm>
        </p:grpSpPr>
        <p:pic>
          <p:nvPicPr>
            <p:cNvPr id="411" name="Google Shape;411;p20"/>
            <p:cNvPicPr preferRelativeResize="0"/>
            <p:nvPr/>
          </p:nvPicPr>
          <p:blipFill rotWithShape="1">
            <a:blip r:embed="rId3">
              <a:alphaModFix/>
            </a:blip>
            <a:srcRect l="10731" t="3637" r="7167"/>
            <a:stretch/>
          </p:blipFill>
          <p:spPr>
            <a:xfrm>
              <a:off x="5486400" y="1492660"/>
              <a:ext cx="6705600" cy="4907828"/>
            </a:xfrm>
            <a:prstGeom prst="rect">
              <a:avLst/>
            </a:prstGeom>
            <a:noFill/>
            <a:ln>
              <a:noFill/>
            </a:ln>
          </p:spPr>
        </p:pic>
        <p:pic>
          <p:nvPicPr>
            <p:cNvPr id="412" name="Google Shape;412;p20"/>
            <p:cNvPicPr preferRelativeResize="0"/>
            <p:nvPr/>
          </p:nvPicPr>
          <p:blipFill rotWithShape="1">
            <a:blip r:embed="rId3">
              <a:alphaModFix/>
            </a:blip>
            <a:srcRect l="2904" t="20639" r="89681" b="69070"/>
            <a:stretch/>
          </p:blipFill>
          <p:spPr>
            <a:xfrm>
              <a:off x="5605153" y="2068982"/>
              <a:ext cx="605641" cy="524125"/>
            </a:xfrm>
            <a:prstGeom prst="rect">
              <a:avLst/>
            </a:prstGeom>
            <a:noFill/>
            <a:ln>
              <a:noFill/>
            </a:ln>
          </p:spPr>
        </p:pic>
      </p:grpSp>
      <p:sp>
        <p:nvSpPr>
          <p:cNvPr id="413" name="Google Shape;413;p20"/>
          <p:cNvSpPr txBox="1"/>
          <p:nvPr/>
        </p:nvSpPr>
        <p:spPr>
          <a:xfrm>
            <a:off x="2032960" y="117826"/>
            <a:ext cx="8596668" cy="70635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21"/>
          <p:cNvSpPr txBox="1">
            <a:spLocks noGrp="1"/>
          </p:cNvSpPr>
          <p:nvPr>
            <p:ph type="title"/>
          </p:nvPr>
        </p:nvSpPr>
        <p:spPr>
          <a:xfrm>
            <a:off x="224365" y="1199408"/>
            <a:ext cx="9323395" cy="107191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Le 10 “R” dell’economia circolare</a:t>
            </a:r>
            <a:endParaRPr>
              <a:solidFill>
                <a:srgbClr val="255839"/>
              </a:solidFill>
            </a:endParaRPr>
          </a:p>
        </p:txBody>
      </p:sp>
      <p:sp>
        <p:nvSpPr>
          <p:cNvPr id="420" name="Google Shape;420;p21"/>
          <p:cNvSpPr txBox="1">
            <a:spLocks noGrp="1"/>
          </p:cNvSpPr>
          <p:nvPr>
            <p:ph type="body" idx="1"/>
          </p:nvPr>
        </p:nvSpPr>
        <p:spPr>
          <a:xfrm>
            <a:off x="224366" y="1850240"/>
            <a:ext cx="9945510" cy="5096388"/>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Le 10 strategie delle "R" guidano il pensiero circolare.</a:t>
            </a:r>
            <a:endParaRPr/>
          </a:p>
          <a:p>
            <a:pPr marL="342900" lvl="0" indent="-342900" algn="l" rtl="0">
              <a:spcBef>
                <a:spcPts val="1000"/>
              </a:spcBef>
              <a:spcAft>
                <a:spcPts val="0"/>
              </a:spcAft>
              <a:buSzPts val="1440"/>
              <a:buChar char="►"/>
            </a:pPr>
            <a:r>
              <a:rPr lang="en-US"/>
              <a:t>Queste 10 "R" rappresentano azioni concrete volte a ridurre al minimo l'uso delle risorse, prolungare la vita utile dei prodotti e chiudere il ciclo</a:t>
            </a:r>
            <a:endParaRPr/>
          </a:p>
          <a:p>
            <a:pPr marL="342900" lvl="0" indent="-342900" algn="l" rtl="0">
              <a:spcBef>
                <a:spcPts val="1000"/>
              </a:spcBef>
              <a:spcAft>
                <a:spcPts val="0"/>
              </a:spcAft>
              <a:buSzPts val="1440"/>
              <a:buChar char="►"/>
            </a:pPr>
            <a:r>
              <a:rPr lang="en-US"/>
              <a:t>Sono pensate per aiutare le organizzazioni a stabilire le priorità nelle azioni volte ad aumentare le prestazioni in termini di circolarità</a:t>
            </a:r>
            <a:endParaRPr/>
          </a:p>
          <a:p>
            <a:pPr marL="342900" lvl="0" indent="-342900" algn="l" rtl="0">
              <a:spcBef>
                <a:spcPts val="1000"/>
              </a:spcBef>
              <a:spcAft>
                <a:spcPts val="0"/>
              </a:spcAft>
              <a:buSzPts val="1440"/>
              <a:buChar char="►"/>
            </a:pPr>
            <a:r>
              <a:rPr lang="en-US"/>
              <a:t>Introducono una prospettiva basata sul ciclo di vita per guidare l’organizzazione nell’identificazione della strategia più efficace</a:t>
            </a:r>
            <a:endParaRPr/>
          </a:p>
          <a:p>
            <a:pPr marL="342900" lvl="0" indent="-342900" algn="l" rtl="0">
              <a:spcBef>
                <a:spcPts val="1000"/>
              </a:spcBef>
              <a:spcAft>
                <a:spcPts val="0"/>
              </a:spcAft>
              <a:buSzPts val="1440"/>
              <a:buChar char="►"/>
            </a:pPr>
            <a:r>
              <a:rPr lang="en-US"/>
              <a:t>Diversi strumenti, come le norme ISO sull’economia circolare (serie ISO 59000), forniscono un quadro strategico a supporto di questa transizione</a:t>
            </a:r>
            <a:endParaRPr/>
          </a:p>
          <a:p>
            <a:pPr marL="342900" lvl="0" indent="-251460" algn="l" rtl="0">
              <a:spcBef>
                <a:spcPts val="1000"/>
              </a:spcBef>
              <a:spcAft>
                <a:spcPts val="0"/>
              </a:spcAft>
              <a:buSzPts val="1440"/>
              <a:buNone/>
            </a:pPr>
            <a:endParaRPr/>
          </a:p>
        </p:txBody>
      </p:sp>
      <p:sp>
        <p:nvSpPr>
          <p:cNvPr id="421" name="Google Shape;421;p21"/>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22" name="Google Shape;422;p21"/>
          <p:cNvSpPr txBox="1"/>
          <p:nvPr/>
        </p:nvSpPr>
        <p:spPr>
          <a:xfrm>
            <a:off x="2015518" y="17198"/>
            <a:ext cx="8596668" cy="70635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22"/>
          <p:cNvSpPr txBox="1">
            <a:spLocks noGrp="1"/>
          </p:cNvSpPr>
          <p:nvPr>
            <p:ph type="body" idx="1"/>
          </p:nvPr>
        </p:nvSpPr>
        <p:spPr>
          <a:xfrm>
            <a:off x="399368" y="1609003"/>
            <a:ext cx="1619438" cy="825439"/>
          </a:xfrm>
          <a:prstGeom prst="rect">
            <a:avLst/>
          </a:prstGeom>
          <a:noFill/>
          <a:ln>
            <a:noFill/>
          </a:ln>
        </p:spPr>
        <p:txBody>
          <a:bodyPr spcFirstLastPara="1" wrap="square" lIns="0" tIns="0" rIns="0" bIns="0" anchor="ctr" anchorCtr="0">
            <a:normAutofit fontScale="85000" lnSpcReduction="10000"/>
          </a:bodyPr>
          <a:lstStyle/>
          <a:p>
            <a:pPr marL="0" lvl="0" indent="0" algn="l" rtl="0">
              <a:spcBef>
                <a:spcPts val="0"/>
              </a:spcBef>
              <a:spcAft>
                <a:spcPts val="0"/>
              </a:spcAft>
              <a:buSzPct val="80000"/>
              <a:buNone/>
            </a:pPr>
            <a:r>
              <a:rPr lang="en-US">
                <a:solidFill>
                  <a:srgbClr val="92D050"/>
                </a:solidFill>
              </a:rPr>
              <a:t>Una guida alla trasformazione sostenibile</a:t>
            </a:r>
            <a:br>
              <a:rPr lang="en-US">
                <a:solidFill>
                  <a:srgbClr val="92D050"/>
                </a:solidFill>
              </a:rPr>
            </a:br>
            <a:r>
              <a:rPr lang="en-US">
                <a:solidFill>
                  <a:srgbClr val="92D050"/>
                </a:solidFill>
              </a:rPr>
              <a:t>trasformazione </a:t>
            </a:r>
            <a:endParaRPr>
              <a:solidFill>
                <a:srgbClr val="92D050"/>
              </a:solidFill>
            </a:endParaRPr>
          </a:p>
        </p:txBody>
      </p:sp>
      <p:sp>
        <p:nvSpPr>
          <p:cNvPr id="429" name="Google Shape;429;p22"/>
          <p:cNvSpPr txBox="1">
            <a:spLocks noGrp="1"/>
          </p:cNvSpPr>
          <p:nvPr>
            <p:ph type="title"/>
          </p:nvPr>
        </p:nvSpPr>
        <p:spPr>
          <a:xfrm>
            <a:off x="399368" y="788988"/>
            <a:ext cx="9262191" cy="66039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200"/>
              <a:buFont typeface="Trebuchet MS"/>
              <a:buNone/>
            </a:pPr>
            <a:r>
              <a:rPr lang="en-US" sz="3200">
                <a:solidFill>
                  <a:srgbClr val="255839"/>
                </a:solidFill>
              </a:rPr>
              <a:t>Le 10 R dell’economia circolare</a:t>
            </a:r>
            <a:endParaRPr sz="3200">
              <a:solidFill>
                <a:srgbClr val="255839"/>
              </a:solidFill>
            </a:endParaRPr>
          </a:p>
        </p:txBody>
      </p:sp>
      <p:graphicFrame>
        <p:nvGraphicFramePr>
          <p:cNvPr id="430" name="Google Shape;430;p22"/>
          <p:cNvGraphicFramePr/>
          <p:nvPr/>
        </p:nvGraphicFramePr>
        <p:xfrm>
          <a:off x="2530440" y="1449387"/>
          <a:ext cx="7518250" cy="4630105"/>
        </p:xfrm>
        <a:graphic>
          <a:graphicData uri="http://schemas.openxmlformats.org/drawingml/2006/table">
            <a:tbl>
              <a:tblPr>
                <a:noFill/>
                <a:tableStyleId>{90E9B368-7EC5-4C02-B34A-3A838638CB55}</a:tableStyleId>
              </a:tblPr>
              <a:tblGrid>
                <a:gridCol w="1174225">
                  <a:extLst>
                    <a:ext uri="{9D8B030D-6E8A-4147-A177-3AD203B41FA5}">
                      <a16:colId xmlns:a16="http://schemas.microsoft.com/office/drawing/2014/main" val="20000"/>
                    </a:ext>
                  </a:extLst>
                </a:gridCol>
                <a:gridCol w="1628600">
                  <a:extLst>
                    <a:ext uri="{9D8B030D-6E8A-4147-A177-3AD203B41FA5}">
                      <a16:colId xmlns:a16="http://schemas.microsoft.com/office/drawing/2014/main" val="20001"/>
                    </a:ext>
                  </a:extLst>
                </a:gridCol>
                <a:gridCol w="4715425">
                  <a:extLst>
                    <a:ext uri="{9D8B030D-6E8A-4147-A177-3AD203B41FA5}">
                      <a16:colId xmlns:a16="http://schemas.microsoft.com/office/drawing/2014/main" val="20002"/>
                    </a:ext>
                  </a:extLst>
                </a:gridCol>
              </a:tblGrid>
              <a:tr h="195300">
                <a:tc>
                  <a:txBody>
                    <a:bodyPr/>
                    <a:lstStyle/>
                    <a:p>
                      <a:pPr marL="0" marR="0" lvl="0" indent="0" algn="ctr" rtl="0">
                        <a:spcBef>
                          <a:spcPts val="0"/>
                        </a:spcBef>
                        <a:spcAft>
                          <a:spcPts val="0"/>
                        </a:spcAft>
                        <a:buNone/>
                      </a:pPr>
                      <a:r>
                        <a:rPr lang="en-US" sz="1000" b="1" u="none" strike="noStrike" cap="none">
                          <a:solidFill>
                            <a:srgbClr val="18436C"/>
                          </a:solidFill>
                        </a:rPr>
                        <a:t>Obiettivo</a:t>
                      </a:r>
                      <a:endParaRPr sz="1000" u="none" strike="noStrike" cap="none">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00" b="1" u="none" strike="noStrike" cap="none">
                          <a:solidFill>
                            <a:srgbClr val="18436C"/>
                          </a:solidFill>
                        </a:rPr>
                        <a:t>Strategia</a:t>
                      </a:r>
                      <a:endParaRPr sz="1000" u="none" strike="noStrike" cap="none">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00" b="1" u="none" strike="noStrike" cap="none">
                          <a:solidFill>
                            <a:srgbClr val="18436C"/>
                          </a:solidFill>
                        </a:rPr>
                        <a:t>Descrizione</a:t>
                      </a:r>
                      <a:endParaRPr sz="1000" u="none" strike="noStrike" cap="none">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550875">
                <a:tc>
                  <a:txBody>
                    <a:bodyPr/>
                    <a:lstStyle/>
                    <a:p>
                      <a:pPr marL="0" marR="0" lvl="0" indent="0" algn="l" rtl="0">
                        <a:spcBef>
                          <a:spcPts val="0"/>
                        </a:spcBef>
                        <a:spcAft>
                          <a:spcPts val="0"/>
                        </a:spcAft>
                        <a:buNone/>
                      </a:pPr>
                      <a:r>
                        <a:rPr lang="en-US" sz="1000" b="1" u="none" strike="noStrike" cap="none">
                          <a:solidFill>
                            <a:schemeClr val="lt1"/>
                          </a:solidFill>
                        </a:rPr>
                        <a:t>Utilizzo e produzione intelligenti dei prodotti</a:t>
                      </a: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R0 – Rifiutare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Rendere superfluo il prodotto abbandonandone la funzione o offrendo la stessa funzione con un prodotto radicalmente diverso.</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1"/>
                  </a:ext>
                </a:extLst>
              </a:tr>
              <a:tr h="4476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R1 – Ripensare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Intensificare l’uso del prodotto (ad es. condivisione del prodotto, prodotto multifunzionale).</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2"/>
                  </a:ext>
                </a:extLst>
              </a:tr>
              <a:tr h="550875">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R2 – Ridurre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Aumentare l’efficienza nella produzione o nell’uso del prodotto consumando meno risorse naturali e materiali.</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3"/>
                  </a:ext>
                </a:extLst>
              </a:tr>
              <a:tr h="517050">
                <a:tc>
                  <a:txBody>
                    <a:bodyPr/>
                    <a:lstStyle/>
                    <a:p>
                      <a:pPr marL="0" marR="0" lvl="0" indent="0" algn="l" rtl="0">
                        <a:spcBef>
                          <a:spcPts val="0"/>
                        </a:spcBef>
                        <a:spcAft>
                          <a:spcPts val="0"/>
                        </a:spcAft>
                        <a:buNone/>
                      </a:pPr>
                      <a:r>
                        <a:rPr lang="en-US" sz="1000" b="1">
                          <a:solidFill>
                            <a:schemeClr val="lt1"/>
                          </a:solidFill>
                        </a:rPr>
                        <a:t>Prolungare la durata di vita del prodotto e delle sue parti</a:t>
                      </a: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R3 – Riutilizzare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Riutilizzo di un prodotto scartato ma ancora funzionante da parte di un altro consumatore.</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4"/>
                  </a:ext>
                </a:extLst>
              </a:tr>
              <a:tr h="4476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R4 – Riparare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Riparazione e manutenzione di un prodotto difettoso per ripristinarne la funzione originaria.</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5"/>
                  </a:ext>
                </a:extLst>
              </a:tr>
              <a:tr h="2410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R5 – Ricondizionamento</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Ripristino di un prodotto vecchio per renderlo al passo con i tempi.</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6"/>
                  </a:ext>
                </a:extLst>
              </a:tr>
              <a:tr h="3443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R6 – Rifabbricazione</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Utilizzo di un prodotto o di parti di esso in un nuovo prodotto, mantenendone la funzionalità originale.</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7"/>
                  </a:ext>
                </a:extLst>
              </a:tr>
              <a:tr h="3443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R7 – Riutilizzo</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Utilizzare il prodotto o le sue parti in un nuovo prodotto con una funzione diversa.</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8"/>
                  </a:ext>
                </a:extLst>
              </a:tr>
              <a:tr h="517050">
                <a:tc>
                  <a:txBody>
                    <a:bodyPr/>
                    <a:lstStyle/>
                    <a:p>
                      <a:pPr marL="0" marR="0" lvl="0" indent="0" algn="l" rtl="0">
                        <a:spcBef>
                          <a:spcPts val="0"/>
                        </a:spcBef>
                        <a:spcAft>
                          <a:spcPts val="0"/>
                        </a:spcAft>
                        <a:buNone/>
                      </a:pPr>
                      <a:r>
                        <a:rPr lang="en-US" sz="1000" b="1">
                          <a:solidFill>
                            <a:schemeClr val="lt1"/>
                          </a:solidFill>
                        </a:rPr>
                        <a:t>Utilizzo utile dei materiali</a:t>
                      </a: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R8 – Riciclaggio</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Lavorare i materiali per ottenere una qualità identica (alta) o inferiore (bassa).</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09"/>
                  </a:ext>
                </a:extLst>
              </a:tr>
              <a:tr h="241000">
                <a:tc>
                  <a:txBody>
                    <a:bodyPr/>
                    <a:lstStyle/>
                    <a:p>
                      <a:pPr marL="0" marR="0" lvl="0" indent="0" algn="l" rtl="0">
                        <a:spcBef>
                          <a:spcPts val="0"/>
                        </a:spcBef>
                        <a:spcAft>
                          <a:spcPts val="0"/>
                        </a:spcAft>
                        <a:buNone/>
                      </a:pPr>
                      <a:endParaRPr sz="1000">
                        <a:solidFill>
                          <a:schemeClr val="lt1"/>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305C"/>
                    </a:solidFill>
                  </a:tcPr>
                </a:tc>
                <a:tc>
                  <a:txBody>
                    <a:bodyPr/>
                    <a:lstStyle/>
                    <a:p>
                      <a:pPr marL="0" marR="0" lvl="0" indent="0" algn="l" rtl="0">
                        <a:spcBef>
                          <a:spcPts val="0"/>
                        </a:spcBef>
                        <a:spcAft>
                          <a:spcPts val="0"/>
                        </a:spcAft>
                        <a:buNone/>
                      </a:pPr>
                      <a:r>
                        <a:rPr lang="en-US" sz="1000" b="1">
                          <a:solidFill>
                            <a:srgbClr val="18436C"/>
                          </a:solidFill>
                        </a:rPr>
                        <a:t>R9 – Recupero</a:t>
                      </a:r>
                      <a:endParaRPr sz="1000">
                        <a:solidFill>
                          <a:srgbClr val="18436C"/>
                        </a:solidFill>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BB1C9"/>
                    </a:solidFill>
                  </a:tcPr>
                </a:tc>
                <a:tc>
                  <a:txBody>
                    <a:bodyPr/>
                    <a:lstStyle/>
                    <a:p>
                      <a:pPr marL="0" marR="0" lvl="0" indent="0" algn="ctr" rtl="0">
                        <a:spcBef>
                          <a:spcPts val="0"/>
                        </a:spcBef>
                        <a:spcAft>
                          <a:spcPts val="0"/>
                        </a:spcAft>
                        <a:buNone/>
                      </a:pPr>
                      <a:r>
                        <a:rPr lang="en-US" sz="1050">
                          <a:solidFill>
                            <a:srgbClr val="18436C"/>
                          </a:solidFill>
                        </a:rPr>
                        <a:t>Incenerire i materiali per recuperare energia.</a:t>
                      </a:r>
                      <a:endParaRPr/>
                    </a:p>
                  </a:txBody>
                  <a:tcPr marL="32625" marR="32625" marT="16300" marB="163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3E5EF"/>
                    </a:solidFill>
                  </a:tcPr>
                </a:tc>
                <a:extLst>
                  <a:ext uri="{0D108BD9-81ED-4DB2-BD59-A6C34878D82A}">
                    <a16:rowId xmlns:a16="http://schemas.microsoft.com/office/drawing/2014/main" val="10010"/>
                  </a:ext>
                </a:extLst>
              </a:tr>
            </a:tbl>
          </a:graphicData>
        </a:graphic>
      </p:graphicFrame>
      <p:sp>
        <p:nvSpPr>
          <p:cNvPr id="431" name="Google Shape;431;p22"/>
          <p:cNvSpPr txBox="1"/>
          <p:nvPr/>
        </p:nvSpPr>
        <p:spPr>
          <a:xfrm>
            <a:off x="399368" y="6104504"/>
            <a:ext cx="867689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800"/>
              <a:buFont typeface="Trebuchet MS"/>
              <a:buNone/>
            </a:pPr>
            <a:r>
              <a:rPr lang="en-US" sz="800">
                <a:solidFill>
                  <a:schemeClr val="dk1"/>
                </a:solidFill>
                <a:latin typeface="Trebuchet MS"/>
                <a:ea typeface="Trebuchet MS"/>
                <a:cs typeface="Trebuchet MS"/>
                <a:sym typeface="Trebuchet MS"/>
              </a:rPr>
              <a:t>Fonte dell’immagine: Kupfer, R., et al. 2022. Ingegneria leggera a impatto zero: un approccio olistico verso un’ingegneria orientata alla sostenibilità. Discover Sustainability. </a:t>
            </a:r>
            <a:r>
              <a:rPr lang="en-US" sz="800" b="0" i="0" u="none" strike="noStrike">
                <a:solidFill>
                  <a:schemeClr val="dk1"/>
                </a:solidFill>
                <a:latin typeface="Trebuchet MS"/>
                <a:ea typeface="Trebuchet MS"/>
                <a:cs typeface="Trebuchet MS"/>
                <a:sym typeface="Trebuchet MS"/>
              </a:rPr>
              <a:t>DOI: 10.1007/s43621-022-00084-9 10 strategie R ordinate per priorità in base ai loro livelli di circolarità</a:t>
            </a:r>
            <a:endParaRPr sz="800">
              <a:solidFill>
                <a:schemeClr val="dk1"/>
              </a:solidFill>
              <a:latin typeface="Trebuchet MS"/>
              <a:ea typeface="Trebuchet MS"/>
              <a:cs typeface="Trebuchet MS"/>
              <a:sym typeface="Trebuchet MS"/>
            </a:endParaRPr>
          </a:p>
          <a:p>
            <a:pPr marL="0" marR="0" lvl="0" indent="0" algn="l" rtl="0">
              <a:spcBef>
                <a:spcPts val="0"/>
              </a:spcBef>
              <a:spcAft>
                <a:spcPts val="0"/>
              </a:spcAft>
              <a:buClr>
                <a:schemeClr val="dk1"/>
              </a:buClr>
              <a:buSzPts val="800"/>
              <a:buFont typeface="Trebuchet MS"/>
              <a:buNone/>
            </a:pPr>
            <a:endParaRPr sz="800">
              <a:solidFill>
                <a:schemeClr val="dk1"/>
              </a:solidFill>
              <a:latin typeface="Trebuchet MS"/>
              <a:ea typeface="Trebuchet MS"/>
              <a:cs typeface="Trebuchet MS"/>
              <a:sym typeface="Trebuchet MS"/>
            </a:endParaRPr>
          </a:p>
          <a:p>
            <a:pPr marL="0" marR="0" lvl="0" indent="0" algn="l" rtl="0">
              <a:spcBef>
                <a:spcPts val="0"/>
              </a:spcBef>
              <a:spcAft>
                <a:spcPts val="0"/>
              </a:spcAft>
              <a:buClr>
                <a:schemeClr val="dk1"/>
              </a:buClr>
              <a:buSzPts val="800"/>
              <a:buFont typeface="Trebuchet MS"/>
              <a:buNone/>
            </a:pPr>
            <a:r>
              <a:rPr lang="en-US" sz="800">
                <a:solidFill>
                  <a:schemeClr val="dk1"/>
                </a:solidFill>
                <a:latin typeface="Trebuchet MS"/>
                <a:ea typeface="Trebuchet MS"/>
                <a:cs typeface="Trebuchet MS"/>
                <a:sym typeface="Trebuchet MS"/>
              </a:rPr>
              <a:t>AEA - </a:t>
            </a:r>
            <a:r>
              <a:rPr lang="en-US" sz="800" b="1" i="0">
                <a:solidFill>
                  <a:schemeClr val="dk1"/>
                </a:solidFill>
                <a:latin typeface="Trebuchet MS"/>
                <a:ea typeface="Trebuchet MS"/>
                <a:cs typeface="Trebuchet MS"/>
                <a:sym typeface="Trebuchet MS"/>
              </a:rPr>
              <a:t>Strategie per una maggiore circolarità nella catena del prodotto</a:t>
            </a:r>
            <a:r>
              <a:rPr lang="en-US" sz="800" u="sng">
                <a:solidFill>
                  <a:schemeClr val="dk1"/>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 https://www.eea.europa.eu/publications/capturing-the-climate-change-mitigation</a:t>
            </a:r>
            <a:r>
              <a:rPr lang="en-US" sz="800">
                <a:solidFill>
                  <a:schemeClr val="dk1"/>
                </a:solidFill>
                <a:latin typeface="Trebuchet MS"/>
                <a:ea typeface="Trebuchet MS"/>
                <a:cs typeface="Trebuchet MS"/>
                <a:sym typeface="Trebuchet MS"/>
              </a:rPr>
              <a:t> </a:t>
            </a:r>
            <a:endParaRPr/>
          </a:p>
        </p:txBody>
      </p:sp>
      <p:sp>
        <p:nvSpPr>
          <p:cNvPr id="432" name="Google Shape;432;p22"/>
          <p:cNvSpPr txBox="1"/>
          <p:nvPr/>
        </p:nvSpPr>
        <p:spPr>
          <a:xfrm>
            <a:off x="2018806" y="234878"/>
            <a:ext cx="8993345" cy="788988"/>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Clr>
                <a:srgbClr val="255839"/>
              </a:buClr>
              <a:buSzPct val="1000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3"/>
          <p:cNvSpPr txBox="1">
            <a:spLocks noGrp="1"/>
          </p:cNvSpPr>
          <p:nvPr>
            <p:ph type="title"/>
          </p:nvPr>
        </p:nvSpPr>
        <p:spPr>
          <a:xfrm>
            <a:off x="4458507" y="653361"/>
            <a:ext cx="3595248" cy="636177"/>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Economia verde</a:t>
            </a:r>
            <a:endParaRPr>
              <a:solidFill>
                <a:srgbClr val="255839"/>
              </a:solidFill>
            </a:endParaRPr>
          </a:p>
        </p:txBody>
      </p:sp>
      <p:sp>
        <p:nvSpPr>
          <p:cNvPr id="439" name="Google Shape;439;p23"/>
          <p:cNvSpPr txBox="1">
            <a:spLocks noGrp="1"/>
          </p:cNvSpPr>
          <p:nvPr>
            <p:ph type="body" idx="1"/>
          </p:nvPr>
        </p:nvSpPr>
        <p:spPr>
          <a:xfrm>
            <a:off x="4611011" y="1604046"/>
            <a:ext cx="5154311" cy="4386446"/>
          </a:xfrm>
          <a:prstGeom prst="rect">
            <a:avLst/>
          </a:prstGeom>
          <a:noFill/>
          <a:ln>
            <a:noFill/>
          </a:ln>
        </p:spPr>
        <p:txBody>
          <a:bodyPr spcFirstLastPara="1" wrap="square" lIns="0" tIns="0" rIns="0" bIns="0" anchor="t" anchorCtr="0">
            <a:normAutofit fontScale="92500" lnSpcReduction="10000"/>
          </a:bodyPr>
          <a:lstStyle/>
          <a:p>
            <a:pPr marL="342900" lvl="0" indent="-342900" algn="l" rtl="0">
              <a:spcBef>
                <a:spcPts val="0"/>
              </a:spcBef>
              <a:spcAft>
                <a:spcPts val="0"/>
              </a:spcAft>
              <a:buSzPct val="80000"/>
              <a:buChar char="►"/>
            </a:pPr>
            <a:r>
              <a:rPr lang="en-US"/>
              <a:t>Un'economia verde è caratterizzata da basse emissioni di carbonio, dall'uso efficiente delle risorse e dall'inclusione sociale. </a:t>
            </a:r>
            <a:endParaRPr/>
          </a:p>
          <a:p>
            <a:pPr marL="342900" lvl="0" indent="-342900" algn="l" rtl="0">
              <a:spcBef>
                <a:spcPts val="1000"/>
              </a:spcBef>
              <a:spcAft>
                <a:spcPts val="0"/>
              </a:spcAft>
              <a:buSzPct val="80000"/>
              <a:buChar char="►"/>
            </a:pPr>
            <a:r>
              <a:rPr lang="en-US"/>
              <a:t>In un'economia verde, la crescita dell'occupazione e del reddito è trainata dagli investimenti pubblici e privati in attività economiche, infrastrutture e beni che consentono di ridurre le emissioni di carbonio e l'inquinamento, migliorare l'efficienza energetica e l'uso delle risorse e prevenire la perdita di biodiversità e di servizi ecosistemici.</a:t>
            </a:r>
            <a:endParaRPr/>
          </a:p>
          <a:p>
            <a:pPr marL="0" lvl="0" indent="0" algn="l" rtl="0">
              <a:spcBef>
                <a:spcPts val="1000"/>
              </a:spcBef>
              <a:spcAft>
                <a:spcPts val="0"/>
              </a:spcAft>
              <a:buSzPct val="80000"/>
              <a:buNone/>
            </a:pPr>
            <a:endParaRPr/>
          </a:p>
          <a:p>
            <a:pPr marL="0" lvl="0" indent="0" algn="l" rtl="0">
              <a:spcBef>
                <a:spcPts val="1000"/>
              </a:spcBef>
              <a:spcAft>
                <a:spcPts val="0"/>
              </a:spcAft>
              <a:buSzPct val="80000"/>
              <a:buNone/>
            </a:pPr>
            <a:r>
              <a:rPr lang="en-US" b="1">
                <a:solidFill>
                  <a:srgbClr val="255839"/>
                </a:solidFill>
              </a:rPr>
              <a:t>Suggerimento per il formatore: </a:t>
            </a:r>
            <a:r>
              <a:rPr lang="en-US"/>
              <a:t>collega l’economia verde ai settori dei tuoi discenti: quali lavori verdi stanno crescendo nei settori dell’edilizia, dell’energia, della logistica o dell’agricoltura nel tuo paese? </a:t>
            </a:r>
            <a:endParaRPr/>
          </a:p>
        </p:txBody>
      </p:sp>
      <p:sp>
        <p:nvSpPr>
          <p:cNvPr id="440" name="Google Shape;440;p23"/>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441" name="Google Shape;441;p23"/>
          <p:cNvPicPr preferRelativeResize="0"/>
          <p:nvPr/>
        </p:nvPicPr>
        <p:blipFill rotWithShape="1">
          <a:blip r:embed="rId3">
            <a:alphaModFix/>
          </a:blip>
          <a:srcRect/>
          <a:stretch/>
        </p:blipFill>
        <p:spPr>
          <a:xfrm>
            <a:off x="604450" y="1604046"/>
            <a:ext cx="3685778" cy="3882353"/>
          </a:xfrm>
          <a:prstGeom prst="rect">
            <a:avLst/>
          </a:prstGeom>
          <a:noFill/>
          <a:ln>
            <a:noFill/>
          </a:ln>
        </p:spPr>
      </p:pic>
      <p:sp>
        <p:nvSpPr>
          <p:cNvPr id="442" name="Google Shape;442;p23"/>
          <p:cNvSpPr txBox="1"/>
          <p:nvPr/>
        </p:nvSpPr>
        <p:spPr>
          <a:xfrm>
            <a:off x="2258991" y="93785"/>
            <a:ext cx="9288240" cy="721013"/>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Clr>
                <a:srgbClr val="255839"/>
              </a:buClr>
              <a:buSzPct val="1000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24"/>
          <p:cNvSpPr txBox="1">
            <a:spLocks noGrp="1"/>
          </p:cNvSpPr>
          <p:nvPr>
            <p:ph type="body" idx="1"/>
          </p:nvPr>
        </p:nvSpPr>
        <p:spPr>
          <a:xfrm>
            <a:off x="399369" y="1449388"/>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I 5 principi dell'economia verde</a:t>
            </a:r>
            <a:endParaRPr>
              <a:solidFill>
                <a:srgbClr val="92D050"/>
              </a:solidFill>
            </a:endParaRPr>
          </a:p>
        </p:txBody>
      </p:sp>
      <p:sp>
        <p:nvSpPr>
          <p:cNvPr id="449" name="Google Shape;449;p24"/>
          <p:cNvSpPr txBox="1">
            <a:spLocks noGrp="1"/>
          </p:cNvSpPr>
          <p:nvPr>
            <p:ph type="body" idx="2"/>
          </p:nvPr>
        </p:nvSpPr>
        <p:spPr>
          <a:xfrm>
            <a:off x="399369" y="2068804"/>
            <a:ext cx="5696631" cy="4429126"/>
          </a:xfrm>
          <a:prstGeom prst="rect">
            <a:avLst/>
          </a:prstGeom>
          <a:noFill/>
          <a:ln>
            <a:noFill/>
          </a:ln>
        </p:spPr>
        <p:txBody>
          <a:bodyPr spcFirstLastPara="1" wrap="square" lIns="0" tIns="0" rIns="0" bIns="0" anchor="t" anchorCtr="0">
            <a:normAutofit lnSpcReduction="10000"/>
          </a:bodyPr>
          <a:lstStyle/>
          <a:p>
            <a:pPr marL="0" lvl="0" indent="0" algn="l" rtl="0">
              <a:spcBef>
                <a:spcPts val="0"/>
              </a:spcBef>
              <a:spcAft>
                <a:spcPts val="0"/>
              </a:spcAft>
              <a:buSzPts val="1440"/>
              <a:buNone/>
            </a:pPr>
            <a:r>
              <a:rPr lang="en-US"/>
              <a:t>Alla scoperta di come si presenta un'economia verde ed equa, in linea di principio e nella pratica</a:t>
            </a:r>
            <a:endParaRPr/>
          </a:p>
          <a:p>
            <a:pPr marL="342900" lvl="0" indent="-342900" algn="l" rtl="0">
              <a:spcBef>
                <a:spcPts val="1000"/>
              </a:spcBef>
              <a:spcAft>
                <a:spcPts val="0"/>
              </a:spcAft>
              <a:buSzPts val="1440"/>
              <a:buChar char="►"/>
            </a:pPr>
            <a:r>
              <a:rPr lang="en-US" b="1"/>
              <a:t>Il principio del benessere</a:t>
            </a:r>
            <a:r>
              <a:rPr lang="en-US"/>
              <a:t>: un'economia verde consente a tutte le persone di creare e godere della prosperità.</a:t>
            </a:r>
            <a:endParaRPr/>
          </a:p>
          <a:p>
            <a:pPr marL="342900" lvl="0" indent="-342900" algn="l" rtl="0">
              <a:spcBef>
                <a:spcPts val="1000"/>
              </a:spcBef>
              <a:spcAft>
                <a:spcPts val="0"/>
              </a:spcAft>
              <a:buSzPts val="1440"/>
              <a:buChar char="►"/>
            </a:pPr>
            <a:r>
              <a:rPr lang="en-US" b="1"/>
              <a:t>Il principio di giustizia</a:t>
            </a:r>
            <a:r>
              <a:rPr lang="en-US"/>
              <a:t>: l’economia verde promuove l’equità all’interno delle generazioni e tra di esse.</a:t>
            </a:r>
            <a:endParaRPr/>
          </a:p>
          <a:p>
            <a:pPr marL="342900" lvl="0" indent="-342900" algn="l" rtl="0">
              <a:spcBef>
                <a:spcPts val="1000"/>
              </a:spcBef>
              <a:spcAft>
                <a:spcPts val="0"/>
              </a:spcAft>
              <a:buSzPts val="1440"/>
              <a:buChar char="►"/>
            </a:pPr>
            <a:r>
              <a:rPr lang="en-US" b="1"/>
              <a:t>Il principio dei limiti planetari</a:t>
            </a:r>
            <a:r>
              <a:rPr lang="en-US"/>
              <a:t>: l’economia verde salvaguarda, ripristina e investe nella natura.</a:t>
            </a:r>
            <a:endParaRPr/>
          </a:p>
          <a:p>
            <a:pPr marL="342900" lvl="0" indent="-342900" algn="l" rtl="0">
              <a:spcBef>
                <a:spcPts val="1000"/>
              </a:spcBef>
              <a:spcAft>
                <a:spcPts val="0"/>
              </a:spcAft>
              <a:buSzPts val="1440"/>
              <a:buChar char="►"/>
            </a:pPr>
            <a:r>
              <a:rPr lang="en-US" b="1"/>
              <a:t>Il principio di efficienza e sufficienza</a:t>
            </a:r>
            <a:r>
              <a:rPr lang="en-US"/>
              <a:t>: l’economia verde è orientata a sostenere il consumo e la produzione sostenibili.</a:t>
            </a:r>
            <a:endParaRPr/>
          </a:p>
          <a:p>
            <a:pPr marL="342900" lvl="0" indent="-342900" algn="l" rtl="0">
              <a:spcBef>
                <a:spcPts val="1000"/>
              </a:spcBef>
              <a:spcAft>
                <a:spcPts val="0"/>
              </a:spcAft>
              <a:buSzPts val="1440"/>
              <a:buChar char="►"/>
            </a:pPr>
            <a:r>
              <a:rPr lang="en-US" b="1"/>
              <a:t>Il principio del buon governo: </a:t>
            </a:r>
            <a:r>
              <a:rPr lang="en-US"/>
              <a:t>l’economia verde è guidata da </a:t>
            </a:r>
            <a:r>
              <a:rPr lang="en-US" b="1"/>
              <a:t>istituzioni integrate, responsabili e resilienti.</a:t>
            </a:r>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p:txBody>
      </p:sp>
      <p:sp>
        <p:nvSpPr>
          <p:cNvPr id="450" name="Google Shape;450;p24"/>
          <p:cNvSpPr txBox="1">
            <a:spLocks noGrp="1"/>
          </p:cNvSpPr>
          <p:nvPr>
            <p:ph type="title"/>
          </p:nvPr>
        </p:nvSpPr>
        <p:spPr>
          <a:xfrm>
            <a:off x="399370" y="788988"/>
            <a:ext cx="4442262" cy="500784"/>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Economia verde</a:t>
            </a:r>
            <a:endParaRPr>
              <a:solidFill>
                <a:srgbClr val="255839"/>
              </a:solidFill>
            </a:endParaRPr>
          </a:p>
        </p:txBody>
      </p:sp>
      <p:pic>
        <p:nvPicPr>
          <p:cNvPr id="451" name="Google Shape;451;p24"/>
          <p:cNvPicPr preferRelativeResize="0"/>
          <p:nvPr/>
        </p:nvPicPr>
        <p:blipFill rotWithShape="1">
          <a:blip r:embed="rId3">
            <a:alphaModFix/>
          </a:blip>
          <a:srcRect/>
          <a:stretch/>
        </p:blipFill>
        <p:spPr>
          <a:xfrm>
            <a:off x="6277816" y="2530114"/>
            <a:ext cx="5436442" cy="3506505"/>
          </a:xfrm>
          <a:prstGeom prst="rect">
            <a:avLst/>
          </a:prstGeom>
          <a:noFill/>
          <a:ln>
            <a:noFill/>
          </a:ln>
        </p:spPr>
      </p:pic>
      <p:sp>
        <p:nvSpPr>
          <p:cNvPr id="452" name="Google Shape;452;p24"/>
          <p:cNvSpPr txBox="1"/>
          <p:nvPr/>
        </p:nvSpPr>
        <p:spPr>
          <a:xfrm>
            <a:off x="2207620" y="145839"/>
            <a:ext cx="9304441" cy="660400"/>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Clr>
                <a:srgbClr val="255839"/>
              </a:buClr>
              <a:buSzPct val="1000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5"/>
          <p:cNvSpPr txBox="1">
            <a:spLocks noGrp="1"/>
          </p:cNvSpPr>
          <p:nvPr>
            <p:ph type="title"/>
          </p:nvPr>
        </p:nvSpPr>
        <p:spPr>
          <a:xfrm>
            <a:off x="4820208" y="843240"/>
            <a:ext cx="4283033" cy="520699"/>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Transizione digitale</a:t>
            </a:r>
            <a:endParaRPr>
              <a:solidFill>
                <a:srgbClr val="255839"/>
              </a:solidFill>
            </a:endParaRPr>
          </a:p>
        </p:txBody>
      </p:sp>
      <p:sp>
        <p:nvSpPr>
          <p:cNvPr id="459" name="Google Shape;459;p25"/>
          <p:cNvSpPr/>
          <p:nvPr/>
        </p:nvSpPr>
        <p:spPr>
          <a:xfrm>
            <a:off x="0" y="4013200"/>
            <a:ext cx="448733" cy="2844800"/>
          </a:xfrm>
          <a:prstGeom prst="triangle">
            <a:avLst>
              <a:gd name="adj" fmla="val 0"/>
            </a:avLst>
          </a:prstGeom>
          <a:solidFill>
            <a:schemeClr val="accent1">
              <a:alpha val="8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60" name="Google Shape;460;p25"/>
          <p:cNvSpPr/>
          <p:nvPr/>
        </p:nvSpPr>
        <p:spPr>
          <a:xfrm>
            <a:off x="0" y="1579306"/>
            <a:ext cx="4549698"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Trebuchet MS"/>
                <a:ea typeface="Trebuchet MS"/>
                <a:cs typeface="Trebuchet MS"/>
                <a:sym typeface="Trebuchet MS"/>
              </a:rPr>
              <a:t>Immagine</a:t>
            </a:r>
            <a:endParaRPr/>
          </a:p>
        </p:txBody>
      </p:sp>
      <p:pic>
        <p:nvPicPr>
          <p:cNvPr id="461" name="Google Shape;461;p25"/>
          <p:cNvPicPr preferRelativeResize="0">
            <a:picLocks noGrp="1"/>
          </p:cNvPicPr>
          <p:nvPr>
            <p:ph type="body" idx="1"/>
          </p:nvPr>
        </p:nvPicPr>
        <p:blipFill rotWithShape="1">
          <a:blip r:embed="rId3">
            <a:alphaModFix/>
          </a:blip>
          <a:srcRect/>
          <a:stretch/>
        </p:blipFill>
        <p:spPr>
          <a:xfrm>
            <a:off x="0" y="2998632"/>
            <a:ext cx="4560125" cy="2280062"/>
          </a:xfrm>
          <a:prstGeom prst="rect">
            <a:avLst/>
          </a:prstGeom>
          <a:noFill/>
          <a:ln>
            <a:noFill/>
          </a:ln>
        </p:spPr>
      </p:pic>
      <p:sp>
        <p:nvSpPr>
          <p:cNvPr id="462" name="Google Shape;462;p25"/>
          <p:cNvSpPr txBox="1"/>
          <p:nvPr/>
        </p:nvSpPr>
        <p:spPr>
          <a:xfrm>
            <a:off x="237506" y="2101932"/>
            <a:ext cx="407323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Trebuchet MS"/>
                <a:ea typeface="Trebuchet MS"/>
                <a:cs typeface="Trebuchet MS"/>
                <a:sym typeface="Trebuchet MS"/>
              </a:rPr>
              <a:t>La digitalizzazione favorisce la dematerializzazione</a:t>
            </a:r>
            <a:endParaRPr/>
          </a:p>
        </p:txBody>
      </p:sp>
      <p:sp>
        <p:nvSpPr>
          <p:cNvPr id="463" name="Google Shape;463;p25"/>
          <p:cNvSpPr txBox="1"/>
          <p:nvPr/>
        </p:nvSpPr>
        <p:spPr>
          <a:xfrm>
            <a:off x="4560125" y="1653170"/>
            <a:ext cx="5739909" cy="5096388"/>
          </a:xfrm>
          <a:prstGeom prst="rect">
            <a:avLst/>
          </a:prstGeom>
          <a:noFill/>
          <a:ln>
            <a:noFill/>
          </a:ln>
        </p:spPr>
        <p:txBody>
          <a:bodyPr spcFirstLastPara="1" wrap="square" lIns="0" tIns="0" rIns="0" bIns="0" anchor="t" anchorCtr="0">
            <a:normAutofit/>
          </a:bodyPr>
          <a:lstStyle/>
          <a:p>
            <a:pPr marL="342900" marR="0" lvl="0" indent="-342900" algn="l" rtl="0">
              <a:spcBef>
                <a:spcPts val="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La transizione digitale dell’Europa va di pari passo con il Green Deal europeo</a:t>
            </a:r>
            <a:endParaRPr sz="1800">
              <a:solidFill>
                <a:schemeClr val="dk2"/>
              </a:solidFill>
              <a:latin typeface="Trebuchet MS"/>
              <a:ea typeface="Trebuchet MS"/>
              <a:cs typeface="Trebuchet MS"/>
              <a:sym typeface="Trebuchet MS"/>
            </a:endParaRPr>
          </a:p>
          <a:p>
            <a:pPr marL="342900" marR="0" lvl="0" indent="-342900" algn="l" rtl="0">
              <a:spcBef>
                <a:spcPts val="1000"/>
              </a:spcBef>
              <a:spcAft>
                <a:spcPts val="0"/>
              </a:spcAft>
              <a:buClr>
                <a:schemeClr val="accent1"/>
              </a:buClr>
              <a:buSzPts val="1440"/>
              <a:buFont typeface="Noto Sans Symbols"/>
              <a:buChar char="►"/>
            </a:pPr>
            <a:r>
              <a:rPr lang="en-US" sz="1800">
                <a:solidFill>
                  <a:schemeClr val="dk2"/>
                </a:solidFill>
                <a:latin typeface="Trebuchet MS"/>
                <a:ea typeface="Trebuchet MS"/>
                <a:cs typeface="Trebuchet MS"/>
                <a:sym typeface="Trebuchet MS"/>
              </a:rPr>
              <a:t>Tecnologie digitali (WEF, 2022):</a:t>
            </a:r>
            <a:endParaRPr/>
          </a:p>
          <a:p>
            <a:pPr marL="742950" marR="0" lvl="1" indent="-285750" algn="l" rtl="0">
              <a:spcBef>
                <a:spcPts val="1000"/>
              </a:spcBef>
              <a:spcAft>
                <a:spcPts val="0"/>
              </a:spcAft>
              <a:buClr>
                <a:schemeClr val="accent1"/>
              </a:buClr>
              <a:buSzPts val="1440"/>
              <a:buFont typeface="Noto Sans Symbols"/>
              <a:buChar char="▪"/>
            </a:pPr>
            <a:r>
              <a:rPr lang="en-US" sz="1800" b="0" i="0" u="none" strike="noStrike" cap="none">
                <a:solidFill>
                  <a:srgbClr val="3F3F3F"/>
                </a:solidFill>
                <a:latin typeface="Trebuchet MS"/>
                <a:ea typeface="Trebuchet MS"/>
                <a:cs typeface="Trebuchet MS"/>
                <a:sym typeface="Trebuchet MS"/>
              </a:rPr>
              <a:t>potrebbero ridurre le emissioni del 20% entro il 2050 nei tre settori con le emissioni più elevate: energia, materiali e mobilità</a:t>
            </a:r>
            <a:endParaRPr sz="1800" b="0" i="0" u="none" strike="noStrike" cap="none">
              <a:solidFill>
                <a:srgbClr val="3F3F3F"/>
              </a:solidFill>
              <a:latin typeface="Trebuchet MS"/>
              <a:ea typeface="Trebuchet MS"/>
              <a:cs typeface="Trebuchet MS"/>
              <a:sym typeface="Trebuchet MS"/>
            </a:endParaRPr>
          </a:p>
          <a:p>
            <a:pPr marL="742950" marR="0" lvl="1" indent="-285750" algn="l" rtl="0">
              <a:spcBef>
                <a:spcPts val="1000"/>
              </a:spcBef>
              <a:spcAft>
                <a:spcPts val="0"/>
              </a:spcAft>
              <a:buClr>
                <a:schemeClr val="accent1"/>
              </a:buClr>
              <a:buSzPts val="1440"/>
              <a:buFont typeface="Noto Sans Symbols"/>
              <a:buChar char="▪"/>
            </a:pPr>
            <a:r>
              <a:rPr lang="en-US" sz="1800" b="0" i="0" u="none" strike="noStrike" cap="none">
                <a:solidFill>
                  <a:srgbClr val="3F3F3F"/>
                </a:solidFill>
                <a:latin typeface="Trebuchet MS"/>
                <a:ea typeface="Trebuchet MS"/>
                <a:cs typeface="Trebuchet MS"/>
                <a:sym typeface="Trebuchet MS"/>
              </a:rPr>
              <a:t>questi settori possono già ridurre le emissioni del 4-10% entro il 2030 accelerando l’adozione delle tecnologie digitali</a:t>
            </a:r>
            <a:endParaRPr sz="1800" b="0" i="0" u="none" strike="noStrike" cap="none">
              <a:solidFill>
                <a:srgbClr val="3F3F3F"/>
              </a:solidFill>
              <a:latin typeface="Trebuchet MS"/>
              <a:ea typeface="Trebuchet MS"/>
              <a:cs typeface="Trebuchet MS"/>
              <a:sym typeface="Trebuchet MS"/>
            </a:endParaRPr>
          </a:p>
          <a:p>
            <a:pPr marL="742950" marR="0" lvl="1" indent="-285750" algn="l" rtl="0">
              <a:spcBef>
                <a:spcPts val="1000"/>
              </a:spcBef>
              <a:spcAft>
                <a:spcPts val="0"/>
              </a:spcAft>
              <a:buClr>
                <a:schemeClr val="accent1"/>
              </a:buClr>
              <a:buSzPts val="1440"/>
              <a:buFont typeface="Noto Sans Symbols"/>
              <a:buChar char="▪"/>
            </a:pPr>
            <a:r>
              <a:rPr lang="en-US" sz="1800" b="0" i="0" u="none" strike="noStrike" cap="none">
                <a:solidFill>
                  <a:srgbClr val="3F3F3F"/>
                </a:solidFill>
                <a:latin typeface="Trebuchet MS"/>
                <a:ea typeface="Trebuchet MS"/>
                <a:cs typeface="Trebuchet MS"/>
                <a:sym typeface="Trebuchet MS"/>
              </a:rPr>
              <a:t>la trasparenza dei dati, i talenti digitali e le partnership saranno elementi chiave per l’adozione della tecnologia su larga scala</a:t>
            </a:r>
            <a:endParaRPr/>
          </a:p>
        </p:txBody>
      </p:sp>
      <p:sp>
        <p:nvSpPr>
          <p:cNvPr id="464" name="Google Shape;464;p25"/>
          <p:cNvSpPr txBox="1"/>
          <p:nvPr/>
        </p:nvSpPr>
        <p:spPr>
          <a:xfrm>
            <a:off x="2258990" y="108442"/>
            <a:ext cx="9405471" cy="734798"/>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Clr>
                <a:srgbClr val="255839"/>
              </a:buClr>
              <a:buSzPct val="1000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6"/>
          <p:cNvSpPr txBox="1">
            <a:spLocks noGrp="1"/>
          </p:cNvSpPr>
          <p:nvPr>
            <p:ph type="body" idx="1"/>
          </p:nvPr>
        </p:nvSpPr>
        <p:spPr>
          <a:xfrm>
            <a:off x="399369" y="1449388"/>
            <a:ext cx="6786877"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solidFill>
                  <a:srgbClr val="92D050"/>
                </a:solidFill>
              </a:rPr>
              <a:t>La digitalizzazione favorisce la dematerializzazione</a:t>
            </a:r>
            <a:endParaRPr>
              <a:solidFill>
                <a:srgbClr val="92D050"/>
              </a:solidFill>
            </a:endParaRPr>
          </a:p>
        </p:txBody>
      </p:sp>
      <p:sp>
        <p:nvSpPr>
          <p:cNvPr id="471" name="Google Shape;471;p26"/>
          <p:cNvSpPr txBox="1">
            <a:spLocks noGrp="1"/>
          </p:cNvSpPr>
          <p:nvPr>
            <p:ph type="body" idx="2"/>
          </p:nvPr>
        </p:nvSpPr>
        <p:spPr>
          <a:xfrm>
            <a:off x="399369" y="2177491"/>
            <a:ext cx="5027654"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t>Soluzioni digitali:</a:t>
            </a:r>
            <a:endParaRPr/>
          </a:p>
          <a:p>
            <a:pPr marL="342900" lvl="0" indent="-342900" algn="l" rtl="0">
              <a:spcBef>
                <a:spcPts val="1000"/>
              </a:spcBef>
              <a:spcAft>
                <a:spcPts val="0"/>
              </a:spcAft>
              <a:buSzPts val="1440"/>
              <a:buFont typeface="Noto Sans Symbols"/>
              <a:buChar char="▪"/>
            </a:pPr>
            <a:r>
              <a:rPr lang="en-US"/>
              <a:t>aprono nuove opportunità per le imprese</a:t>
            </a:r>
            <a:endParaRPr/>
          </a:p>
          <a:p>
            <a:pPr marL="342900" lvl="0" indent="-342900" algn="l" rtl="0">
              <a:spcBef>
                <a:spcPts val="1000"/>
              </a:spcBef>
              <a:spcAft>
                <a:spcPts val="0"/>
              </a:spcAft>
              <a:buSzPts val="1440"/>
              <a:buFont typeface="Noto Sans Symbols"/>
              <a:buChar char="▪"/>
            </a:pPr>
            <a:r>
              <a:rPr lang="en-US"/>
              <a:t>favoriscono lo sviluppo di tecnologie affidabili</a:t>
            </a:r>
            <a:endParaRPr/>
          </a:p>
          <a:p>
            <a:pPr marL="342900" lvl="0" indent="-342900" algn="l" rtl="0">
              <a:spcBef>
                <a:spcPts val="1000"/>
              </a:spcBef>
              <a:spcAft>
                <a:spcPts val="0"/>
              </a:spcAft>
              <a:buSzPts val="1440"/>
              <a:buFont typeface="Noto Sans Symbols"/>
              <a:buChar char="▪"/>
            </a:pPr>
            <a:r>
              <a:rPr lang="en-US"/>
              <a:t>promuovono una società aperta e democratica</a:t>
            </a:r>
            <a:endParaRPr/>
          </a:p>
          <a:p>
            <a:pPr marL="342900" lvl="0" indent="-342900" algn="l" rtl="0">
              <a:spcBef>
                <a:spcPts val="1000"/>
              </a:spcBef>
              <a:spcAft>
                <a:spcPts val="0"/>
              </a:spcAft>
              <a:buSzPts val="1440"/>
              <a:buFont typeface="Noto Sans Symbols"/>
              <a:buChar char="▪"/>
            </a:pPr>
            <a:r>
              <a:rPr lang="en-US"/>
              <a:t>consentono un'economia dinamica e sostenibile</a:t>
            </a:r>
            <a:endParaRPr/>
          </a:p>
          <a:p>
            <a:pPr marL="342900" lvl="0" indent="-342900" algn="l" rtl="0">
              <a:spcBef>
                <a:spcPts val="1000"/>
              </a:spcBef>
              <a:spcAft>
                <a:spcPts val="0"/>
              </a:spcAft>
              <a:buSzPts val="1440"/>
              <a:buFont typeface="Noto Sans Symbols"/>
              <a:buChar char="▪"/>
            </a:pPr>
            <a:r>
              <a:rPr lang="en-US"/>
              <a:t>contribuiscono a combattere il cambiamento climatico e a realizzare la transizione verde</a:t>
            </a:r>
            <a:endParaRPr/>
          </a:p>
          <a:p>
            <a:pPr marL="0" lvl="0" indent="0" algn="l" rtl="0">
              <a:spcBef>
                <a:spcPts val="1000"/>
              </a:spcBef>
              <a:spcAft>
                <a:spcPts val="0"/>
              </a:spcAft>
              <a:buSzPts val="1440"/>
              <a:buNone/>
            </a:pPr>
            <a:endParaRPr/>
          </a:p>
        </p:txBody>
      </p:sp>
      <p:sp>
        <p:nvSpPr>
          <p:cNvPr id="472" name="Google Shape;472;p26"/>
          <p:cNvSpPr txBox="1">
            <a:spLocks noGrp="1"/>
          </p:cNvSpPr>
          <p:nvPr>
            <p:ph type="title"/>
          </p:nvPr>
        </p:nvSpPr>
        <p:spPr>
          <a:xfrm>
            <a:off x="399369" y="788988"/>
            <a:ext cx="4547769" cy="563414"/>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Transizione digitale</a:t>
            </a:r>
            <a:endParaRPr>
              <a:solidFill>
                <a:srgbClr val="255839"/>
              </a:solidFill>
            </a:endParaRPr>
          </a:p>
        </p:txBody>
      </p:sp>
      <p:pic>
        <p:nvPicPr>
          <p:cNvPr id="473" name="Google Shape;473;p26"/>
          <p:cNvPicPr preferRelativeResize="0"/>
          <p:nvPr/>
        </p:nvPicPr>
        <p:blipFill rotWithShape="1">
          <a:blip r:embed="rId3">
            <a:alphaModFix/>
          </a:blip>
          <a:srcRect l="4605" r="1984"/>
          <a:stretch/>
        </p:blipFill>
        <p:spPr>
          <a:xfrm>
            <a:off x="5683302" y="1950172"/>
            <a:ext cx="5880727" cy="4496829"/>
          </a:xfrm>
          <a:prstGeom prst="rect">
            <a:avLst/>
          </a:prstGeom>
          <a:noFill/>
          <a:ln>
            <a:noFill/>
          </a:ln>
        </p:spPr>
      </p:pic>
      <p:sp>
        <p:nvSpPr>
          <p:cNvPr id="474" name="Google Shape;474;p26"/>
          <p:cNvSpPr txBox="1"/>
          <p:nvPr/>
        </p:nvSpPr>
        <p:spPr>
          <a:xfrm>
            <a:off x="2258991" y="251382"/>
            <a:ext cx="9745440" cy="563415"/>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spcBef>
                <a:spcPts val="0"/>
              </a:spcBef>
              <a:spcAft>
                <a:spcPts val="0"/>
              </a:spcAft>
              <a:buClr>
                <a:srgbClr val="255839"/>
              </a:buClr>
              <a:buSzPct val="100000"/>
              <a:buFont typeface="Trebuchet MS"/>
              <a:buNone/>
            </a:pPr>
            <a:r>
              <a:rPr lang="en-US" sz="3600">
                <a:solidFill>
                  <a:srgbClr val="255839"/>
                </a:solidFill>
                <a:latin typeface="Trebuchet MS"/>
                <a:ea typeface="Trebuchet MS"/>
                <a:cs typeface="Trebuchet MS"/>
                <a:sym typeface="Trebuchet MS"/>
              </a:rPr>
              <a:t>Principali tendenze in materia di sostenibilità</a:t>
            </a:r>
            <a:endParaRPr sz="3600">
              <a:solidFill>
                <a:srgbClr val="255839"/>
              </a:solidFill>
              <a:latin typeface="Trebuchet MS"/>
              <a:ea typeface="Trebuchet MS"/>
              <a:cs typeface="Trebuchet MS"/>
              <a:sym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27"/>
          <p:cNvSpPr txBox="1">
            <a:spLocks noGrp="1"/>
          </p:cNvSpPr>
          <p:nvPr>
            <p:ph type="ctrTitle"/>
          </p:nvPr>
        </p:nvSpPr>
        <p:spPr>
          <a:xfrm>
            <a:off x="2179865" y="2628902"/>
            <a:ext cx="7832271" cy="160019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55839"/>
              </a:buClr>
              <a:buSzPts val="3200"/>
              <a:buFont typeface="Trebuchet MS"/>
              <a:buNone/>
            </a:pPr>
            <a:r>
              <a:rPr lang="en-US">
                <a:solidFill>
                  <a:srgbClr val="255839"/>
                </a:solidFill>
              </a:rPr>
              <a:t>Quadri di riferimento per la sostenibilità nell'istruzione e formazione professionale</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28"/>
          <p:cNvSpPr txBox="1">
            <a:spLocks noGrp="1"/>
          </p:cNvSpPr>
          <p:nvPr>
            <p:ph type="body" idx="1"/>
          </p:nvPr>
        </p:nvSpPr>
        <p:spPr>
          <a:xfrm>
            <a:off x="288685" y="1566603"/>
            <a:ext cx="11393261"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GreenComp | il quadro europeo </a:t>
            </a:r>
            <a:r>
              <a:rPr lang="en-US" sz="1800"/>
              <a:t>delle</a:t>
            </a:r>
            <a:r>
              <a:rPr lang="en-US"/>
              <a:t> competenze in materia di sostenibilità</a:t>
            </a:r>
            <a:endParaRPr/>
          </a:p>
        </p:txBody>
      </p:sp>
      <p:sp>
        <p:nvSpPr>
          <p:cNvPr id="485" name="Google Shape;485;p28"/>
          <p:cNvSpPr txBox="1">
            <a:spLocks noGrp="1"/>
          </p:cNvSpPr>
          <p:nvPr>
            <p:ph type="body" idx="2"/>
          </p:nvPr>
        </p:nvSpPr>
        <p:spPr>
          <a:xfrm>
            <a:off x="288686" y="1981924"/>
            <a:ext cx="11393260" cy="925473"/>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280"/>
              <a:buChar char="►"/>
            </a:pPr>
            <a:r>
              <a:rPr lang="en-US" sz="1600" u="sng">
                <a:solidFill>
                  <a:schemeClr val="hlink"/>
                </a:solidFill>
                <a:hlinkClick r:id="rId3"/>
              </a:rPr>
              <a:t>GreenComp </a:t>
            </a:r>
            <a:r>
              <a:rPr lang="en-US" sz="1600"/>
              <a:t>definisce le competenze essenziali in materia di sostenibilità, fornendo orientamenti per i programmi di studio e le pratiche pedagogiche in tutta Europa. Funge da riferimento per lo sviluppo delle competenze verdi in diversi contesti educativi.</a:t>
            </a:r>
            <a:endParaRPr/>
          </a:p>
          <a:p>
            <a:pPr marL="342900" lvl="0" indent="-251460" algn="l" rtl="0">
              <a:spcBef>
                <a:spcPts val="1000"/>
              </a:spcBef>
              <a:spcAft>
                <a:spcPts val="0"/>
              </a:spcAft>
              <a:buSzPts val="1440"/>
              <a:buNone/>
            </a:pPr>
            <a:endParaRPr/>
          </a:p>
        </p:txBody>
      </p:sp>
      <p:sp>
        <p:nvSpPr>
          <p:cNvPr id="486" name="Google Shape;486;p28"/>
          <p:cNvSpPr txBox="1">
            <a:spLocks noGrp="1"/>
          </p:cNvSpPr>
          <p:nvPr>
            <p:ph type="title"/>
          </p:nvPr>
        </p:nvSpPr>
        <p:spPr>
          <a:xfrm>
            <a:off x="264454" y="558971"/>
            <a:ext cx="11036592" cy="75724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55839"/>
              </a:buClr>
              <a:buSzPct val="100000"/>
              <a:buFont typeface="Trebuchet MS"/>
              <a:buNone/>
            </a:pPr>
            <a:r>
              <a:rPr lang="en-US">
                <a:solidFill>
                  <a:srgbClr val="255839"/>
                </a:solidFill>
              </a:rPr>
              <a:t>Quadri di riferimento sulla sostenibilità per l’istruzione e la formazione professionale</a:t>
            </a:r>
            <a:endParaRPr/>
          </a:p>
        </p:txBody>
      </p:sp>
      <p:sp>
        <p:nvSpPr>
          <p:cNvPr id="487" name="Google Shape;487;p28"/>
          <p:cNvSpPr txBox="1"/>
          <p:nvPr/>
        </p:nvSpPr>
        <p:spPr>
          <a:xfrm>
            <a:off x="264456" y="2859953"/>
            <a:ext cx="11393261" cy="500784"/>
          </a:xfrm>
          <a:prstGeom prst="rect">
            <a:avLst/>
          </a:prstGeom>
          <a:noFill/>
          <a:ln>
            <a:noFill/>
          </a:ln>
        </p:spPr>
        <p:txBody>
          <a:bodyPr spcFirstLastPara="1" wrap="square" lIns="0" tIns="0" rIns="0" bIns="0" anchor="ctr" anchorCtr="0">
            <a:normAutofit/>
          </a:bodyPr>
          <a:lstStyle/>
          <a:p>
            <a:pPr marL="342900" marR="0" lvl="0" indent="-342900" algn="l" rtl="0">
              <a:spcBef>
                <a:spcPts val="0"/>
              </a:spcBef>
              <a:spcAft>
                <a:spcPts val="0"/>
              </a:spcAft>
              <a:buClr>
                <a:schemeClr val="accent1"/>
              </a:buClr>
              <a:buSzPts val="1440"/>
              <a:buFont typeface="Noto Sans Symbols"/>
              <a:buChar char="►"/>
            </a:pPr>
            <a:r>
              <a:rPr lang="en-US" sz="1800">
                <a:solidFill>
                  <a:srgbClr val="00ADBB"/>
                </a:solidFill>
                <a:latin typeface="Trebuchet MS"/>
                <a:ea typeface="Trebuchet MS"/>
                <a:cs typeface="Trebuchet MS"/>
                <a:sym typeface="Trebuchet MS"/>
              </a:rPr>
              <a:t>DigCompEdu | Quadro di riferimento per le competenze digitali degli educatori</a:t>
            </a:r>
            <a:endParaRPr sz="1800">
              <a:solidFill>
                <a:srgbClr val="00ADBB"/>
              </a:solidFill>
              <a:latin typeface="Trebuchet MS"/>
              <a:ea typeface="Trebuchet MS"/>
              <a:cs typeface="Trebuchet MS"/>
              <a:sym typeface="Trebuchet MS"/>
            </a:endParaRPr>
          </a:p>
        </p:txBody>
      </p:sp>
      <p:sp>
        <p:nvSpPr>
          <p:cNvPr id="488" name="Google Shape;488;p28"/>
          <p:cNvSpPr txBox="1"/>
          <p:nvPr/>
        </p:nvSpPr>
        <p:spPr>
          <a:xfrm>
            <a:off x="264456" y="3363792"/>
            <a:ext cx="11393260" cy="1361204"/>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accent1"/>
              </a:buClr>
              <a:buSzPts val="1280"/>
              <a:buFont typeface="Noto Sans Symbols"/>
              <a:buChar char="►"/>
            </a:pPr>
            <a:r>
              <a:rPr lang="en-US" sz="1600" u="sng">
                <a:solidFill>
                  <a:schemeClr val="accent1"/>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DigCompEdu </a:t>
            </a:r>
            <a:r>
              <a:rPr lang="en-US" sz="1600">
                <a:solidFill>
                  <a:schemeClr val="dk2"/>
                </a:solidFill>
                <a:latin typeface="Trebuchet MS"/>
                <a:ea typeface="Trebuchet MS"/>
                <a:cs typeface="Trebuchet MS"/>
                <a:sym typeface="Trebuchet MS"/>
              </a:rPr>
              <a:t>è il quadro europeo per le competenze digitali degli educatori, che descrive 22 competenze in 6 aree e orienta l’uso pedagogico delle tecnologie nell’insegnamento, nella valutazione, nell’inclusione e nella creazione e condivisione di risorse. Fornisce gli strumenti didattico-digitali (pianificazione, mediazione, valutazione) necessari agli educatori per integrare la sostenibilità in pratiche efficaci e accessibili nell’istruzione e formazione professionale.</a:t>
            </a:r>
            <a:endParaRPr/>
          </a:p>
        </p:txBody>
      </p:sp>
      <p:sp>
        <p:nvSpPr>
          <p:cNvPr id="489" name="Google Shape;489;p28"/>
          <p:cNvSpPr txBox="1"/>
          <p:nvPr/>
        </p:nvSpPr>
        <p:spPr>
          <a:xfrm>
            <a:off x="264454" y="4403695"/>
            <a:ext cx="11393261" cy="500784"/>
          </a:xfrm>
          <a:prstGeom prst="rect">
            <a:avLst/>
          </a:prstGeom>
          <a:noFill/>
          <a:ln>
            <a:noFill/>
          </a:ln>
        </p:spPr>
        <p:txBody>
          <a:bodyPr spcFirstLastPara="1" wrap="square" lIns="0" tIns="0" rIns="0" bIns="0" anchor="ctr" anchorCtr="0">
            <a:normAutofit/>
          </a:bodyPr>
          <a:lstStyle/>
          <a:p>
            <a:pPr marL="342900" marR="0" lvl="0" indent="-342900" algn="l" rtl="0">
              <a:spcBef>
                <a:spcPts val="0"/>
              </a:spcBef>
              <a:spcAft>
                <a:spcPts val="0"/>
              </a:spcAft>
              <a:buClr>
                <a:schemeClr val="accent1"/>
              </a:buClr>
              <a:buSzPts val="1440"/>
              <a:buFont typeface="Noto Sans Symbols"/>
              <a:buChar char="►"/>
            </a:pPr>
            <a:r>
              <a:rPr lang="en-US" sz="1800">
                <a:solidFill>
                  <a:srgbClr val="00ADBB"/>
                </a:solidFill>
                <a:latin typeface="Trebuchet MS"/>
                <a:ea typeface="Trebuchet MS"/>
                <a:cs typeface="Trebuchet MS"/>
                <a:sym typeface="Trebuchet MS"/>
              </a:rPr>
              <a:t>DigCompEdu | Quadro di riferimento delle competenze digitali per gli educatori</a:t>
            </a:r>
            <a:endParaRPr sz="1800">
              <a:solidFill>
                <a:srgbClr val="00ADBB"/>
              </a:solidFill>
              <a:latin typeface="Trebuchet MS"/>
              <a:ea typeface="Trebuchet MS"/>
              <a:cs typeface="Trebuchet MS"/>
              <a:sym typeface="Trebuchet MS"/>
            </a:endParaRPr>
          </a:p>
        </p:txBody>
      </p:sp>
      <p:sp>
        <p:nvSpPr>
          <p:cNvPr id="490" name="Google Shape;490;p28"/>
          <p:cNvSpPr txBox="1"/>
          <p:nvPr/>
        </p:nvSpPr>
        <p:spPr>
          <a:xfrm>
            <a:off x="264455" y="4937825"/>
            <a:ext cx="11393260" cy="1361204"/>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accent1"/>
              </a:buClr>
              <a:buSzPts val="1280"/>
              <a:buFont typeface="Noto Sans Symbols"/>
              <a:buChar char="►"/>
            </a:pPr>
            <a:r>
              <a:rPr lang="en-US" sz="1600" u="sng">
                <a:solidFill>
                  <a:schemeClr val="accent1"/>
                </a:solidFill>
                <a:latin typeface="Trebuchet MS"/>
                <a:ea typeface="Trebuchet MS"/>
                <a:cs typeface="Trebuchet MS"/>
                <a:sym typeface="Trebuchet MS"/>
                <a:hlinkClick r:id="rId5">
                  <a:extLst>
                    <a:ext uri="{A12FA001-AC4F-418D-AE19-62706E023703}">
                      <ahyp:hlinkClr xmlns:ahyp="http://schemas.microsoft.com/office/drawing/2018/hyperlinkcolor" val="tx"/>
                    </a:ext>
                  </a:extLst>
                </a:hlinkClick>
              </a:rPr>
              <a:t>LifeComp </a:t>
            </a:r>
            <a:r>
              <a:rPr lang="en-US" sz="1600">
                <a:solidFill>
                  <a:schemeClr val="dk2"/>
                </a:solidFill>
                <a:latin typeface="Trebuchet MS"/>
                <a:ea typeface="Trebuchet MS"/>
                <a:cs typeface="Trebuchet MS"/>
                <a:sym typeface="Trebuchet MS"/>
              </a:rPr>
              <a:t>è il quadro europeo delle competenze personali, sociali e di apprendimento dell’apprendimento, sviluppato dal Centro comune di ricerca (JRC). Definisce 9 competenze in tre aree: personale (mentalità orientata alla crescita, benessere, autoregolazione), sociale (empatia, comunicazione, collaborazione) e apprendimento dell’apprendimento (riflessione, pensiero critico, pensiero flessibile). Nel contesto dell’istruzione e formazione professionale e della sostenibilità, LifeComp supporta gli studenti nello sviluppo della resilienza personale, della capacità collaborativa e della pratica riflessiva necessarie per affrontare le complesse sfide e transizioni legate alla sostenibilità sul posto di lavoro.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29"/>
          <p:cNvSpPr txBox="1">
            <a:spLocks noGrp="1"/>
          </p:cNvSpPr>
          <p:nvPr>
            <p:ph type="body" idx="2"/>
          </p:nvPr>
        </p:nvSpPr>
        <p:spPr>
          <a:xfrm>
            <a:off x="399369" y="2177491"/>
            <a:ext cx="11393260" cy="4429126"/>
          </a:xfrm>
          <a:prstGeom prst="rect">
            <a:avLst/>
          </a:prstGeom>
          <a:noFill/>
          <a:ln>
            <a:noFill/>
          </a:ln>
        </p:spPr>
        <p:txBody>
          <a:bodyPr spcFirstLastPara="1" wrap="square" lIns="0" tIns="0" rIns="0" bIns="0" anchor="t" anchorCtr="0">
            <a:normAutofit/>
          </a:bodyPr>
          <a:lstStyle/>
          <a:p>
            <a:pPr marL="342900" lvl="0" indent="-342900" algn="l" rtl="0">
              <a:spcBef>
                <a:spcPts val="0"/>
              </a:spcBef>
              <a:spcAft>
                <a:spcPts val="0"/>
              </a:spcAft>
              <a:buSzPts val="1440"/>
              <a:buChar char="►"/>
            </a:pPr>
            <a:r>
              <a:rPr lang="en-US">
                <a:solidFill>
                  <a:srgbClr val="255839"/>
                </a:solidFill>
              </a:rPr>
              <a:t>GreenComp ti dice COSA insegnare.</a:t>
            </a:r>
            <a:endParaRPr/>
          </a:p>
          <a:p>
            <a:pPr marL="342900" lvl="0" indent="-251460" algn="l" rtl="0">
              <a:spcBef>
                <a:spcPts val="1000"/>
              </a:spcBef>
              <a:spcAft>
                <a:spcPts val="0"/>
              </a:spcAft>
              <a:buSzPts val="1440"/>
              <a:buNone/>
            </a:pPr>
            <a:endParaRPr>
              <a:solidFill>
                <a:srgbClr val="255839"/>
              </a:solidFill>
            </a:endParaRPr>
          </a:p>
          <a:p>
            <a:pPr marL="342900" lvl="0" indent="-342900" algn="l" rtl="0">
              <a:spcBef>
                <a:spcPts val="1000"/>
              </a:spcBef>
              <a:spcAft>
                <a:spcPts val="0"/>
              </a:spcAft>
              <a:buSzPts val="1440"/>
              <a:buChar char="►"/>
            </a:pPr>
            <a:r>
              <a:rPr lang="en-US">
                <a:solidFill>
                  <a:srgbClr val="255839"/>
                </a:solidFill>
              </a:rPr>
              <a:t> DigCompEdu ti dice COME insegnarlo. </a:t>
            </a:r>
            <a:endParaRPr/>
          </a:p>
          <a:p>
            <a:pPr marL="342900" lvl="0" indent="-251460" algn="l" rtl="0">
              <a:spcBef>
                <a:spcPts val="1000"/>
              </a:spcBef>
              <a:spcAft>
                <a:spcPts val="0"/>
              </a:spcAft>
              <a:buSzPts val="1440"/>
              <a:buNone/>
            </a:pPr>
            <a:endParaRPr>
              <a:solidFill>
                <a:srgbClr val="255839"/>
              </a:solidFill>
            </a:endParaRPr>
          </a:p>
          <a:p>
            <a:pPr marL="342900" lvl="0" indent="-342900" algn="l" rtl="0">
              <a:spcBef>
                <a:spcPts val="1000"/>
              </a:spcBef>
              <a:spcAft>
                <a:spcPts val="0"/>
              </a:spcAft>
              <a:buSzPts val="1440"/>
              <a:buChar char="►"/>
            </a:pPr>
            <a:r>
              <a:rPr lang="en-US">
                <a:solidFill>
                  <a:srgbClr val="255839"/>
                </a:solidFill>
              </a:rPr>
              <a:t>LifeComp ti dice A CHI stai insegnando.</a:t>
            </a:r>
            <a:endParaRPr/>
          </a:p>
        </p:txBody>
      </p:sp>
      <p:sp>
        <p:nvSpPr>
          <p:cNvPr id="496" name="Google Shape;496;p29"/>
          <p:cNvSpPr txBox="1">
            <a:spLocks noGrp="1"/>
          </p:cNvSpPr>
          <p:nvPr>
            <p:ph type="title"/>
          </p:nvPr>
        </p:nvSpPr>
        <p:spPr>
          <a:xfrm>
            <a:off x="677334" y="492369"/>
            <a:ext cx="9404512" cy="143803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Quadri di riferimento sulla sostenibilità per l’istruzione e la formazione professionale</a:t>
            </a:r>
            <a:endParaRPr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30"/>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Insegnare la sostenibilità in modo inclusivo</a:t>
            </a:r>
            <a:endParaRPr>
              <a:solidFill>
                <a:srgbClr val="255839"/>
              </a:solidFill>
            </a:endParaRPr>
          </a:p>
        </p:txBody>
      </p:sp>
      <p:sp>
        <p:nvSpPr>
          <p:cNvPr id="502" name="Google Shape;502;p30"/>
          <p:cNvSpPr txBox="1">
            <a:spLocks noGrp="1"/>
          </p:cNvSpPr>
          <p:nvPr>
            <p:ph type="body" idx="2"/>
          </p:nvPr>
        </p:nvSpPr>
        <p:spPr>
          <a:xfrm>
            <a:off x="493153" y="1960860"/>
            <a:ext cx="9313591" cy="4377783"/>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Principi pratici per le tue sessioni di formazione:</a:t>
            </a:r>
            <a:endParaRPr/>
          </a:p>
          <a:p>
            <a:pPr marL="342900" lvl="0" indent="-342900" algn="l" rtl="0">
              <a:spcBef>
                <a:spcPts val="1000"/>
              </a:spcBef>
              <a:spcAft>
                <a:spcPts val="0"/>
              </a:spcAft>
              <a:buSzPts val="1440"/>
              <a:buChar char="►"/>
            </a:pPr>
            <a:r>
              <a:rPr lang="en-US"/>
              <a:t>Utilizza il Glossario ESE: definisci i termini in modo coerente, non improvvisare nuove definizioni</a:t>
            </a:r>
            <a:endParaRPr/>
          </a:p>
          <a:p>
            <a:pPr marL="342900" lvl="0" indent="-342900" algn="l" rtl="0">
              <a:spcBef>
                <a:spcPts val="1000"/>
              </a:spcBef>
              <a:spcAft>
                <a:spcPts val="0"/>
              </a:spcAft>
              <a:buSzPts val="1440"/>
              <a:buChar char="►"/>
            </a:pPr>
            <a:r>
              <a:rPr lang="en-US"/>
              <a:t>Sceglie esempi tratti dai settori dei tuoi allievi: il corso ESE copre diversi settori; rendilo pertinente all’edilizia, alla logistica, al settore alberghiero o a qualsiasi altro ambito che il vostro gruppo conosca</a:t>
            </a:r>
            <a:endParaRPr/>
          </a:p>
          <a:p>
            <a:pPr marL="342900" lvl="0" indent="-342900" algn="l" rtl="0">
              <a:spcBef>
                <a:spcPts val="1000"/>
              </a:spcBef>
              <a:spcAft>
                <a:spcPts val="0"/>
              </a:spcAft>
              <a:buSzPts val="1440"/>
              <a:buChar char="►"/>
            </a:pPr>
            <a:r>
              <a:rPr lang="en-US"/>
              <a:t>Riconosci la complessità senza creare ansia. Normalizza la sfida, suddividila in passaggi, concentrati su ciò che gli allievi sono in grado di fare</a:t>
            </a:r>
            <a:endParaRPr/>
          </a:p>
          <a:p>
            <a:pPr marL="342900" lvl="0" indent="-251460" algn="l" rtl="0">
              <a:spcBef>
                <a:spcPts val="1000"/>
              </a:spcBef>
              <a:spcAft>
                <a:spcPts val="0"/>
              </a:spcAft>
              <a:buSzPts val="144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31"/>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Discussione sul punto chiave</a:t>
            </a:r>
            <a:endParaRPr>
              <a:solidFill>
                <a:srgbClr val="255839"/>
              </a:solidFill>
            </a:endParaRPr>
          </a:p>
        </p:txBody>
      </p:sp>
      <p:sp>
        <p:nvSpPr>
          <p:cNvPr id="508" name="Google Shape;508;p31"/>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endParaRPr/>
          </a:p>
          <a:p>
            <a:pPr marL="342900" lvl="0" indent="-342900" algn="l" rtl="0">
              <a:spcBef>
                <a:spcPts val="1000"/>
              </a:spcBef>
              <a:spcAft>
                <a:spcPts val="0"/>
              </a:spcAft>
              <a:buSzPts val="1440"/>
              <a:buChar char="►"/>
            </a:pPr>
            <a:r>
              <a:rPr lang="en-US"/>
              <a:t>Quale concetto di sostenibilità ti senti più sicuro di spiegare agli studenti della formazione professionale? Perché?</a:t>
            </a:r>
            <a:endParaRPr/>
          </a:p>
          <a:p>
            <a:pPr marL="342900" lvl="0" indent="-342900" algn="l" rtl="0">
              <a:spcBef>
                <a:spcPts val="1000"/>
              </a:spcBef>
              <a:spcAft>
                <a:spcPts val="0"/>
              </a:spcAft>
              <a:buSzPts val="1440"/>
              <a:buChar char="►"/>
            </a:pPr>
            <a:r>
              <a:rPr lang="en-US"/>
              <a:t>Quale concetto trovi più difficile rendere rilevante per il tuo gruppo di studenti e come potresti affrontare la questione?</a:t>
            </a:r>
            <a:endParaRPr/>
          </a:p>
          <a:p>
            <a:pPr marL="342900" lvl="0" indent="-342900" algn="l" rtl="0">
              <a:spcBef>
                <a:spcPts val="1000"/>
              </a:spcBef>
              <a:spcAft>
                <a:spcPts val="0"/>
              </a:spcAft>
              <a:buSzPts val="1440"/>
              <a:buChar char="►"/>
            </a:pPr>
            <a:r>
              <a:rPr lang="en-US"/>
              <a:t>In che modo il quadro della “Triple Bottom Line” o del “GreenComp” si collega a un ruolo lavorativo reale che i tuoi studenti potrebbero ricoprire?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32"/>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Crea il tuo programma didattico sulla sostenibilità</a:t>
            </a:r>
            <a:endParaRPr/>
          </a:p>
        </p:txBody>
      </p:sp>
      <p:sp>
        <p:nvSpPr>
          <p:cNvPr id="514" name="Google Shape;514;p32"/>
          <p:cNvSpPr txBox="1">
            <a:spLocks noGrp="1"/>
          </p:cNvSpPr>
          <p:nvPr>
            <p:ph type="body" idx="2"/>
          </p:nvPr>
        </p:nvSpPr>
        <p:spPr>
          <a:xfrm>
            <a:off x="399370" y="2177491"/>
            <a:ext cx="6371016" cy="442912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I partecipanti:</a:t>
            </a:r>
            <a:endParaRPr/>
          </a:p>
          <a:p>
            <a:pPr marL="342900" lvl="0" indent="-342900" algn="l" rtl="0">
              <a:spcBef>
                <a:spcPts val="1000"/>
              </a:spcBef>
              <a:spcAft>
                <a:spcPts val="0"/>
              </a:spcAft>
              <a:buSzPts val="1440"/>
              <a:buChar char="►"/>
            </a:pPr>
            <a:r>
              <a:rPr lang="en-US"/>
              <a:t>Scegliere un concetto: Tripla Bottom Line | Economia circolare | Economia verde | SDG | ESG …</a:t>
            </a:r>
            <a:endParaRPr/>
          </a:p>
          <a:p>
            <a:pPr marL="342900" lvl="0" indent="-342900" algn="l" rtl="0">
              <a:spcBef>
                <a:spcPts val="1000"/>
              </a:spcBef>
              <a:spcAft>
                <a:spcPts val="0"/>
              </a:spcAft>
              <a:buSzPts val="1440"/>
              <a:buChar char="►"/>
            </a:pPr>
            <a:r>
              <a:rPr lang="en-US"/>
              <a:t>Compilare il modello di piano didattico (Allegato 1): obiettivo di apprendimento, esempio tratto dalla realtà, domanda chiave per gli studenti</a:t>
            </a:r>
            <a:endParaRPr/>
          </a:p>
          <a:p>
            <a:pPr marL="342900" lvl="0" indent="-342900" algn="l" rtl="0">
              <a:spcBef>
                <a:spcPts val="1000"/>
              </a:spcBef>
              <a:spcAft>
                <a:spcPts val="0"/>
              </a:spcAft>
              <a:buSzPts val="1440"/>
              <a:buChar char="►"/>
            </a:pPr>
            <a:r>
              <a:rPr lang="en-US"/>
              <a:t>Presentare al gruppo il proprio programma didattico di 5 minuti (micro-insegnamento); i compagni forniranno un feedback strutturato utilizzando la scheda di valutazione</a:t>
            </a:r>
            <a:endParaRPr/>
          </a:p>
          <a:p>
            <a:pPr marL="0" lvl="0" indent="0" algn="l" rtl="0">
              <a:spcBef>
                <a:spcPts val="1000"/>
              </a:spcBef>
              <a:spcAft>
                <a:spcPts val="0"/>
              </a:spcAft>
              <a:buSzPts val="1440"/>
              <a:buNone/>
            </a:pPr>
            <a:r>
              <a:rPr lang="en-US"/>
              <a:t>Formato di lavoro: gruppi di 3–4 persone</a:t>
            </a:r>
            <a:br>
              <a:rPr lang="en-US"/>
            </a:br>
            <a:r>
              <a:rPr lang="en-US"/>
              <a:t>Durata: 85 minuti in totale (30 min di progettazione + 30 min di micro-insegnamento + 25 min di debriefing)</a:t>
            </a:r>
            <a:br>
              <a:rPr lang="en-US"/>
            </a:br>
            <a:r>
              <a:rPr lang="en-US"/>
              <a:t>Materiali: modello di piano didattico (Allegato 1), scheda di feedback tra pari</a:t>
            </a:r>
            <a:endParaRPr/>
          </a:p>
        </p:txBody>
      </p:sp>
      <p:sp>
        <p:nvSpPr>
          <p:cNvPr id="515" name="Google Shape;515;p32"/>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Attività pratica</a:t>
            </a:r>
            <a:endParaRPr/>
          </a:p>
        </p:txBody>
      </p:sp>
      <p:sp>
        <p:nvSpPr>
          <p:cNvPr id="516" name="Google Shape;516;p32"/>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pic>
        <p:nvPicPr>
          <p:cNvPr id="517" name="Google Shape;517;p32"/>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33"/>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Risultati dell'attività pratica</a:t>
            </a:r>
            <a:endParaRPr>
              <a:solidFill>
                <a:srgbClr val="255839"/>
              </a:solidFill>
            </a:endParaRPr>
          </a:p>
        </p:txBody>
      </p:sp>
      <p:sp>
        <p:nvSpPr>
          <p:cNvPr id="523" name="Google Shape;523;p33"/>
          <p:cNvSpPr txBox="1">
            <a:spLocks noGrp="1"/>
          </p:cNvSpPr>
          <p:nvPr>
            <p:ph type="body" idx="2"/>
          </p:nvPr>
        </p:nvSpPr>
        <p:spPr>
          <a:xfrm>
            <a:off x="399369" y="1680955"/>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Al termine dell'attività, i partecipanti dovrebbero produrre:</a:t>
            </a:r>
            <a:endParaRPr/>
          </a:p>
          <a:p>
            <a:pPr marL="342900" lvl="0" indent="-342900" algn="l" rtl="0">
              <a:spcBef>
                <a:spcPts val="1000"/>
              </a:spcBef>
              <a:spcAft>
                <a:spcPts val="0"/>
              </a:spcAft>
              <a:buSzPts val="1440"/>
              <a:buChar char="►"/>
            </a:pPr>
            <a:r>
              <a:rPr lang="en-US"/>
              <a:t>Piano di lezione completo (obiettivo didattico + definizione + esempio + nota sull’inclusione)</a:t>
            </a:r>
            <a:endParaRPr/>
          </a:p>
          <a:p>
            <a:pPr marL="342900" lvl="0" indent="-342900" algn="l" rtl="0">
              <a:spcBef>
                <a:spcPts val="1000"/>
              </a:spcBef>
              <a:spcAft>
                <a:spcPts val="0"/>
              </a:spcAft>
              <a:buSzPts val="1440"/>
              <a:buChar char="►"/>
            </a:pPr>
            <a:r>
              <a:rPr lang="en-US"/>
              <a:t>Esibizione di micro-insegnamento — presentazione di 5 minuti del proprio piano di lezione ai compagni</a:t>
            </a:r>
            <a:endParaRPr/>
          </a:p>
          <a:p>
            <a:pPr marL="342900" lvl="0" indent="-342900" algn="l" rtl="0">
              <a:spcBef>
                <a:spcPts val="1000"/>
              </a:spcBef>
              <a:spcAft>
                <a:spcPts val="0"/>
              </a:spcAft>
              <a:buSzPts val="1440"/>
              <a:buChar char="►"/>
            </a:pPr>
            <a:r>
              <a:rPr lang="en-US"/>
              <a:t>Note di feedback ricevute dai compagni sulla propria presentazione</a:t>
            </a:r>
            <a:endParaRPr/>
          </a:p>
          <a:p>
            <a:pPr marL="0" lvl="0" indent="0" algn="l" rtl="0">
              <a:spcBef>
                <a:spcPts val="1000"/>
              </a:spcBef>
              <a:spcAft>
                <a:spcPts val="0"/>
              </a:spcAft>
              <a:buSzPts val="1440"/>
              <a:buNone/>
            </a:pPr>
            <a:r>
              <a:rPr lang="en-US"/>
              <a:t>Questo risultato può contribuire al portfolio del formatore.</a:t>
            </a:r>
            <a:endParaRPr/>
          </a:p>
          <a:p>
            <a:pPr marL="342900" lvl="0" indent="-251460" algn="l" rtl="0">
              <a:spcBef>
                <a:spcPts val="1000"/>
              </a:spcBef>
              <a:spcAft>
                <a:spcPts val="0"/>
              </a:spcAft>
              <a:buSzPts val="1440"/>
              <a:buNone/>
            </a:pPr>
            <a:endParaRPr/>
          </a:p>
          <a:p>
            <a:pPr marL="0" lvl="0" indent="0" algn="l" rtl="0">
              <a:spcBef>
                <a:spcPts val="1000"/>
              </a:spcBef>
              <a:spcAft>
                <a:spcPts val="0"/>
              </a:spcAft>
              <a:buSzPts val="1440"/>
              <a:buNone/>
            </a:pPr>
            <a:r>
              <a:rPr lang="en-US"/>
              <a:t>Esempi:</a:t>
            </a:r>
            <a:endParaRPr/>
          </a:p>
          <a:p>
            <a:pPr marL="342900" lvl="0" indent="-342900" algn="l" rtl="0">
              <a:spcBef>
                <a:spcPts val="1000"/>
              </a:spcBef>
              <a:spcAft>
                <a:spcPts val="0"/>
              </a:spcAft>
              <a:buSzPts val="1440"/>
              <a:buChar char="►"/>
            </a:pPr>
            <a:r>
              <a:rPr lang="en-US"/>
              <a:t>Piano didattico → Portfolio del formatore (requisito minimo obbligatorio)</a:t>
            </a:r>
            <a:endParaRPr/>
          </a:p>
          <a:p>
            <a:pPr marL="342900" lvl="0" indent="-342900" algn="l" rtl="0">
              <a:spcBef>
                <a:spcPts val="1000"/>
              </a:spcBef>
              <a:spcAft>
                <a:spcPts val="0"/>
              </a:spcAft>
              <a:buSzPts val="1440"/>
              <a:buChar char="►"/>
            </a:pPr>
            <a:r>
              <a:rPr lang="en-US"/>
              <a:t>Attività di micro-insegnamento → Portfolio del formatore (requisito minimo obbligatorio)</a:t>
            </a:r>
            <a:endParaRPr/>
          </a:p>
          <a:p>
            <a:pPr marL="342900" lvl="0" indent="-342900" algn="l" rtl="0">
              <a:spcBef>
                <a:spcPts val="1000"/>
              </a:spcBef>
              <a:spcAft>
                <a:spcPts val="0"/>
              </a:spcAft>
              <a:buSzPts val="1440"/>
              <a:buChar char="►"/>
            </a:pPr>
            <a:r>
              <a:rPr lang="en-US"/>
              <a:t>Appunti di riflessione sull’insegnamento inclusivo → Portfolio del formatore</a:t>
            </a:r>
            <a:endParaRPr/>
          </a:p>
          <a:p>
            <a:pPr marL="342900" lvl="0" indent="-251460" algn="l" rtl="0">
              <a:spcBef>
                <a:spcPts val="1000"/>
              </a:spcBef>
              <a:spcAft>
                <a:spcPts val="0"/>
              </a:spcAft>
              <a:buSzPts val="144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34"/>
          <p:cNvSpPr txBox="1">
            <a:spLocks noGrp="1"/>
          </p:cNvSpPr>
          <p:nvPr>
            <p:ph type="title"/>
          </p:nvPr>
        </p:nvSpPr>
        <p:spPr>
          <a:xfrm>
            <a:off x="399369" y="788988"/>
            <a:ext cx="8596668" cy="6604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Domande di riflessione</a:t>
            </a:r>
            <a:endParaRPr>
              <a:solidFill>
                <a:srgbClr val="255839"/>
              </a:solidFill>
            </a:endParaRPr>
          </a:p>
        </p:txBody>
      </p:sp>
      <p:sp>
        <p:nvSpPr>
          <p:cNvPr id="529" name="Google Shape;529;p34"/>
          <p:cNvSpPr txBox="1">
            <a:spLocks noGrp="1"/>
          </p:cNvSpPr>
          <p:nvPr>
            <p:ph type="body" idx="2"/>
          </p:nvPr>
        </p:nvSpPr>
        <p:spPr>
          <a:xfrm>
            <a:off x="399369" y="1449388"/>
            <a:ext cx="9313591" cy="5157229"/>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a:t>Domande di riflessione:</a:t>
            </a:r>
            <a:endParaRPr/>
          </a:p>
          <a:p>
            <a:pPr marL="342900" lvl="0" indent="-342900" algn="l" rtl="0">
              <a:spcBef>
                <a:spcPts val="1000"/>
              </a:spcBef>
              <a:spcAft>
                <a:spcPts val="0"/>
              </a:spcAft>
              <a:buSzPts val="1440"/>
              <a:buChar char="►"/>
            </a:pPr>
            <a:r>
              <a:rPr lang="en-US"/>
              <a:t>Quanto ti senti sicuro nel spiegare il concetto che hai scelto a uno studente che non ne ha mai sentito parlare? Cosa dovresti approfondire?</a:t>
            </a:r>
            <a:endParaRPr/>
          </a:p>
          <a:p>
            <a:pPr marL="342900" lvl="0" indent="-342900" algn="l" rtl="0">
              <a:spcBef>
                <a:spcPts val="1000"/>
              </a:spcBef>
              <a:spcAft>
                <a:spcPts val="0"/>
              </a:spcAft>
              <a:buSzPts val="1440"/>
              <a:buChar char="►"/>
            </a:pPr>
            <a:r>
              <a:rPr lang="en-US"/>
              <a:t>L’ESE CU1 si apre con il tema della sostenibilità organizzativa: i tuoi studenti potrebbero presentarsi scettici, sopraffatti o già coinvolti. Come valuterai l’atmosfera della classe nei primi 10 minuti?</a:t>
            </a:r>
            <a:endParaRPr/>
          </a:p>
          <a:p>
            <a:pPr marL="342900" lvl="0" indent="-342900" algn="l" rtl="0">
              <a:spcBef>
                <a:spcPts val="1000"/>
              </a:spcBef>
              <a:spcAft>
                <a:spcPts val="0"/>
              </a:spcAft>
              <a:buSzPts val="1440"/>
              <a:buChar char="►"/>
            </a:pPr>
            <a:r>
              <a:rPr lang="en-US"/>
              <a:t>Quale concetto ESE sarà più difficile da rendere rilevante per il tuo specifico gruppo di studenti — e perché?</a:t>
            </a:r>
            <a:endParaRPr/>
          </a:p>
          <a:p>
            <a:pPr marL="342900" lvl="0" indent="-342900" algn="l" rtl="0">
              <a:spcBef>
                <a:spcPts val="1000"/>
              </a:spcBef>
              <a:spcAft>
                <a:spcPts val="0"/>
              </a:spcAft>
              <a:buSzPts val="1440"/>
              <a:buChar char="►"/>
            </a:pPr>
            <a:r>
              <a:rPr lang="en-US"/>
              <a:t>Verifica dell’inclusività: c’è qualcosa nel modo in cui hai spiegato il tuo concetto oggi che potrebbe aver escluso uno studente proveniente da un contesto, settore o livello linguistico diverso?</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35"/>
          <p:cNvSpPr txBox="1">
            <a:spLocks noGrp="1"/>
          </p:cNvSpPr>
          <p:nvPr>
            <p:ph type="body" idx="1"/>
          </p:nvPr>
        </p:nvSpPr>
        <p:spPr>
          <a:xfrm>
            <a:off x="411093" y="1198996"/>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La mia attività didattica sulla sostenibilità</a:t>
            </a:r>
            <a:endParaRPr/>
          </a:p>
        </p:txBody>
      </p:sp>
      <p:sp>
        <p:nvSpPr>
          <p:cNvPr id="535" name="Google Shape;535;p35"/>
          <p:cNvSpPr txBox="1">
            <a:spLocks noGrp="1"/>
          </p:cNvSpPr>
          <p:nvPr>
            <p:ph type="body" idx="2"/>
          </p:nvPr>
        </p:nvSpPr>
        <p:spPr>
          <a:xfrm>
            <a:off x="522771" y="1852180"/>
            <a:ext cx="10402742" cy="4804196"/>
          </a:xfrm>
          <a:prstGeom prst="rect">
            <a:avLst/>
          </a:prstGeom>
          <a:noFill/>
          <a:ln>
            <a:noFill/>
          </a:ln>
        </p:spPr>
        <p:txBody>
          <a:bodyPr spcFirstLastPara="1" wrap="square" lIns="0" tIns="0" rIns="0" bIns="0" anchor="t" anchorCtr="0">
            <a:normAutofit fontScale="92500" lnSpcReduction="20000"/>
          </a:bodyPr>
          <a:lstStyle/>
          <a:p>
            <a:pPr marL="0" lvl="0" indent="0" algn="l" rtl="0">
              <a:spcBef>
                <a:spcPts val="0"/>
              </a:spcBef>
              <a:spcAft>
                <a:spcPts val="0"/>
              </a:spcAft>
              <a:buSzPct val="80000"/>
              <a:buNone/>
            </a:pPr>
            <a:r>
              <a:rPr lang="en-US" b="1"/>
              <a:t>Durata:</a:t>
            </a:r>
            <a:r>
              <a:rPr lang="en-US"/>
              <a:t> 1 ora</a:t>
            </a:r>
            <a:endParaRPr/>
          </a:p>
          <a:p>
            <a:pPr marL="342900" lvl="0" indent="-342900" algn="l" rtl="0">
              <a:spcBef>
                <a:spcPts val="1000"/>
              </a:spcBef>
              <a:spcAft>
                <a:spcPts val="0"/>
              </a:spcAft>
              <a:buSzPct val="80000"/>
              <a:buChar char="►"/>
            </a:pPr>
            <a:r>
              <a:rPr lang="en-US"/>
              <a:t>Scegli un concetto su cui ti senti meno sicuro. Esamina le diapositive e la definizione nel Glossario tecnico.</a:t>
            </a:r>
            <a:endParaRPr/>
          </a:p>
          <a:p>
            <a:pPr marL="342900" lvl="0" indent="-342900" algn="l" rtl="0">
              <a:spcBef>
                <a:spcPts val="1000"/>
              </a:spcBef>
              <a:spcAft>
                <a:spcPts val="0"/>
              </a:spcAft>
              <a:buSzPct val="80000"/>
              <a:buChar char="►"/>
            </a:pPr>
            <a:r>
              <a:rPr lang="en-US"/>
              <a:t>Progetta una breve attività didattica su misura per il tuo contesto professionale di istruzione e formazione professionale (IFP), attraverso la quale i tuoi studenti possano comprendere e applicare un concetto di sostenibilità.</a:t>
            </a:r>
            <a:endParaRPr/>
          </a:p>
          <a:p>
            <a:pPr marL="742950" lvl="1" indent="-285750" algn="l" rtl="0">
              <a:spcBef>
                <a:spcPts val="1000"/>
              </a:spcBef>
              <a:spcAft>
                <a:spcPts val="0"/>
              </a:spcAft>
              <a:buSzPct val="80000"/>
              <a:buChar char="►"/>
            </a:pPr>
            <a:r>
              <a:rPr lang="en-US"/>
              <a:t>Il concetto di sostenibilità che desideri che gli studenti acquisiscano (ad es. efficienza energetica, economia circolare, impronta di carbonio).</a:t>
            </a:r>
            <a:endParaRPr/>
          </a:p>
          <a:p>
            <a:pPr marL="742950" lvl="1" indent="-285750" algn="l" rtl="0">
              <a:spcBef>
                <a:spcPts val="1000"/>
              </a:spcBef>
              <a:spcAft>
                <a:spcPts val="0"/>
              </a:spcAft>
              <a:buSzPct val="80000"/>
              <a:buChar char="►"/>
            </a:pPr>
            <a:r>
              <a:rPr lang="en-US"/>
              <a:t>L’attività didattica che proporresti (ad es. discussione, analisi di casi, attività pratica, scenario basato su un problema), spiegando cosa faranno gli studenti.</a:t>
            </a:r>
            <a:endParaRPr/>
          </a:p>
          <a:p>
            <a:pPr marL="742950" lvl="1" indent="-285750" algn="l" rtl="0">
              <a:spcBef>
                <a:spcPts val="1000"/>
              </a:spcBef>
              <a:spcAft>
                <a:spcPts val="0"/>
              </a:spcAft>
              <a:buSzPct val="80000"/>
              <a:buChar char="►"/>
            </a:pPr>
            <a:r>
              <a:rPr lang="en-US"/>
              <a:t>Un collegamento a un contesto reale o locale, che garantisca la rilevanza per il settore o l’ambito di attività dei tuoi studenti.</a:t>
            </a:r>
            <a:endParaRPr/>
          </a:p>
          <a:p>
            <a:pPr marL="742950" lvl="1" indent="-285750" algn="l" rtl="0">
              <a:spcBef>
                <a:spcPts val="1000"/>
              </a:spcBef>
              <a:spcAft>
                <a:spcPts val="0"/>
              </a:spcAft>
              <a:buSzPct val="80000"/>
              <a:buChar char="►"/>
            </a:pPr>
            <a:r>
              <a:rPr lang="en-US"/>
              <a:t>Come garantirai l’inclusività, tenendo conto delle diverse esigenze, dei diversi background o dei diversi livelli di conoscenza pregressa degli studenti.</a:t>
            </a:r>
            <a:endParaRPr/>
          </a:p>
          <a:p>
            <a:pPr marL="342900" lvl="0" indent="-342900" algn="l" rtl="0">
              <a:spcBef>
                <a:spcPts val="1000"/>
              </a:spcBef>
              <a:spcAft>
                <a:spcPts val="0"/>
              </a:spcAft>
              <a:buSzPct val="80000"/>
              <a:buChar char="►"/>
            </a:pPr>
            <a:r>
              <a:rPr lang="en-US"/>
              <a:t>L’attività dovrebbe essere semplice, pratica e direttamente applicabile nella vostra pratica didattica, aiutando gli studenti non solo a comprendere il concetto, ma anche a metterlo in relazione con la loro realtà professionale</a:t>
            </a:r>
            <a:endParaRPr/>
          </a:p>
          <a:p>
            <a:pPr marL="342900" lvl="0" indent="-258318" algn="l" rtl="0">
              <a:spcBef>
                <a:spcPts val="1000"/>
              </a:spcBef>
              <a:spcAft>
                <a:spcPts val="0"/>
              </a:spcAft>
              <a:buSzPct val="80000"/>
              <a:buNone/>
            </a:pPr>
            <a:endParaRPr/>
          </a:p>
          <a:p>
            <a:pPr marL="342900" lvl="0" indent="-258318" algn="l" rtl="0">
              <a:spcBef>
                <a:spcPts val="1000"/>
              </a:spcBef>
              <a:spcAft>
                <a:spcPts val="0"/>
              </a:spcAft>
              <a:buSzPct val="80000"/>
              <a:buNone/>
            </a:pPr>
            <a:endParaRPr/>
          </a:p>
        </p:txBody>
      </p:sp>
      <p:sp>
        <p:nvSpPr>
          <p:cNvPr id="536" name="Google Shape;536;p35"/>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Compito di apprendimento autonomo</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36"/>
          <p:cNvSpPr txBox="1">
            <a:spLocks noGrp="1"/>
          </p:cNvSpPr>
          <p:nvPr>
            <p:ph type="body" idx="1"/>
          </p:nvPr>
        </p:nvSpPr>
        <p:spPr>
          <a:xfrm>
            <a:off x="399370" y="1449388"/>
            <a:ext cx="6371016" cy="500784"/>
          </a:xfrm>
          <a:prstGeom prst="rect">
            <a:avLst/>
          </a:prstGeom>
          <a:noFill/>
          <a:ln>
            <a:noFill/>
          </a:ln>
        </p:spPr>
        <p:txBody>
          <a:bodyPr spcFirstLastPara="1" wrap="square" lIns="0" tIns="0" rIns="0" bIns="0" anchor="ctr" anchorCtr="0">
            <a:normAutofit/>
          </a:bodyPr>
          <a:lstStyle/>
          <a:p>
            <a:pPr marL="342900" lvl="0" indent="-342900" algn="l" rtl="0">
              <a:spcBef>
                <a:spcPts val="0"/>
              </a:spcBef>
              <a:spcAft>
                <a:spcPts val="0"/>
              </a:spcAft>
              <a:buSzPts val="1600"/>
              <a:buChar char="►"/>
            </a:pPr>
            <a:r>
              <a:rPr lang="en-US"/>
              <a:t>La mia attività didattica sulla sostenibilità</a:t>
            </a:r>
            <a:endParaRPr/>
          </a:p>
        </p:txBody>
      </p:sp>
      <p:sp>
        <p:nvSpPr>
          <p:cNvPr id="542" name="Google Shape;542;p36"/>
          <p:cNvSpPr txBox="1">
            <a:spLocks noGrp="1"/>
          </p:cNvSpPr>
          <p:nvPr>
            <p:ph type="body" idx="2"/>
          </p:nvPr>
        </p:nvSpPr>
        <p:spPr>
          <a:xfrm>
            <a:off x="399370" y="2092147"/>
            <a:ext cx="9744374" cy="4429126"/>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SzPts val="1440"/>
              <a:buNone/>
            </a:pPr>
            <a:r>
              <a:rPr lang="en-US" b="1"/>
              <a:t>Durata:</a:t>
            </a:r>
            <a:r>
              <a:rPr lang="en-US"/>
              <a:t> 1 ora</a:t>
            </a:r>
            <a:endParaRPr/>
          </a:p>
          <a:p>
            <a:pPr marL="342900" lvl="0" indent="-342900" algn="l" rtl="0">
              <a:spcBef>
                <a:spcPts val="1000"/>
              </a:spcBef>
              <a:spcAft>
                <a:spcPts val="0"/>
              </a:spcAft>
              <a:buSzPts val="1440"/>
              <a:buNone/>
            </a:pPr>
            <a:endParaRPr/>
          </a:p>
          <a:p>
            <a:pPr marL="342900" lvl="0" indent="-342900" algn="l" rtl="0">
              <a:spcBef>
                <a:spcPts val="1000"/>
              </a:spcBef>
              <a:spcAft>
                <a:spcPts val="0"/>
              </a:spcAft>
              <a:buSzPts val="1440"/>
              <a:buNone/>
            </a:pPr>
            <a:r>
              <a:rPr lang="en-US"/>
              <a:t>Breve descrizione di un'attività didattica personalizzata (circa 150–200 parole) ideata per il contesto di formazione professionale del formatore, in cui gli allievi approfondiscono e applicano un concetto di sostenibilità.</a:t>
            </a:r>
            <a:endParaRPr/>
          </a:p>
          <a:p>
            <a:pPr marL="342900" lvl="0" indent="-342900" algn="l" rtl="0">
              <a:spcBef>
                <a:spcPts val="1000"/>
              </a:spcBef>
              <a:spcAft>
                <a:spcPts val="0"/>
              </a:spcAft>
              <a:buSzPts val="1120"/>
              <a:buNone/>
            </a:pPr>
            <a:endParaRPr sz="1400"/>
          </a:p>
          <a:p>
            <a:pPr marL="342900" lvl="0" indent="-342900" algn="l" rtl="0">
              <a:spcBef>
                <a:spcPts val="1000"/>
              </a:spcBef>
              <a:spcAft>
                <a:spcPts val="0"/>
              </a:spcAft>
              <a:buSzPts val="1440"/>
              <a:buNone/>
            </a:pPr>
            <a:r>
              <a:rPr lang="en-US"/>
              <a:t>Il risultato finale dovrebbe includere:</a:t>
            </a:r>
            <a:endParaRPr sz="1400"/>
          </a:p>
          <a:p>
            <a:pPr marL="342900" lvl="0" indent="-342900" algn="l" rtl="0">
              <a:spcBef>
                <a:spcPts val="1000"/>
              </a:spcBef>
              <a:spcAft>
                <a:spcPts val="0"/>
              </a:spcAft>
              <a:buSzPts val="1440"/>
              <a:buFont typeface="Noto Sans Symbols"/>
              <a:buChar char="▪"/>
            </a:pPr>
            <a:r>
              <a:rPr lang="en-US"/>
              <a:t>una chiara descrizione dell’attività (cosa faranno gli allievi)</a:t>
            </a:r>
            <a:endParaRPr sz="1400"/>
          </a:p>
          <a:p>
            <a:pPr marL="342900" lvl="0" indent="-342900" algn="l" rtl="0">
              <a:spcBef>
                <a:spcPts val="1000"/>
              </a:spcBef>
              <a:spcAft>
                <a:spcPts val="0"/>
              </a:spcAft>
              <a:buSzPts val="1440"/>
              <a:buFont typeface="Noto Sans Symbols"/>
              <a:buChar char="▪"/>
            </a:pPr>
            <a:r>
              <a:rPr lang="en-US"/>
              <a:t>un collegamento a un contesto reale o specifico del settore e un'indicazione di come verrà garantita l'inclusività</a:t>
            </a:r>
            <a:endParaRPr sz="1400"/>
          </a:p>
          <a:p>
            <a:pPr marL="342900" lvl="0" indent="-342900" algn="l" rtl="0">
              <a:spcBef>
                <a:spcPts val="1000"/>
              </a:spcBef>
              <a:spcAft>
                <a:spcPts val="0"/>
              </a:spcAft>
              <a:buSzPts val="1440"/>
              <a:buFont typeface="Noto Sans Symbols"/>
              <a:buChar char="▪"/>
            </a:pPr>
            <a:r>
              <a:rPr lang="en-US"/>
              <a:t>L’attività dovrebbe essere pratica, pronta per essere implementata e aiutare gli studenti a comprendere e applicare i concetti di sostenibilità all’interno della loro realtà professionale</a:t>
            </a:r>
            <a:endParaRPr sz="1400">
              <a:solidFill>
                <a:srgbClr val="383842"/>
              </a:solidFill>
              <a:latin typeface="Open Sans"/>
              <a:ea typeface="Open Sans"/>
              <a:cs typeface="Open Sans"/>
              <a:sym typeface="Open Sans"/>
            </a:endParaRPr>
          </a:p>
          <a:p>
            <a:pPr marL="342900" lvl="0" indent="-251460" algn="l" rtl="0">
              <a:spcBef>
                <a:spcPts val="1000"/>
              </a:spcBef>
              <a:spcAft>
                <a:spcPts val="0"/>
              </a:spcAft>
              <a:buSzPts val="1440"/>
              <a:buNone/>
            </a:pPr>
            <a:endParaRPr/>
          </a:p>
          <a:p>
            <a:pPr marL="342900" lvl="0" indent="-251460" algn="l" rtl="0">
              <a:spcBef>
                <a:spcPts val="1000"/>
              </a:spcBef>
              <a:spcAft>
                <a:spcPts val="0"/>
              </a:spcAft>
              <a:buSzPts val="1440"/>
              <a:buNone/>
            </a:pPr>
            <a:endParaRPr/>
          </a:p>
        </p:txBody>
      </p:sp>
      <p:sp>
        <p:nvSpPr>
          <p:cNvPr id="543" name="Google Shape;543;p36"/>
          <p:cNvSpPr txBox="1">
            <a:spLocks noGrp="1"/>
          </p:cNvSpPr>
          <p:nvPr>
            <p:ph type="title"/>
          </p:nvPr>
        </p:nvSpPr>
        <p:spPr>
          <a:xfrm>
            <a:off x="677334" y="609600"/>
            <a:ext cx="8596668" cy="83978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Compito di apprendimento autonomo</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37"/>
          <p:cNvSpPr/>
          <p:nvPr/>
        </p:nvSpPr>
        <p:spPr>
          <a:xfrm>
            <a:off x="6776720" y="1554480"/>
            <a:ext cx="4937760" cy="4958080"/>
          </a:xfrm>
          <a:prstGeom prst="roundRect">
            <a:avLst>
              <a:gd name="adj" fmla="val 16667"/>
            </a:avLst>
          </a:prstGeom>
          <a:solidFill>
            <a:srgbClr val="3E781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50" name="Google Shape;550;p37"/>
          <p:cNvSpPr txBox="1">
            <a:spLocks noGrp="1"/>
          </p:cNvSpPr>
          <p:nvPr>
            <p:ph type="title"/>
          </p:nvPr>
        </p:nvSpPr>
        <p:spPr>
          <a:xfrm>
            <a:off x="645765" y="1022669"/>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55839"/>
              </a:buClr>
              <a:buSzPts val="3600"/>
              <a:buFont typeface="Trebuchet MS"/>
              <a:buNone/>
            </a:pPr>
            <a:r>
              <a:rPr lang="en-US">
                <a:solidFill>
                  <a:srgbClr val="255839"/>
                </a:solidFill>
              </a:rPr>
              <a:t>Sintesi e passi successivi</a:t>
            </a:r>
            <a:endParaRPr>
              <a:solidFill>
                <a:srgbClr val="255839"/>
              </a:solidFill>
            </a:endParaRPr>
          </a:p>
        </p:txBody>
      </p:sp>
      <p:sp>
        <p:nvSpPr>
          <p:cNvPr id="551" name="Google Shape;551;p37"/>
          <p:cNvSpPr txBox="1">
            <a:spLocks noGrp="1"/>
          </p:cNvSpPr>
          <p:nvPr>
            <p:ph type="body" idx="1"/>
          </p:nvPr>
        </p:nvSpPr>
        <p:spPr>
          <a:xfrm>
            <a:off x="611333" y="2066412"/>
            <a:ext cx="5792984" cy="4156588"/>
          </a:xfrm>
          <a:prstGeom prst="rect">
            <a:avLst/>
          </a:prstGeom>
          <a:noFill/>
          <a:ln>
            <a:noFill/>
          </a:ln>
        </p:spPr>
        <p:txBody>
          <a:bodyPr spcFirstLastPara="1" wrap="square" lIns="0" tIns="0" rIns="0" bIns="0" anchor="t" anchorCtr="0">
            <a:normAutofit fontScale="92500" lnSpcReduction="20000"/>
          </a:bodyPr>
          <a:lstStyle/>
          <a:p>
            <a:pPr marL="0" lvl="0" indent="0" algn="l" rtl="0">
              <a:spcBef>
                <a:spcPts val="0"/>
              </a:spcBef>
              <a:spcAft>
                <a:spcPts val="0"/>
              </a:spcAft>
              <a:buSzPct val="80000"/>
              <a:buNone/>
            </a:pPr>
            <a:r>
              <a:rPr lang="en-US"/>
              <a:t>In questo modulo abbiamo trattato:</a:t>
            </a:r>
            <a:endParaRPr/>
          </a:p>
          <a:p>
            <a:pPr marL="342900" lvl="0" indent="-342900" algn="l" rtl="0">
              <a:spcBef>
                <a:spcPts val="1000"/>
              </a:spcBef>
              <a:spcAft>
                <a:spcPts val="0"/>
              </a:spcAft>
              <a:buSzPct val="80000"/>
              <a:buChar char="►"/>
            </a:pPr>
            <a:r>
              <a:rPr lang="en-US"/>
              <a:t>Sostenibilità = TBL (Ambientale + Sociale + Economica) + SDG + ESG</a:t>
            </a:r>
            <a:endParaRPr/>
          </a:p>
          <a:p>
            <a:pPr marL="342900" lvl="0" indent="-342900" algn="l" rtl="0">
              <a:spcBef>
                <a:spcPts val="1000"/>
              </a:spcBef>
              <a:spcAft>
                <a:spcPts val="0"/>
              </a:spcAft>
              <a:buSzPct val="80000"/>
              <a:buChar char="►"/>
            </a:pPr>
            <a:r>
              <a:rPr lang="en-US"/>
              <a:t>Principali tendenze trattate: Patto verde europeo, gas serra, economia circolare (le 10 R), economia verde, transizione digitale-verde</a:t>
            </a:r>
            <a:endParaRPr/>
          </a:p>
          <a:p>
            <a:pPr marL="342900" lvl="0" indent="-342900" algn="l" rtl="0">
              <a:spcBef>
                <a:spcPts val="1000"/>
              </a:spcBef>
              <a:spcAft>
                <a:spcPts val="0"/>
              </a:spcAft>
              <a:buSzPct val="80000"/>
              <a:buChar char="►"/>
            </a:pPr>
            <a:r>
              <a:rPr lang="en-US"/>
              <a:t>Tre quadri di riferimento dell’UE guidano il modo in cui si insegna: GreenComp (COSA), DigCompEdu (COME), LifeComp (CHI). </a:t>
            </a:r>
            <a:endParaRPr/>
          </a:p>
          <a:p>
            <a:pPr marL="0" lvl="0" indent="0" algn="l" rtl="0">
              <a:spcBef>
                <a:spcPts val="1000"/>
              </a:spcBef>
              <a:spcAft>
                <a:spcPts val="0"/>
              </a:spcAft>
              <a:buSzPct val="80000"/>
              <a:buNone/>
            </a:pPr>
            <a:r>
              <a:rPr lang="en-US"/>
              <a:t>Prossimi passi:</a:t>
            </a:r>
            <a:endParaRPr/>
          </a:p>
          <a:p>
            <a:pPr marL="342900" lvl="0" indent="-342900" algn="l" rtl="0">
              <a:spcBef>
                <a:spcPts val="1000"/>
              </a:spcBef>
              <a:spcAft>
                <a:spcPts val="0"/>
              </a:spcAft>
              <a:buSzPct val="80000"/>
              <a:buChar char="►"/>
            </a:pPr>
            <a:r>
              <a:rPr lang="en-US"/>
              <a:t>Completa l’attività SDL: Il mio spunto didattico sulla sostenibilità (1 ora)</a:t>
            </a:r>
            <a:endParaRPr/>
          </a:p>
          <a:p>
            <a:pPr marL="342900" lvl="0" indent="-342900" algn="l" rtl="0">
              <a:spcBef>
                <a:spcPts val="1000"/>
              </a:spcBef>
              <a:spcAft>
                <a:spcPts val="0"/>
              </a:spcAft>
              <a:buSzPct val="80000"/>
              <a:buChar char="►"/>
            </a:pPr>
            <a:r>
              <a:rPr lang="en-US"/>
              <a:t>Invia il tuo piano di lezione + nota di riflessione al portfolio del formatore</a:t>
            </a:r>
            <a:endParaRPr/>
          </a:p>
          <a:p>
            <a:pPr marL="342900" lvl="0" indent="-342900" algn="l" rtl="0">
              <a:spcBef>
                <a:spcPts val="1000"/>
              </a:spcBef>
              <a:spcAft>
                <a:spcPts val="0"/>
              </a:spcAft>
              <a:buSzPct val="80000"/>
              <a:buChar char="►"/>
            </a:pPr>
            <a:r>
              <a:rPr lang="en-US"/>
              <a:t>Prepararsi al Modulo 2: Orientarsi nel programma didattico SUSTAIN-EU e nel corso di e-learning (SRC)</a:t>
            </a:r>
            <a:endParaRPr/>
          </a:p>
        </p:txBody>
      </p:sp>
      <p:pic>
        <p:nvPicPr>
          <p:cNvPr id="552" name="Google Shape;552;p37"/>
          <p:cNvPicPr preferRelativeResize="0"/>
          <p:nvPr/>
        </p:nvPicPr>
        <p:blipFill rotWithShape="1">
          <a:blip r:embed="rId3">
            <a:alphaModFix/>
          </a:blip>
          <a:srcRect l="2052" r="2052"/>
          <a:stretch/>
        </p:blipFill>
        <p:spPr>
          <a:xfrm>
            <a:off x="7142788" y="1844040"/>
            <a:ext cx="4199289" cy="4378960"/>
          </a:xfrm>
          <a:custGeom>
            <a:avLst/>
            <a:gdLst/>
            <a:ahLst/>
            <a:cxnLst/>
            <a:rect l="l" t="t" r="r" b="b"/>
            <a:pathLst>
              <a:path w="3191634" h="1727676" extrusionOk="0">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38"/>
          <p:cNvSpPr txBox="1"/>
          <p:nvPr/>
        </p:nvSpPr>
        <p:spPr>
          <a:xfrm>
            <a:off x="6096000" y="5843277"/>
            <a:ext cx="5333999" cy="61069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900">
                <a:solidFill>
                  <a:srgbClr val="383842"/>
                </a:solidFill>
                <a:latin typeface="Open Sans"/>
                <a:ea typeface="Open Sans"/>
                <a:cs typeface="Open Sans"/>
                <a:sym typeface="Open Sans"/>
              </a:rPr>
              <a:t>Finanziato dall’Unione europea. Le opinioni e i punti di vista espressi sono tuttavia esclusivamente quelli degli autori e non riflettono necessariamente quelli dell’Unione europea o dell’Agenzia esecutiva europea per l’istruzione e la cultura (EACEA). Né l’Unione europea né l’EACEA possono essere ritenute responsabili al riguardo. Numero del progetto: 2024-1-PT01-KA220-VET-000252771</a:t>
            </a:r>
            <a:endParaRPr/>
          </a:p>
        </p:txBody>
      </p:sp>
      <p:pic>
        <p:nvPicPr>
          <p:cNvPr id="559" name="Google Shape;559;p38"/>
          <p:cNvPicPr preferRelativeResize="0"/>
          <p:nvPr/>
        </p:nvPicPr>
        <p:blipFill rotWithShape="1">
          <a:blip r:embed="rId3">
            <a:alphaModFix/>
          </a:blip>
          <a:srcRect/>
          <a:stretch/>
        </p:blipFill>
        <p:spPr>
          <a:xfrm>
            <a:off x="3348500" y="5634772"/>
            <a:ext cx="614055" cy="229388"/>
          </a:xfrm>
          <a:prstGeom prst="rect">
            <a:avLst/>
          </a:prstGeom>
          <a:noFill/>
          <a:ln>
            <a:noFill/>
          </a:ln>
        </p:spPr>
      </p:pic>
      <p:pic>
        <p:nvPicPr>
          <p:cNvPr id="560" name="Google Shape;560;p38" descr="A blue text on a black background  AI-generated content may be incorrect."/>
          <p:cNvPicPr preferRelativeResize="0"/>
          <p:nvPr/>
        </p:nvPicPr>
        <p:blipFill rotWithShape="1">
          <a:blip r:embed="rId4">
            <a:alphaModFix/>
          </a:blip>
          <a:srcRect/>
          <a:stretch/>
        </p:blipFill>
        <p:spPr>
          <a:xfrm>
            <a:off x="3285095" y="5938636"/>
            <a:ext cx="2717175" cy="570050"/>
          </a:xfrm>
          <a:prstGeom prst="rect">
            <a:avLst/>
          </a:prstGeom>
          <a:noFill/>
          <a:ln>
            <a:noFill/>
          </a:ln>
        </p:spPr>
      </p:pic>
      <p:pic>
        <p:nvPicPr>
          <p:cNvPr id="561" name="Google Shape;561;p38" descr="A blue and red logo  AI-generated content may be incorrect."/>
          <p:cNvPicPr preferRelativeResize="0"/>
          <p:nvPr/>
        </p:nvPicPr>
        <p:blipFill rotWithShape="1">
          <a:blip r:embed="rId5">
            <a:alphaModFix/>
          </a:blip>
          <a:srcRect/>
          <a:stretch/>
        </p:blipFill>
        <p:spPr>
          <a:xfrm>
            <a:off x="7490691" y="3636691"/>
            <a:ext cx="1196231" cy="507092"/>
          </a:xfrm>
          <a:prstGeom prst="rect">
            <a:avLst/>
          </a:prstGeom>
          <a:noFill/>
          <a:ln>
            <a:noFill/>
          </a:ln>
        </p:spPr>
      </p:pic>
      <p:pic>
        <p:nvPicPr>
          <p:cNvPr id="562" name="Google Shape;562;p38" descr="A blue and black logo  AI-generated content may be incorrect."/>
          <p:cNvPicPr preferRelativeResize="0"/>
          <p:nvPr/>
        </p:nvPicPr>
        <p:blipFill rotWithShape="1">
          <a:blip r:embed="rId6">
            <a:alphaModFix/>
          </a:blip>
          <a:srcRect/>
          <a:stretch/>
        </p:blipFill>
        <p:spPr>
          <a:xfrm>
            <a:off x="6604557" y="4516070"/>
            <a:ext cx="1263458" cy="507092"/>
          </a:xfrm>
          <a:prstGeom prst="rect">
            <a:avLst/>
          </a:prstGeom>
          <a:noFill/>
          <a:ln>
            <a:noFill/>
          </a:ln>
        </p:spPr>
      </p:pic>
      <p:pic>
        <p:nvPicPr>
          <p:cNvPr id="563" name="Google Shape;563;p38" descr="A close-up of a map  AI-generated content may be incorrect."/>
          <p:cNvPicPr preferRelativeResize="0"/>
          <p:nvPr/>
        </p:nvPicPr>
        <p:blipFill rotWithShape="1">
          <a:blip r:embed="rId7">
            <a:alphaModFix/>
          </a:blip>
          <a:srcRect/>
          <a:stretch/>
        </p:blipFill>
        <p:spPr>
          <a:xfrm>
            <a:off x="6066101" y="3393200"/>
            <a:ext cx="1075499" cy="805838"/>
          </a:xfrm>
          <a:prstGeom prst="rect">
            <a:avLst/>
          </a:prstGeom>
          <a:noFill/>
          <a:ln>
            <a:noFill/>
          </a:ln>
        </p:spPr>
      </p:pic>
      <p:pic>
        <p:nvPicPr>
          <p:cNvPr id="564" name="Google Shape;564;p38" descr="A red rectangular sign with a white background  AI-generated content may be incorrect."/>
          <p:cNvPicPr preferRelativeResize="0"/>
          <p:nvPr/>
        </p:nvPicPr>
        <p:blipFill rotWithShape="1">
          <a:blip r:embed="rId8">
            <a:alphaModFix/>
          </a:blip>
          <a:srcRect/>
          <a:stretch/>
        </p:blipFill>
        <p:spPr>
          <a:xfrm>
            <a:off x="3034163" y="3393200"/>
            <a:ext cx="846957" cy="805838"/>
          </a:xfrm>
          <a:prstGeom prst="rect">
            <a:avLst/>
          </a:prstGeom>
          <a:noFill/>
          <a:ln>
            <a:noFill/>
          </a:ln>
        </p:spPr>
      </p:pic>
      <p:pic>
        <p:nvPicPr>
          <p:cNvPr id="565" name="Google Shape;565;p38" descr="A logo with colored circles  AI-generated content may be incorrect."/>
          <p:cNvPicPr preferRelativeResize="0"/>
          <p:nvPr/>
        </p:nvPicPr>
        <p:blipFill rotWithShape="1">
          <a:blip r:embed="rId9">
            <a:alphaModFix/>
          </a:blip>
          <a:srcRect/>
          <a:stretch/>
        </p:blipFill>
        <p:spPr>
          <a:xfrm>
            <a:off x="4700174" y="4516087"/>
            <a:ext cx="1302096" cy="492999"/>
          </a:xfrm>
          <a:prstGeom prst="rect">
            <a:avLst/>
          </a:prstGeom>
          <a:noFill/>
          <a:ln>
            <a:noFill/>
          </a:ln>
        </p:spPr>
      </p:pic>
      <p:pic>
        <p:nvPicPr>
          <p:cNvPr id="566" name="Google Shape;566;p38" descr="A blue text on a white background  AI-generated content may be incorrect."/>
          <p:cNvPicPr preferRelativeResize="0"/>
          <p:nvPr/>
        </p:nvPicPr>
        <p:blipFill rotWithShape="1">
          <a:blip r:embed="rId10">
            <a:alphaModFix/>
          </a:blip>
          <a:srcRect/>
          <a:stretch/>
        </p:blipFill>
        <p:spPr>
          <a:xfrm>
            <a:off x="4279179" y="3577041"/>
            <a:ext cx="1415399" cy="575427"/>
          </a:xfrm>
          <a:prstGeom prst="rect">
            <a:avLst/>
          </a:prstGeom>
          <a:noFill/>
          <a:ln>
            <a:noFill/>
          </a:ln>
        </p:spPr>
      </p:pic>
      <p:pic>
        <p:nvPicPr>
          <p:cNvPr id="567" name="Google Shape;567;p38"/>
          <p:cNvPicPr preferRelativeResize="0"/>
          <p:nvPr/>
        </p:nvPicPr>
        <p:blipFill rotWithShape="1">
          <a:blip r:embed="rId11">
            <a:alphaModFix/>
          </a:blip>
          <a:srcRect/>
          <a:stretch/>
        </p:blipFill>
        <p:spPr>
          <a:xfrm>
            <a:off x="3962555" y="2065379"/>
            <a:ext cx="3072174" cy="697925"/>
          </a:xfrm>
          <a:prstGeom prst="rect">
            <a:avLst/>
          </a:prstGeom>
          <a:noFill/>
          <a:ln>
            <a:noFill/>
          </a:ln>
        </p:spPr>
      </p:pic>
      <p:pic>
        <p:nvPicPr>
          <p:cNvPr id="568" name="Google Shape;568;p38"/>
          <p:cNvPicPr preferRelativeResize="0"/>
          <p:nvPr/>
        </p:nvPicPr>
        <p:blipFill rotWithShape="1">
          <a:blip r:embed="rId12">
            <a:alphaModFix/>
          </a:blip>
          <a:srcRect/>
          <a:stretch/>
        </p:blipFill>
        <p:spPr>
          <a:xfrm>
            <a:off x="2658300" y="106070"/>
            <a:ext cx="5847471" cy="1658822"/>
          </a:xfrm>
          <a:prstGeom prst="rect">
            <a:avLst/>
          </a:prstGeom>
          <a:noFill/>
          <a:ln>
            <a:noFill/>
          </a:ln>
        </p:spPr>
      </p:pic>
      <p:grpSp>
        <p:nvGrpSpPr>
          <p:cNvPr id="569" name="Google Shape;569;p38"/>
          <p:cNvGrpSpPr/>
          <p:nvPr/>
        </p:nvGrpSpPr>
        <p:grpSpPr>
          <a:xfrm>
            <a:off x="639092" y="3746526"/>
            <a:ext cx="1631316" cy="2329179"/>
            <a:chOff x="0" y="0"/>
            <a:chExt cx="1631376" cy="2329344"/>
          </a:xfrm>
        </p:grpSpPr>
        <p:grpSp>
          <p:nvGrpSpPr>
            <p:cNvPr id="570" name="Google Shape;570;p38"/>
            <p:cNvGrpSpPr/>
            <p:nvPr/>
          </p:nvGrpSpPr>
          <p:grpSpPr>
            <a:xfrm>
              <a:off x="69494" y="0"/>
              <a:ext cx="1537201" cy="720000"/>
              <a:chOff x="0" y="0"/>
              <a:chExt cx="817861" cy="383204"/>
            </a:xfrm>
          </p:grpSpPr>
          <p:pic>
            <p:nvPicPr>
              <p:cNvPr id="571" name="Google Shape;571;p38" descr="More Than a 'Like': The Story of the Facebook Logo | Looka"/>
              <p:cNvPicPr preferRelativeResize="0"/>
              <p:nvPr/>
            </p:nvPicPr>
            <p:blipFill rotWithShape="1">
              <a:blip r:embed="rId13">
                <a:alphaModFix/>
              </a:blip>
              <a:srcRect/>
              <a:stretch/>
            </p:blipFill>
            <p:spPr>
              <a:xfrm>
                <a:off x="0" y="0"/>
                <a:ext cx="389890" cy="372110"/>
              </a:xfrm>
              <a:prstGeom prst="rect">
                <a:avLst/>
              </a:prstGeom>
              <a:noFill/>
              <a:ln>
                <a:noFill/>
              </a:ln>
            </p:spPr>
          </p:pic>
          <p:pic>
            <p:nvPicPr>
              <p:cNvPr id="572" name="Google Shape;572;p38"/>
              <p:cNvPicPr preferRelativeResize="0"/>
              <p:nvPr/>
            </p:nvPicPr>
            <p:blipFill rotWithShape="1">
              <a:blip r:embed="rId14">
                <a:alphaModFix/>
              </a:blip>
              <a:srcRect/>
              <a:stretch/>
            </p:blipFill>
            <p:spPr>
              <a:xfrm>
                <a:off x="452101" y="23794"/>
                <a:ext cx="365760" cy="359410"/>
              </a:xfrm>
              <a:prstGeom prst="rect">
                <a:avLst/>
              </a:prstGeom>
              <a:noFill/>
              <a:ln>
                <a:noFill/>
              </a:ln>
            </p:spPr>
          </p:pic>
        </p:grpSp>
        <p:grpSp>
          <p:nvGrpSpPr>
            <p:cNvPr id="573" name="Google Shape;573;p38"/>
            <p:cNvGrpSpPr/>
            <p:nvPr/>
          </p:nvGrpSpPr>
          <p:grpSpPr>
            <a:xfrm>
              <a:off x="36576" y="793700"/>
              <a:ext cx="1594800" cy="720000"/>
              <a:chOff x="0" y="0"/>
              <a:chExt cx="825108" cy="373007"/>
            </a:xfrm>
          </p:grpSpPr>
          <p:pic>
            <p:nvPicPr>
              <p:cNvPr id="574" name="Google Shape;574;p38" descr="O imagine care conține Grafică, Color, cerc, design grafic  Conținutul generat de inteligența artificială poate fi incorect."/>
              <p:cNvPicPr preferRelativeResize="0"/>
              <p:nvPr/>
            </p:nvPicPr>
            <p:blipFill rotWithShape="1">
              <a:blip r:embed="rId15">
                <a:alphaModFix/>
              </a:blip>
              <a:srcRect/>
              <a:stretch/>
            </p:blipFill>
            <p:spPr>
              <a:xfrm>
                <a:off x="0" y="0"/>
                <a:ext cx="394970" cy="372110"/>
              </a:xfrm>
              <a:prstGeom prst="rect">
                <a:avLst/>
              </a:prstGeom>
              <a:noFill/>
              <a:ln>
                <a:noFill/>
              </a:ln>
            </p:spPr>
          </p:pic>
          <p:pic>
            <p:nvPicPr>
              <p:cNvPr id="575" name="Google Shape;575;p38"/>
              <p:cNvPicPr preferRelativeResize="0"/>
              <p:nvPr/>
            </p:nvPicPr>
            <p:blipFill rotWithShape="1">
              <a:blip r:embed="rId16">
                <a:alphaModFix/>
              </a:blip>
              <a:srcRect/>
              <a:stretch/>
            </p:blipFill>
            <p:spPr>
              <a:xfrm>
                <a:off x="465698" y="13597"/>
                <a:ext cx="359410" cy="359410"/>
              </a:xfrm>
              <a:prstGeom prst="rect">
                <a:avLst/>
              </a:prstGeom>
              <a:noFill/>
              <a:ln>
                <a:noFill/>
              </a:ln>
            </p:spPr>
          </p:pic>
        </p:grpSp>
        <p:grpSp>
          <p:nvGrpSpPr>
            <p:cNvPr id="576" name="Google Shape;576;p38"/>
            <p:cNvGrpSpPr/>
            <p:nvPr/>
          </p:nvGrpSpPr>
          <p:grpSpPr>
            <a:xfrm>
              <a:off x="0" y="1609344"/>
              <a:ext cx="1598400" cy="720000"/>
              <a:chOff x="0" y="0"/>
              <a:chExt cx="827200" cy="372110"/>
            </a:xfrm>
          </p:grpSpPr>
          <p:pic>
            <p:nvPicPr>
              <p:cNvPr id="577" name="Google Shape;577;p38" descr="Linkedin logo vector, Linkedin symbol, Linkedin icon free ..."/>
              <p:cNvPicPr preferRelativeResize="0"/>
              <p:nvPr/>
            </p:nvPicPr>
            <p:blipFill rotWithShape="1">
              <a:blip r:embed="rId17">
                <a:alphaModFix/>
              </a:blip>
              <a:srcRect/>
              <a:stretch/>
            </p:blipFill>
            <p:spPr>
              <a:xfrm>
                <a:off x="0" y="0"/>
                <a:ext cx="394970" cy="372110"/>
              </a:xfrm>
              <a:prstGeom prst="rect">
                <a:avLst/>
              </a:prstGeom>
              <a:noFill/>
              <a:ln>
                <a:noFill/>
              </a:ln>
            </p:spPr>
          </p:pic>
          <p:pic>
            <p:nvPicPr>
              <p:cNvPr id="578" name="Google Shape;578;p38"/>
              <p:cNvPicPr preferRelativeResize="0"/>
              <p:nvPr/>
            </p:nvPicPr>
            <p:blipFill rotWithShape="1">
              <a:blip r:embed="rId18">
                <a:alphaModFix/>
              </a:blip>
              <a:srcRect/>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FC59FBA-4F70-4499-AA2D-DE4DBC5ADC55}"/>
</file>

<file path=customXml/itemProps2.xml><?xml version="1.0" encoding="utf-8"?>
<ds:datastoreItem xmlns:ds="http://schemas.openxmlformats.org/officeDocument/2006/customXml" ds:itemID="{E066985D-B9A8-4060-AEDB-64542E4337D1}"/>
</file>

<file path=customXml/itemProps3.xml><?xml version="1.0" encoding="utf-8"?>
<ds:datastoreItem xmlns:ds="http://schemas.openxmlformats.org/officeDocument/2006/customXml" ds:itemID="{2A2517FE-8DFE-4424-B38A-E19B75E4471B}"/>
</file>

<file path=docProps/app.xml><?xml version="1.0" encoding="utf-8"?>
<Properties xmlns="http://schemas.openxmlformats.org/officeDocument/2006/extended-properties" xmlns:vt="http://schemas.openxmlformats.org/officeDocument/2006/docPropsVTypes">
  <TotalTime>7</TotalTime>
  <Words>7942</Words>
  <Application>Microsoft Office PowerPoint</Application>
  <PresentationFormat>Widescreen</PresentationFormat>
  <Paragraphs>491</Paragraphs>
  <Slides>38</Slides>
  <Notes>38</Notes>
  <HiddenSlides>0</HiddenSlides>
  <MMClips>0</MMClips>
  <ScaleCrop>false</ScaleCrop>
  <HeadingPairs>
    <vt:vector size="6" baseType="variant">
      <vt:variant>
        <vt:lpstr>Caratteri utilizzati</vt:lpstr>
      </vt:variant>
      <vt:variant>
        <vt:i4>5</vt:i4>
      </vt:variant>
      <vt:variant>
        <vt:lpstr>Tema</vt:lpstr>
      </vt:variant>
      <vt:variant>
        <vt:i4>3</vt:i4>
      </vt:variant>
      <vt:variant>
        <vt:lpstr>Titoli diapositive</vt:lpstr>
      </vt:variant>
      <vt:variant>
        <vt:i4>38</vt:i4>
      </vt:variant>
    </vt:vector>
  </HeadingPairs>
  <TitlesOfParts>
    <vt:vector size="46" baseType="lpstr">
      <vt:lpstr>Trebuchet MS</vt:lpstr>
      <vt:lpstr>Noto Sans Symbols</vt:lpstr>
      <vt:lpstr>Calibri</vt:lpstr>
      <vt:lpstr>Arial</vt:lpstr>
      <vt:lpstr>Open Sans</vt:lpstr>
      <vt:lpstr>Facet</vt:lpstr>
      <vt:lpstr>Facet</vt:lpstr>
      <vt:lpstr>CARDET Course template</vt:lpstr>
      <vt:lpstr>Presentazione standard di PowerPoint</vt:lpstr>
      <vt:lpstr>Programma della sessione</vt:lpstr>
      <vt:lpstr>Panoramica del modulo</vt:lpstr>
      <vt:lpstr>Risultati di apprendimento</vt:lpstr>
      <vt:lpstr>Riflessione iniziale / Riscaldamento</vt:lpstr>
      <vt:lpstr>Che cos’è la sostenibilità?</vt:lpstr>
      <vt:lpstr>Che cos’è la sostenibilità?</vt:lpstr>
      <vt:lpstr>Che cos’è la sostenibilità?</vt:lpstr>
      <vt:lpstr>Che cos’è la sostenibilità?</vt:lpstr>
      <vt:lpstr>Obiettivi di Sviluppo Sostenibile (SDG) delle Nazioni Unite</vt:lpstr>
      <vt:lpstr>Obiettivi di sviluppo sostenibile delle Nazioni Unite (SDG)</vt:lpstr>
      <vt:lpstr>Che cos’è la sostenibilità?</vt:lpstr>
      <vt:lpstr>Principali tendenze in materia di sostenibilità</vt:lpstr>
      <vt:lpstr>Principali tendenze in materia di sostenibilità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10 “R” dell’economia circolare</vt:lpstr>
      <vt:lpstr>Le 10 R dell’economia circolare</vt:lpstr>
      <vt:lpstr>Economia verde</vt:lpstr>
      <vt:lpstr>Economia verde</vt:lpstr>
      <vt:lpstr>Transizione digitale</vt:lpstr>
      <vt:lpstr>Transizione digitale</vt:lpstr>
      <vt:lpstr>Quadri di riferimento per la sostenibilità nell'istruzione e formazione professionale</vt:lpstr>
      <vt:lpstr>Quadri di riferimento sulla sostenibilità per l’istruzione e la formazione professionale</vt:lpstr>
      <vt:lpstr>Quadri di riferimento sulla sostenibilità per l’istruzione e la formazione professionale</vt:lpstr>
      <vt:lpstr>Insegnare la sostenibilità in modo inclusivo</vt:lpstr>
      <vt:lpstr>Discussione sul punto chiave</vt:lpstr>
      <vt:lpstr>Attività pratica</vt:lpstr>
      <vt:lpstr>Risultati dell'attività pratica</vt:lpstr>
      <vt:lpstr>Domande di riflessione</vt:lpstr>
      <vt:lpstr>Compito di apprendimento autonomo</vt:lpstr>
      <vt:lpstr>Compito di apprendimento autonomo</vt:lpstr>
      <vt:lpstr>Sintesi e passi successivi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2Fast4u</dc:creator>
  <cp:lastModifiedBy>Bruna Fontanarosa</cp:lastModifiedBy>
  <cp:revision>2</cp:revision>
  <dcterms:created xsi:type="dcterms:W3CDTF">2014-07-11T09:12:14Z</dcterms:created>
  <dcterms:modified xsi:type="dcterms:W3CDTF">2026-08-05T08:32:17Z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2AE1AEE5-8667-403A-BAB6-C8E76F226BAE</vt:lpwstr>
  </property>
  <property fmtid="{D5CDD505-2E9C-101B-9397-08002B2CF9AE}" pid="5" name="ArticulatePath">
    <vt:lpwstr>https://isqpt-my.sharepoint.com/personal/sfsoares_isq_pt/Documents/Desktop/SUSTAIN/CPD_Train the Trainers/Module1_ToT_CPD_ISQ  -  Repaired</vt:lpwstr>
  </property>
</Properties>
</file>