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theme/themeOverride1.xml" ContentType="application/vnd.openxmlformats-officedocument.themeOverride+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notesSlides/notesSlide9.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comments/modernComment_126_65FEF5D8.xml" ContentType="application/vnd.ms-powerpoint.comments+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9.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20.xml" ContentType="application/vnd.openxmlformats-officedocument.presentationml.notesSlide+xml"/>
  <Override PartName="/ppt/tags/tag39.xml" ContentType="application/vnd.openxmlformats-officedocument.presentationml.tags+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44"/>
  </p:notesMasterIdLst>
  <p:handoutMasterIdLst>
    <p:handoutMasterId r:id="rId45"/>
  </p:handoutMasterIdLst>
  <p:sldIdLst>
    <p:sldId id="276" r:id="rId6"/>
    <p:sldId id="263" r:id="rId7"/>
    <p:sldId id="353" r:id="rId8"/>
    <p:sldId id="337" r:id="rId9"/>
    <p:sldId id="361" r:id="rId10"/>
    <p:sldId id="377" r:id="rId11"/>
    <p:sldId id="264" r:id="rId12"/>
    <p:sldId id="324" r:id="rId13"/>
    <p:sldId id="319" r:id="rId14"/>
    <p:sldId id="349" r:id="rId15"/>
    <p:sldId id="328" r:id="rId16"/>
    <p:sldId id="325" r:id="rId17"/>
    <p:sldId id="378" r:id="rId18"/>
    <p:sldId id="369" r:id="rId19"/>
    <p:sldId id="370" r:id="rId20"/>
    <p:sldId id="379" r:id="rId21"/>
    <p:sldId id="359" r:id="rId22"/>
    <p:sldId id="362" r:id="rId23"/>
    <p:sldId id="288" r:id="rId24"/>
    <p:sldId id="289" r:id="rId25"/>
    <p:sldId id="294" r:id="rId26"/>
    <p:sldId id="295" r:id="rId27"/>
    <p:sldId id="350" r:id="rId28"/>
    <p:sldId id="372" r:id="rId29"/>
    <p:sldId id="272" r:id="rId30"/>
    <p:sldId id="374" r:id="rId31"/>
    <p:sldId id="380" r:id="rId32"/>
    <p:sldId id="375" r:id="rId33"/>
    <p:sldId id="376" r:id="rId34"/>
    <p:sldId id="342" r:id="rId35"/>
    <p:sldId id="354" r:id="rId36"/>
    <p:sldId id="344" r:id="rId37"/>
    <p:sldId id="345" r:id="rId38"/>
    <p:sldId id="358" r:id="rId39"/>
    <p:sldId id="347" r:id="rId40"/>
    <p:sldId id="381" r:id="rId41"/>
    <p:sldId id="351" r:id="rId42"/>
    <p:sldId id="270" r:id="rId43"/>
  </p:sldIdLst>
  <p:sldSz cx="12192000" cy="6858000"/>
  <p:notesSz cx="6858000" cy="9144000"/>
  <p:custDataLst>
    <p:tags r:id="rId4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8BADB5-F190-ED11-419F-4158102F67D3}" name="Sandra Moura" initials="SM" userId="S::sandra.moura@nyusi.eu::3d9ea4e1-697b-468d-8d13-c7a654e9a05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B22C"/>
    <a:srgbClr val="255839"/>
    <a:srgbClr val="000000"/>
    <a:srgbClr val="DDEFBF"/>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165" autoAdjust="0"/>
  </p:normalViewPr>
  <p:slideViewPr>
    <p:cSldViewPr snapToGrid="0">
      <p:cViewPr varScale="1">
        <p:scale>
          <a:sx n="57" d="100"/>
          <a:sy n="57" d="100"/>
        </p:scale>
        <p:origin x="1002" y="6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8/10/relationships/authors" Target="authors.xml"/></Relationships>
</file>

<file path=ppt/comments/modernComment_126_65FEF5D8.xml><?xml version="1.0" encoding="utf-8"?>
<p188:cmLst xmlns:a="http://schemas.openxmlformats.org/drawingml/2006/main" xmlns:r="http://schemas.openxmlformats.org/officeDocument/2006/relationships" xmlns:p188="http://schemas.microsoft.com/office/powerpoint/2018/8/main">
  <p188:cm id="{9B24F467-DE69-40D7-8A2A-438E6FC285A4}" authorId="{458BADB5-F190-ED11-419F-4158102F67D3}" created="2025-07-14T16:39:54.804">
    <ac:txMkLst xmlns:ac="http://schemas.microsoft.com/office/drawing/2013/main/command">
      <pc:docMk xmlns:pc="http://schemas.microsoft.com/office/powerpoint/2013/main/command"/>
      <pc:sldMk xmlns:pc="http://schemas.microsoft.com/office/powerpoint/2013/main/command" cId="1711207896" sldId="294"/>
      <ac:spMk id="6" creationId="{DF96A11D-F266-2189-2815-2E46DF5F941A}"/>
      <ac:txMk cp="0" len="12">
        <ac:context len="35" hash="1788673042"/>
      </ac:txMk>
    </ac:txMkLst>
    <p188:pos x="6607309" y="343437"/>
    <p188:txBody>
      <a:bodyPr/>
      <a:lstStyle/>
      <a:p>
        <a:r>
          <a:rPr lang="en-GB"/>
          <a:t>Topic “Recycling and 5 R’s” was agreed between consortium members to be changed to 10 R’s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3/8/2026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3/8/2026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un-documents.net/our-common-future.pdf" TargetMode="External"/><Relationship Id="rId7" Type="http://schemas.openxmlformats.org/officeDocument/2006/relationships/hyperlink" Target="http://www.un.org/sustainabledevelopment/biodiversity/"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www.un.org/sustainabledevelopment/oceans/" TargetMode="External"/><Relationship Id="rId5" Type="http://schemas.openxmlformats.org/officeDocument/2006/relationships/hyperlink" Target="http://www.un.org/sustainabledevelopment/climate-change-2/" TargetMode="External"/><Relationship Id="rId4" Type="http://schemas.openxmlformats.org/officeDocument/2006/relationships/hyperlink" Target="http://www.un.org/sustainabledevelopment/sustainable-development-goals/"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hbr.org/search?term=John%20Elkington"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www.un.org/sustainabledevelopment/financing-for-development/" TargetMode="External"/><Relationship Id="rId3" Type="http://schemas.openxmlformats.org/officeDocument/2006/relationships/hyperlink" Target="https://www.un.org/sustainabledevelopment/development-agenda/" TargetMode="External"/><Relationship Id="rId7" Type="http://schemas.openxmlformats.org/officeDocument/2006/relationships/hyperlink" Target="https://hlpf.un.org/2023/vnrs"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ipcc.ch/" TargetMode="External"/><Relationship Id="rId5" Type="http://schemas.openxmlformats.org/officeDocument/2006/relationships/hyperlink" Target="https://unstats.un.org/sdgs/report/2023/" TargetMode="External"/><Relationship Id="rId4" Type="http://schemas.openxmlformats.org/officeDocument/2006/relationships/hyperlink" Target="https://www.un.org/sustainabledevelopment/" TargetMode="External"/><Relationship Id="rId9" Type="http://schemas.openxmlformats.org/officeDocument/2006/relationships/hyperlink" Target="https://www.un.org/en/actnow"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unglobalcompact.org/docs/issues_doc/Financial_markets/who_cares_who_wins.pdf"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europarl.europa.eu/RegData/etudes/BRIE/2016/573899/EPRS_BRI%282016%29573899_EN.pdf"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europarl.europa.eu/news/en/headlines/economy/20201119STO92005/how-to-promote-sustainable-consumption"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eur-lex.europa.eu/legal-content/EN/TXT/?qid=1583933814386&amp;uri=COM:2020:98:FIN"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Scop &amp; </a:t>
            </a:r>
            <a:r>
              <a:rPr lang="en-US" dirty="0" err="1"/>
              <a:t>Introducere</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Scop &amp; </a:t>
            </a:r>
            <a:r>
              <a:rPr lang="en-US" dirty="0" err="1"/>
              <a:t>Introducere</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2153087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UC1</a:t>
            </a:r>
          </a:p>
          <a:p>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Sursa </a:t>
            </a:r>
            <a:r>
              <a:rPr lang="en-US" sz="1200" b="0" i="0" kern="1200" dirty="0" err="1">
                <a:solidFill>
                  <a:schemeClr val="tx1"/>
                </a:solidFill>
                <a:effectLst/>
                <a:latin typeface="+mn-lt"/>
                <a:ea typeface="+mn-ea"/>
                <a:cs typeface="+mn-cs"/>
              </a:rPr>
              <a:t>imaginii</a:t>
            </a:r>
            <a:r>
              <a:rPr lang="en-US" sz="1200" b="0" i="0" kern="1200" dirty="0">
                <a:solidFill>
                  <a:schemeClr val="tx1"/>
                </a:solidFill>
                <a:effectLst/>
                <a:latin typeface="+mn-lt"/>
                <a:ea typeface="+mn-ea"/>
                <a:cs typeface="+mn-cs"/>
              </a:rPr>
              <a:t>: https://media.un.org/photo/en/asset/oun7/oun7702229</a:t>
            </a:r>
          </a:p>
          <a:p>
            <a:r>
              <a:rPr lang="en-US" sz="1200" b="0" i="0" kern="1200" dirty="0">
                <a:solidFill>
                  <a:schemeClr val="tx1"/>
                </a:solidFill>
                <a:effectLst/>
                <a:latin typeface="+mn-lt"/>
                <a:ea typeface="+mn-ea"/>
                <a:cs typeface="+mn-cs"/>
              </a:rPr>
              <a:t>https://digitallibrary.un.org/record/139811?ln=en&amp;v=pdf#files</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Dezvoltarea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durabilă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necesită</a:t>
            </a:r>
            <a:r>
              <a:rPr lang="en-US" sz="1200" b="0" i="0" kern="1200" dirty="0">
                <a:solidFill>
                  <a:schemeClr val="tx1"/>
                </a:solidFill>
                <a:effectLst/>
                <a:latin typeface="+mn-lt"/>
                <a:ea typeface="+mn-ea"/>
                <a:cs typeface="+mn-cs"/>
              </a:rPr>
              <a:t> o </a:t>
            </a:r>
            <a:r>
              <a:rPr lang="en-US" sz="1200" b="0" i="0" kern="1200" dirty="0" err="1">
                <a:solidFill>
                  <a:schemeClr val="tx1"/>
                </a:solidFill>
                <a:effectLst/>
                <a:latin typeface="+mn-lt"/>
                <a:ea typeface="+mn-ea"/>
                <a:cs typeface="+mn-cs"/>
              </a:rPr>
              <a:t>abordare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integrată</a:t>
            </a:r>
            <a:r>
              <a:rPr lang="en-US" sz="1200" b="0" i="0" kern="1200" dirty="0">
                <a:solidFill>
                  <a:schemeClr val="tx1"/>
                </a:solidFill>
                <a:effectLst/>
                <a:latin typeface="+mn-lt"/>
                <a:ea typeface="+mn-ea"/>
                <a:cs typeface="+mn-cs"/>
              </a:rPr>
              <a:t> care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considerare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preocupările</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mediu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împreună</a:t>
            </a:r>
            <a:r>
              <a:rPr lang="en-US" sz="1200" b="0" i="0" kern="1200" dirty="0">
                <a:solidFill>
                  <a:schemeClr val="tx1"/>
                </a:solidFill>
                <a:effectLst/>
                <a:latin typeface="+mn-lt"/>
                <a:ea typeface="+mn-ea"/>
                <a:cs typeface="+mn-cs"/>
              </a:rPr>
              <a:t> cu </a:t>
            </a:r>
            <a:r>
              <a:rPr lang="en-US" sz="1200" b="0" i="0" kern="1200" dirty="0" err="1">
                <a:solidFill>
                  <a:schemeClr val="tx1"/>
                </a:solidFill>
                <a:effectLst/>
                <a:latin typeface="+mn-lt"/>
                <a:ea typeface="+mn-ea"/>
                <a:cs typeface="+mn-cs"/>
              </a:rPr>
              <a:t>dezvoltarea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economică</a:t>
            </a:r>
            <a:r>
              <a:rPr lang="en-US" sz="1200" b="0" i="0" kern="12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In 1987, </a:t>
            </a:r>
            <a:r>
              <a:rPr lang="en-US" sz="1200" b="0" i="0" u="none" strike="noStrike" kern="1200" dirty="0">
                <a:solidFill>
                  <a:schemeClr val="tx1"/>
                </a:solidFill>
                <a:effectLst/>
                <a:latin typeface="+mn-lt"/>
                <a:ea typeface="+mn-ea"/>
                <a:cs typeface="+mn-cs"/>
                <a:hlinkClick r:id="rId3"/>
              </a:rPr>
              <a:t>United Nations Brundtland Commission</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definit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sustenabilitatea</a:t>
            </a:r>
            <a:r>
              <a:rPr lang="en-US" sz="1200" b="0" i="0" kern="1200" dirty="0">
                <a:solidFill>
                  <a:schemeClr val="tx1"/>
                </a:solidFill>
                <a:effectLst/>
                <a:latin typeface="+mn-lt"/>
                <a:ea typeface="+mn-ea"/>
                <a:cs typeface="+mn-cs"/>
              </a:rPr>
              <a:t> ca </a:t>
            </a:r>
            <a:r>
              <a:rPr lang="en-US" sz="1200" b="0" i="1" kern="1200" dirty="0">
                <a:solidFill>
                  <a:schemeClr val="tx1"/>
                </a:solidFill>
                <a:effectLst/>
                <a:latin typeface="+mn-lt"/>
                <a:ea typeface="+mn-ea"/>
                <a:cs typeface="+mn-cs"/>
              </a:rPr>
              <a:t>"</a:t>
            </a:r>
            <a:r>
              <a:rPr lang="en-US" sz="1200" b="0" i="1" kern="1200" dirty="0" err="1">
                <a:solidFill>
                  <a:schemeClr val="tx1"/>
                </a:solidFill>
                <a:effectLst/>
                <a:latin typeface="+mn-lt"/>
                <a:ea typeface="+mn-ea"/>
                <a:cs typeface="+mn-cs"/>
              </a:rPr>
              <a:t>satisfacerea</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nevoilor</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prezentului</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fără</a:t>
            </a:r>
            <a:r>
              <a:rPr lang="en-US" sz="1200" b="0" i="1" kern="1200" dirty="0">
                <a:solidFill>
                  <a:schemeClr val="tx1"/>
                </a:solidFill>
                <a:effectLst/>
                <a:latin typeface="+mn-lt"/>
                <a:ea typeface="+mn-ea"/>
                <a:cs typeface="+mn-cs"/>
              </a:rPr>
              <a:t> a </a:t>
            </a:r>
            <a:r>
              <a:rPr lang="en-US" sz="1200" b="0" i="1" kern="1200" dirty="0" err="1">
                <a:solidFill>
                  <a:schemeClr val="tx1"/>
                </a:solidFill>
                <a:effectLst/>
                <a:latin typeface="+mn-lt"/>
                <a:ea typeface="+mn-ea"/>
                <a:cs typeface="+mn-cs"/>
              </a:rPr>
              <a:t>compromite</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capacitatea</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generațiilor</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viitoare</a:t>
            </a:r>
            <a:r>
              <a:rPr lang="en-US" sz="1200" b="0" i="1" kern="1200" dirty="0">
                <a:solidFill>
                  <a:schemeClr val="tx1"/>
                </a:solidFill>
                <a:effectLst/>
                <a:latin typeface="+mn-lt"/>
                <a:ea typeface="+mn-ea"/>
                <a:cs typeface="+mn-cs"/>
              </a:rPr>
              <a:t> de a-</a:t>
            </a:r>
            <a:r>
              <a:rPr lang="en-US" sz="1200" b="0" i="1" kern="1200" dirty="0" err="1">
                <a:solidFill>
                  <a:schemeClr val="tx1"/>
                </a:solidFill>
                <a:effectLst/>
                <a:latin typeface="+mn-lt"/>
                <a:ea typeface="+mn-ea"/>
                <a:cs typeface="+mn-cs"/>
              </a:rPr>
              <a:t>și</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satisface</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propriile</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nevoi</a:t>
            </a:r>
            <a:r>
              <a:rPr lang="en-US" sz="1200" b="0" i="1"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Astăzi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există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aproape</a:t>
            </a:r>
            <a:r>
              <a:rPr lang="en-US" sz="1200" b="0" i="0" kern="1200" dirty="0">
                <a:solidFill>
                  <a:schemeClr val="tx1"/>
                </a:solidFill>
                <a:effectLst/>
                <a:latin typeface="+mn-lt"/>
                <a:ea typeface="+mn-ea"/>
                <a:cs typeface="+mn-cs"/>
              </a:rPr>
              <a:t> 140 de </a:t>
            </a:r>
            <a:r>
              <a:rPr lang="en-US" sz="1200" b="0" i="0" kern="1200" dirty="0" err="1">
                <a:solidFill>
                  <a:schemeClr val="tx1"/>
                </a:solidFill>
                <a:effectLst/>
                <a:latin typeface="+mn-lt"/>
                <a:ea typeface="+mn-ea"/>
                <a:cs typeface="+mn-cs"/>
              </a:rPr>
              <a:t>țări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curs de </a:t>
            </a:r>
            <a:r>
              <a:rPr lang="en-US" sz="1200" b="0" i="0" kern="1200" dirty="0" err="1">
                <a:solidFill>
                  <a:schemeClr val="tx1"/>
                </a:solidFill>
                <a:effectLst/>
                <a:latin typeface="+mn-lt"/>
                <a:ea typeface="+mn-ea"/>
                <a:cs typeface="+mn-cs"/>
              </a:rPr>
              <a:t>dezvoltare</a:t>
            </a:r>
            <a:r>
              <a:rPr lang="en-US" sz="1200" b="0" i="0" kern="1200" dirty="0">
                <a:solidFill>
                  <a:schemeClr val="tx1"/>
                </a:solidFill>
                <a:effectLst/>
                <a:latin typeface="+mn-lt"/>
                <a:ea typeface="+mn-ea"/>
                <a:cs typeface="+mn-cs"/>
              </a:rPr>
              <a:t> din </a:t>
            </a:r>
            <a:r>
              <a:rPr lang="en-US" sz="1200" b="0" i="0" kern="1200" dirty="0" err="1">
                <a:solidFill>
                  <a:schemeClr val="tx1"/>
                </a:solidFill>
                <a:effectLst/>
                <a:latin typeface="+mn-lt"/>
                <a:ea typeface="+mn-ea"/>
                <a:cs typeface="+mn-cs"/>
              </a:rPr>
              <a:t>lume</a:t>
            </a:r>
            <a:r>
              <a:rPr lang="en-US" sz="1200" b="0" i="0" kern="1200" dirty="0">
                <a:solidFill>
                  <a:schemeClr val="tx1"/>
                </a:solidFill>
                <a:effectLst/>
                <a:latin typeface="+mn-lt"/>
                <a:ea typeface="+mn-ea"/>
                <a:cs typeface="+mn-cs"/>
              </a:rPr>
              <a:t> care </a:t>
            </a:r>
            <a:r>
              <a:rPr lang="en-US" sz="1200" b="0" i="0" kern="1200" dirty="0" err="1">
                <a:solidFill>
                  <a:schemeClr val="tx1"/>
                </a:solidFill>
                <a:effectLst/>
                <a:latin typeface="+mn-lt"/>
                <a:ea typeface="+mn-ea"/>
                <a:cs typeface="+mn-cs"/>
              </a:rPr>
              <a:t>caută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modalități</a:t>
            </a:r>
            <a:r>
              <a:rPr lang="en-US" sz="1200" b="0" i="0" kern="1200" dirty="0">
                <a:solidFill>
                  <a:schemeClr val="tx1"/>
                </a:solidFill>
                <a:effectLst/>
                <a:latin typeface="+mn-lt"/>
                <a:ea typeface="+mn-ea"/>
                <a:cs typeface="+mn-cs"/>
              </a:rPr>
              <a:t> de a-</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satisface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nevoile</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dezvoltare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odată</a:t>
            </a:r>
            <a:r>
              <a:rPr lang="en-US" sz="1200" b="0" i="0" kern="1200" dirty="0">
                <a:solidFill>
                  <a:schemeClr val="tx1"/>
                </a:solidFill>
                <a:effectLst/>
                <a:latin typeface="+mn-lt"/>
                <a:ea typeface="+mn-ea"/>
                <a:cs typeface="+mn-cs"/>
              </a:rPr>
              <a:t> cu </a:t>
            </a:r>
            <a:r>
              <a:rPr lang="en-US" sz="1200" b="0" i="0" kern="1200" dirty="0" err="1">
                <a:solidFill>
                  <a:schemeClr val="tx1"/>
                </a:solidFill>
                <a:effectLst/>
                <a:latin typeface="+mn-lt"/>
                <a:ea typeface="+mn-ea"/>
                <a:cs typeface="+mn-cs"/>
              </a:rPr>
              <a:t>amenințarea</a:t>
            </a:r>
            <a:r>
              <a:rPr lang="en-US" sz="1200" b="0" i="0" kern="1200" dirty="0">
                <a:solidFill>
                  <a:schemeClr val="tx1"/>
                </a:solidFill>
                <a:effectLst/>
                <a:latin typeface="+mn-lt"/>
                <a:ea typeface="+mn-ea"/>
                <a:cs typeface="+mn-cs"/>
              </a:rPr>
              <a:t> tot </a:t>
            </a:r>
            <a:r>
              <a:rPr lang="en-US" sz="1200" b="0" i="0" kern="1200" dirty="0" err="1">
                <a:solidFill>
                  <a:schemeClr val="tx1"/>
                </a:solidFill>
                <a:effectLst/>
                <a:latin typeface="+mn-lt"/>
                <a:ea typeface="+mn-ea"/>
                <a:cs typeface="+mn-cs"/>
              </a:rPr>
              <a:t>mai</a:t>
            </a:r>
            <a:r>
              <a:rPr lang="en-US" sz="1200" b="0" i="0" kern="1200" dirty="0">
                <a:solidFill>
                  <a:schemeClr val="tx1"/>
                </a:solidFill>
                <a:effectLst/>
                <a:latin typeface="+mn-lt"/>
                <a:ea typeface="+mn-ea"/>
                <a:cs typeface="+mn-cs"/>
              </a:rPr>
              <a:t> mare a </a:t>
            </a:r>
            <a:r>
              <a:rPr lang="en-US" sz="1200" b="0" i="0" kern="1200" dirty="0" err="1">
                <a:solidFill>
                  <a:schemeClr val="tx1"/>
                </a:solidFill>
                <a:effectLst/>
                <a:latin typeface="+mn-lt"/>
                <a:ea typeface="+mn-ea"/>
                <a:cs typeface="+mn-cs"/>
              </a:rPr>
              <a:t>schimbărilor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climatice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trebuie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făcute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eforturi</a:t>
            </a:r>
            <a:r>
              <a:rPr lang="en-US" sz="1200" b="0" i="0" kern="1200" dirty="0">
                <a:solidFill>
                  <a:schemeClr val="tx1"/>
                </a:solidFill>
                <a:effectLst/>
                <a:latin typeface="+mn-lt"/>
                <a:ea typeface="+mn-ea"/>
                <a:cs typeface="+mn-cs"/>
              </a:rPr>
              <a:t> concrete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 ne </a:t>
            </a:r>
            <a:r>
              <a:rPr lang="en-US" sz="1200" b="0" i="0" kern="1200" dirty="0" err="1">
                <a:solidFill>
                  <a:schemeClr val="tx1"/>
                </a:solidFill>
                <a:effectLst/>
                <a:latin typeface="+mn-lt"/>
                <a:ea typeface="+mn-ea"/>
                <a:cs typeface="+mn-cs"/>
              </a:rPr>
              <a:t>asigura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dezvoltarea</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astăzi</a:t>
            </a:r>
            <a:r>
              <a:rPr lang="en-US" sz="1200" b="0" i="0" kern="1200" dirty="0">
                <a:solidFill>
                  <a:schemeClr val="tx1"/>
                </a:solidFill>
                <a:effectLst/>
                <a:latin typeface="+mn-lt"/>
                <a:ea typeface="+mn-ea"/>
                <a:cs typeface="+mn-cs"/>
              </a:rPr>
              <a:t> nu </a:t>
            </a:r>
            <a:r>
              <a:rPr lang="en-US" sz="1200" b="0" i="0" kern="1200" dirty="0" err="1">
                <a:solidFill>
                  <a:schemeClr val="tx1"/>
                </a:solidFill>
                <a:effectLst/>
                <a:latin typeface="+mn-lt"/>
                <a:ea typeface="+mn-ea"/>
                <a:cs typeface="+mn-cs"/>
              </a:rPr>
              <a:t>afectează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negativ</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generațiile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viitoare</a:t>
            </a:r>
            <a:r>
              <a:rPr lang="en-US" sz="1200" b="0" i="0" kern="1200" dirty="0">
                <a:solidFill>
                  <a:schemeClr val="tx1"/>
                </a:solidFill>
                <a:effectLst/>
                <a:latin typeface="+mn-lt"/>
                <a:ea typeface="+mn-ea"/>
                <a:cs typeface="+mn-cs"/>
              </a:rPr>
              <a:t>.</a:t>
            </a:r>
          </a:p>
          <a:p>
            <a:r>
              <a:rPr lang="en-US" sz="1200" b="0" i="0" u="none" strike="noStrike" kern="1200" dirty="0">
                <a:solidFill>
                  <a:schemeClr val="tx1"/>
                </a:solidFill>
                <a:effectLst/>
                <a:latin typeface="+mn-lt"/>
                <a:ea typeface="+mn-ea"/>
                <a:cs typeface="+mn-cs"/>
                <a:hlinkClick r:id="rId4"/>
              </a:rPr>
              <a:t>The Sustainable Development Goals</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formează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cadrul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îmbunătățirea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vieții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populațiilor</a:t>
            </a:r>
            <a:r>
              <a:rPr lang="en-US" sz="1200" b="0" i="0" kern="1200" dirty="0">
                <a:solidFill>
                  <a:schemeClr val="tx1"/>
                </a:solidFill>
                <a:effectLst/>
                <a:latin typeface="+mn-lt"/>
                <a:ea typeface="+mn-ea"/>
                <a:cs typeface="+mn-cs"/>
              </a:rPr>
              <a:t> din </a:t>
            </a:r>
            <a:r>
              <a:rPr lang="en-US" sz="1200" b="0" i="0" kern="1200" dirty="0" err="1">
                <a:solidFill>
                  <a:schemeClr val="tx1"/>
                </a:solidFill>
                <a:effectLst/>
                <a:latin typeface="+mn-lt"/>
                <a:ea typeface="+mn-ea"/>
                <a:cs typeface="+mn-cs"/>
              </a:rPr>
              <a:t>întreaga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lume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atenuarea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efectelor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periculoase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cauzate</a:t>
            </a:r>
            <a:r>
              <a:rPr lang="en-US" sz="1200" b="0" i="0" kern="1200" dirty="0">
                <a:solidFill>
                  <a:schemeClr val="tx1"/>
                </a:solidFill>
                <a:effectLst/>
                <a:latin typeface="+mn-lt"/>
                <a:ea typeface="+mn-ea"/>
                <a:cs typeface="+mn-cs"/>
              </a:rPr>
              <a:t> de om ale </a:t>
            </a:r>
            <a:r>
              <a:rPr lang="en-US" sz="1200" b="0" i="0" kern="1200" dirty="0" err="1">
                <a:solidFill>
                  <a:schemeClr val="tx1"/>
                </a:solidFill>
                <a:effectLst/>
                <a:latin typeface="+mn-lt"/>
                <a:ea typeface="+mn-ea"/>
                <a:cs typeface="+mn-cs"/>
              </a:rPr>
              <a:t>schimbărilor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climatice</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5"/>
              </a:rPr>
              <a:t>SDG 13: Climate Action</a:t>
            </a:r>
            <a:r>
              <a:rPr lang="en-US" sz="1200" b="0" i="0" kern="1200" dirty="0">
                <a:solidFill>
                  <a:schemeClr val="tx1"/>
                </a:solidFill>
                <a:effectLst/>
                <a:latin typeface="+mn-lt"/>
                <a:ea typeface="+mn-ea"/>
                <a:cs typeface="+mn-cs"/>
              </a:rPr>
              <a:t>, face </a:t>
            </a:r>
            <a:r>
              <a:rPr lang="en-US" sz="1200" b="0" i="0" kern="1200" dirty="0" err="1">
                <a:solidFill>
                  <a:schemeClr val="tx1"/>
                </a:solidFill>
                <a:effectLst/>
                <a:latin typeface="+mn-lt"/>
                <a:ea typeface="+mn-ea"/>
                <a:cs typeface="+mn-cs"/>
              </a:rPr>
              <a:t>apel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integrarea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măsurilor</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prevenire</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schimbărilor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climatice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cadrul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cadrelor</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dezvoltare</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6"/>
              </a:rPr>
              <a:t>SDG 14: Life Below Water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si</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7"/>
              </a:rPr>
              <a:t>SDG 15: Life on Land</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asemenea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solicită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practici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sustenabile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utilizarea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resurselor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naturale</a:t>
            </a:r>
            <a:r>
              <a:rPr lang="en-US" sz="1200" b="0" i="0" kern="1200" dirty="0">
                <a:solidFill>
                  <a:schemeClr val="tx1"/>
                </a:solidFill>
                <a:effectLst/>
                <a:latin typeface="+mn-lt"/>
                <a:ea typeface="+mn-ea"/>
                <a:cs typeface="+mn-cs"/>
              </a:rPr>
              <a:t> ale </a:t>
            </a:r>
            <a:r>
              <a:rPr lang="en-US" sz="1200" b="0" i="0" kern="1200" dirty="0" err="1">
                <a:solidFill>
                  <a:schemeClr val="tx1"/>
                </a:solidFill>
                <a:effectLst/>
                <a:latin typeface="+mn-lt"/>
                <a:ea typeface="+mn-ea"/>
                <a:cs typeface="+mn-cs"/>
              </a:rPr>
              <a:t>Pământului</a:t>
            </a:r>
            <a:r>
              <a:rPr lang="en-US" sz="1200" b="0" i="0" kern="1200" dirty="0">
                <a:solidFill>
                  <a:schemeClr val="tx1"/>
                </a:solidFill>
                <a:effectLst/>
                <a:latin typeface="+mn-lt"/>
                <a:ea typeface="+mn-ea"/>
                <a:cs typeface="+mn-cs"/>
              </a:rPr>
              <a:t>.</a:t>
            </a:r>
          </a:p>
          <a:p>
            <a:endParaRPr lang="en-GB" dirty="0"/>
          </a:p>
          <a:p>
            <a:r>
              <a:rPr lang="en-GB" dirty="0"/>
              <a:t>https://www.un.org/en/academic-impact/sustainability</a:t>
            </a:r>
          </a:p>
        </p:txBody>
      </p:sp>
      <p:sp>
        <p:nvSpPr>
          <p:cNvPr id="4" name="Slide Number Placeholder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705577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UC1</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triple bottom line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un concept de </a:t>
            </a:r>
            <a:r>
              <a:rPr lang="en-US" sz="1200" b="0" i="0" kern="1200" dirty="0" err="1">
                <a:solidFill>
                  <a:schemeClr val="tx1"/>
                </a:solidFill>
                <a:effectLst/>
                <a:latin typeface="+mn-lt"/>
                <a:ea typeface="+mn-ea"/>
                <a:cs typeface="+mn-cs"/>
              </a:rPr>
              <a:t>afaceri</a:t>
            </a:r>
            <a:r>
              <a:rPr lang="en-US" sz="1200" b="0" i="0" kern="1200" dirty="0">
                <a:solidFill>
                  <a:schemeClr val="tx1"/>
                </a:solidFill>
                <a:effectLst/>
                <a:latin typeface="+mn-lt"/>
                <a:ea typeface="+mn-ea"/>
                <a:cs typeface="+mn-cs"/>
              </a:rPr>
              <a:t> pe care </a:t>
            </a:r>
            <a:r>
              <a:rPr lang="en-US" sz="1200" b="0" i="0" kern="1200" dirty="0" err="1">
                <a:solidFill>
                  <a:schemeClr val="tx1"/>
                </a:solidFill>
                <a:effectLst/>
                <a:latin typeface="+mn-lt"/>
                <a:ea typeface="+mn-ea"/>
                <a:cs typeface="+mn-cs"/>
              </a:rPr>
              <a:t>firmele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trebui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se </a:t>
            </a:r>
            <a:r>
              <a:rPr lang="en-US" sz="1200" b="0" i="0" kern="1200" dirty="0" err="1">
                <a:solidFill>
                  <a:schemeClr val="tx1"/>
                </a:solidFill>
                <a:effectLst/>
                <a:latin typeface="+mn-lt"/>
                <a:ea typeface="+mn-ea"/>
                <a:cs typeface="+mn-cs"/>
              </a:rPr>
              <a:t>angajeze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măsoare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impactul</a:t>
            </a:r>
            <a:r>
              <a:rPr lang="en-US" sz="1200" b="0" i="0" kern="1200" dirty="0">
                <a:solidFill>
                  <a:schemeClr val="tx1"/>
                </a:solidFill>
                <a:effectLst/>
                <a:latin typeface="+mn-lt"/>
                <a:ea typeface="+mn-ea"/>
                <a:cs typeface="+mn-cs"/>
              </a:rPr>
              <a:t> social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mediu</a:t>
            </a:r>
            <a:r>
              <a:rPr lang="en-US" sz="1200" b="0" i="0" kern="1200" dirty="0">
                <a:solidFill>
                  <a:schemeClr val="tx1"/>
                </a:solidFill>
                <a:effectLst/>
                <a:latin typeface="+mn-lt"/>
                <a:ea typeface="+mn-ea"/>
                <a:cs typeface="+mn-cs"/>
              </a:rPr>
              <a:t> — pe </a:t>
            </a:r>
            <a:r>
              <a:rPr lang="en-US" sz="1200" b="0" i="0" kern="1200" dirty="0" err="1">
                <a:solidFill>
                  <a:schemeClr val="tx1"/>
                </a:solidFill>
                <a:effectLst/>
                <a:latin typeface="+mn-lt"/>
                <a:ea typeface="+mn-ea"/>
                <a:cs typeface="+mn-cs"/>
              </a:rPr>
              <a:t>lângă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performanța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financiară</a:t>
            </a:r>
            <a:r>
              <a:rPr lang="en-US" sz="1200" b="0" i="0" kern="1200" dirty="0">
                <a:solidFill>
                  <a:schemeClr val="tx1"/>
                </a:solidFill>
                <a:effectLst/>
                <a:latin typeface="+mn-lt"/>
                <a:ea typeface="+mn-ea"/>
                <a:cs typeface="+mn-cs"/>
              </a:rPr>
              <a:t> —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loc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se </a:t>
            </a:r>
            <a:r>
              <a:rPr lang="en-US" sz="1200" b="0" i="0" kern="1200" dirty="0" err="1">
                <a:solidFill>
                  <a:schemeClr val="tx1"/>
                </a:solidFill>
                <a:effectLst/>
                <a:latin typeface="+mn-lt"/>
                <a:ea typeface="+mn-ea"/>
                <a:cs typeface="+mn-cs"/>
              </a:rPr>
              <a:t>concentreze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exclusiv</a:t>
            </a:r>
            <a:r>
              <a:rPr lang="en-US" sz="1200" b="0" i="0" kern="1200" dirty="0">
                <a:solidFill>
                  <a:schemeClr val="tx1"/>
                </a:solidFill>
                <a:effectLst/>
                <a:latin typeface="+mn-lt"/>
                <a:ea typeface="+mn-ea"/>
                <a:cs typeface="+mn-cs"/>
              </a:rPr>
              <a:t> pe </a:t>
            </a:r>
            <a:r>
              <a:rPr lang="en-US" sz="1200" b="0" i="0" kern="1200" dirty="0" err="1">
                <a:solidFill>
                  <a:schemeClr val="tx1"/>
                </a:solidFill>
                <a:effectLst/>
                <a:latin typeface="+mn-lt"/>
                <a:ea typeface="+mn-ea"/>
                <a:cs typeface="+mn-cs"/>
              </a:rPr>
              <a:t>generarea</a:t>
            </a:r>
            <a:r>
              <a:rPr lang="en-US" sz="1200" b="0" i="0" kern="1200" dirty="0">
                <a:solidFill>
                  <a:schemeClr val="tx1"/>
                </a:solidFill>
                <a:effectLst/>
                <a:latin typeface="+mn-lt"/>
                <a:ea typeface="+mn-ea"/>
                <a:cs typeface="+mn-cs"/>
              </a:rPr>
              <a:t> de profit </a:t>
            </a:r>
            <a:r>
              <a:rPr lang="en-US" sz="1200" b="0" i="0" kern="1200" dirty="0" err="1">
                <a:solidFill>
                  <a:schemeClr val="tx1"/>
                </a:solidFill>
                <a:effectLst/>
                <a:latin typeface="+mn-lt"/>
                <a:ea typeface="+mn-ea"/>
                <a:cs typeface="+mn-cs"/>
              </a:rPr>
              <a:t>sau</a:t>
            </a:r>
            <a:r>
              <a:rPr lang="en-US" sz="1200" b="0" i="0" kern="1200" dirty="0">
                <a:solidFill>
                  <a:schemeClr val="tx1"/>
                </a:solidFill>
                <a:effectLst/>
                <a:latin typeface="+mn-lt"/>
                <a:ea typeface="+mn-ea"/>
                <a:cs typeface="+mn-cs"/>
              </a:rPr>
              <a:t> pe "</a:t>
            </a:r>
            <a:r>
              <a:rPr lang="en-US" sz="1200" b="0" i="0" kern="1200" dirty="0" err="1">
                <a:solidFill>
                  <a:schemeClr val="tx1"/>
                </a:solidFill>
                <a:effectLst/>
                <a:latin typeface="+mn-lt"/>
                <a:ea typeface="+mn-ea"/>
                <a:cs typeface="+mn-cs"/>
              </a:rPr>
              <a:t>profitul</a:t>
            </a:r>
            <a:r>
              <a:rPr lang="en-US" sz="1200" b="0" i="0" kern="1200" dirty="0">
                <a:solidFill>
                  <a:schemeClr val="tx1"/>
                </a:solidFill>
                <a:effectLst/>
                <a:latin typeface="+mn-lt"/>
                <a:ea typeface="+mn-ea"/>
                <a:cs typeface="+mn-cs"/>
              </a:rPr>
              <a:t>" standard (bottom line).</a:t>
            </a:r>
            <a:endParaRPr lang="en-US" dirty="0"/>
          </a:p>
          <a:p>
            <a:r>
              <a:rPr lang="en-US" dirty="0" err="1"/>
              <a:t>În</a:t>
            </a:r>
            <a:r>
              <a:rPr lang="en-US" dirty="0"/>
              <a:t> 1994, </a:t>
            </a:r>
            <a:r>
              <a:rPr lang="en-US" dirty="0" err="1"/>
              <a:t>conceptul</a:t>
            </a:r>
            <a:r>
              <a:rPr lang="en-US" dirty="0"/>
              <a:t> de triple bottom line a </a:t>
            </a:r>
            <a:r>
              <a:rPr lang="en-US" dirty="0" err="1"/>
              <a:t>fost</a:t>
            </a:r>
            <a:r>
              <a:rPr lang="en-US" dirty="0"/>
              <a:t> </a:t>
            </a:r>
            <a:r>
              <a:rPr lang="en-US" dirty="0" err="1"/>
              <a:t>introdus</a:t>
            </a:r>
            <a:r>
              <a:rPr lang="en-US" dirty="0"/>
              <a:t> </a:t>
            </a:r>
            <a:r>
              <a:rPr lang="en-US" dirty="0" err="1"/>
              <a:t>în</a:t>
            </a:r>
            <a:r>
              <a:rPr lang="en-US" dirty="0"/>
              <a:t> </a:t>
            </a:r>
            <a:r>
              <a:rPr lang="en-US" dirty="0" err="1"/>
              <a:t>lumea</a:t>
            </a:r>
            <a:r>
              <a:rPr lang="en-US" dirty="0"/>
              <a:t> </a:t>
            </a:r>
            <a:r>
              <a:rPr lang="en-US" dirty="0" err="1"/>
              <a:t>afacerilor</a:t>
            </a:r>
            <a:r>
              <a:rPr lang="en-US" dirty="0"/>
              <a:t> ca </a:t>
            </a:r>
            <a:r>
              <a:rPr lang="en-US" dirty="0" err="1"/>
              <a:t>noua</a:t>
            </a:r>
            <a:r>
              <a:rPr lang="en-US" dirty="0"/>
              <a:t> </a:t>
            </a:r>
            <a:r>
              <a:rPr lang="en-US" dirty="0" err="1"/>
              <a:t>taxonomie</a:t>
            </a:r>
            <a:r>
              <a:rPr lang="en-US" dirty="0"/>
              <a:t> a </a:t>
            </a:r>
            <a:r>
              <a:rPr lang="en-US" dirty="0" err="1"/>
              <a:t>sustenabilității</a:t>
            </a:r>
            <a:r>
              <a:rPr lang="en-US" dirty="0"/>
              <a:t>, care a </a:t>
            </a:r>
            <a:r>
              <a:rPr lang="en-US" dirty="0" err="1"/>
              <a:t>adoptat</a:t>
            </a:r>
            <a:r>
              <a:rPr lang="en-US" dirty="0"/>
              <a:t> </a:t>
            </a:r>
            <a:r>
              <a:rPr lang="en-US" dirty="0" err="1"/>
              <a:t>noi</a:t>
            </a:r>
            <a:r>
              <a:rPr lang="en-US" dirty="0"/>
              <a:t> </a:t>
            </a:r>
            <a:r>
              <a:rPr lang="en-US" dirty="0" err="1"/>
              <a:t>linii</a:t>
            </a:r>
            <a:r>
              <a:rPr lang="en-US" dirty="0"/>
              <a:t> </a:t>
            </a:r>
            <a:r>
              <a:rPr lang="en-US" dirty="0" err="1"/>
              <a:t>directoare</a:t>
            </a:r>
            <a:r>
              <a:rPr lang="en-US" dirty="0"/>
              <a:t> </a:t>
            </a:r>
            <a:r>
              <a:rPr lang="en-US" dirty="0" err="1"/>
              <a:t>pentru</a:t>
            </a:r>
            <a:r>
              <a:rPr lang="en-US" dirty="0"/>
              <a:t> ca </a:t>
            </a:r>
            <a:r>
              <a:rPr lang="en-US" dirty="0" err="1"/>
              <a:t>industriile</a:t>
            </a:r>
            <a:r>
              <a:rPr lang="en-US" dirty="0"/>
              <a:t> </a:t>
            </a:r>
            <a:r>
              <a:rPr lang="en-US" dirty="0" err="1"/>
              <a:t>să</a:t>
            </a:r>
            <a:r>
              <a:rPr lang="en-US" dirty="0"/>
              <a:t> </a:t>
            </a:r>
            <a:r>
              <a:rPr lang="en-US" dirty="0" err="1"/>
              <a:t>adopte</a:t>
            </a:r>
            <a:r>
              <a:rPr lang="en-US" dirty="0"/>
              <a:t> </a:t>
            </a:r>
            <a:r>
              <a:rPr lang="en-US" dirty="0" err="1"/>
              <a:t>și</a:t>
            </a:r>
            <a:r>
              <a:rPr lang="en-US" dirty="0"/>
              <a:t> </a:t>
            </a:r>
            <a:r>
              <a:rPr lang="en-US" dirty="0" err="1"/>
              <a:t>să</a:t>
            </a:r>
            <a:r>
              <a:rPr lang="en-US" dirty="0"/>
              <a:t> </a:t>
            </a:r>
            <a:r>
              <a:rPr lang="en-US" dirty="0" err="1"/>
              <a:t>abordeze</a:t>
            </a:r>
            <a:r>
              <a:rPr lang="en-US" dirty="0"/>
              <a:t> </a:t>
            </a:r>
            <a:r>
              <a:rPr lang="en-US" dirty="0" err="1"/>
              <a:t>setul</a:t>
            </a:r>
            <a:r>
              <a:rPr lang="en-US" dirty="0"/>
              <a:t> de </a:t>
            </a:r>
            <a:r>
              <a:rPr lang="en-US" dirty="0" err="1"/>
              <a:t>obiective</a:t>
            </a:r>
            <a:r>
              <a:rPr lang="en-US" dirty="0"/>
              <a:t> de </a:t>
            </a:r>
            <a:r>
              <a:rPr lang="en-US" dirty="0" err="1"/>
              <a:t>dezvoltare</a:t>
            </a:r>
            <a:r>
              <a:rPr lang="en-US" dirty="0"/>
              <a:t> </a:t>
            </a:r>
            <a:r>
              <a:rPr lang="en-US" dirty="0" err="1"/>
              <a:t>durabilă</a:t>
            </a:r>
            <a:r>
              <a:rPr lang="en-US" dirty="0"/>
              <a:t> (ODD) </a:t>
            </a:r>
            <a:r>
              <a:rPr lang="en-US" dirty="0" err="1"/>
              <a:t>stabilite</a:t>
            </a:r>
            <a:r>
              <a:rPr lang="en-US" dirty="0"/>
              <a:t> </a:t>
            </a:r>
            <a:r>
              <a:rPr lang="en-US" dirty="0" err="1"/>
              <a:t>în</a:t>
            </a:r>
            <a:r>
              <a:rPr lang="en-US" dirty="0"/>
              <a:t> </a:t>
            </a:r>
            <a:r>
              <a:rPr lang="en-US" dirty="0" err="1"/>
              <a:t>cadrul</a:t>
            </a:r>
            <a:r>
              <a:rPr lang="en-US" dirty="0"/>
              <a:t> </a:t>
            </a:r>
            <a:r>
              <a:rPr lang="en-US" dirty="0" err="1"/>
              <a:t>summitului</a:t>
            </a:r>
            <a:r>
              <a:rPr lang="en-US" dirty="0"/>
              <a:t> </a:t>
            </a:r>
            <a:r>
              <a:rPr lang="en-US" dirty="0" err="1"/>
              <a:t>Națiunilor</a:t>
            </a:r>
            <a:r>
              <a:rPr lang="en-US" dirty="0"/>
              <a:t> Unite Rio+20 </a:t>
            </a:r>
            <a:r>
              <a:rPr lang="en-US" dirty="0" err="1"/>
              <a:t>și</a:t>
            </a:r>
            <a:r>
              <a:rPr lang="en-US" dirty="0"/>
              <a:t> </a:t>
            </a:r>
            <a:r>
              <a:rPr lang="en-US" dirty="0" err="1"/>
              <a:t>următoarele</a:t>
            </a:r>
            <a:r>
              <a:rPr lang="en-US" dirty="0"/>
              <a:t> </a:t>
            </a:r>
            <a:r>
              <a:rPr lang="en-US" dirty="0" err="1"/>
              <a:t>Obiective</a:t>
            </a:r>
            <a:r>
              <a:rPr lang="en-US" dirty="0"/>
              <a:t> de Dezvoltare ale </a:t>
            </a:r>
            <a:r>
              <a:rPr lang="en-US" dirty="0" err="1"/>
              <a:t>Mileniului</a:t>
            </a:r>
            <a:r>
              <a:rPr lang="en-US" dirty="0"/>
              <a:t> (ODM) </a:t>
            </a:r>
            <a:r>
              <a:rPr lang="en-US" dirty="0" err="1"/>
              <a:t>începând</a:t>
            </a:r>
            <a:r>
              <a:rPr lang="en-US" dirty="0"/>
              <a:t> cu 2015. </a:t>
            </a:r>
            <a:r>
              <a:rPr lang="en-US" dirty="0" err="1"/>
              <a:t>Conceptul</a:t>
            </a:r>
            <a:r>
              <a:rPr lang="en-US" dirty="0"/>
              <a:t> a </a:t>
            </a:r>
            <a:r>
              <a:rPr lang="en-US" dirty="0" err="1"/>
              <a:t>fost</a:t>
            </a:r>
            <a:r>
              <a:rPr lang="en-US" dirty="0"/>
              <a:t> </a:t>
            </a:r>
            <a:r>
              <a:rPr lang="en-US" dirty="0" err="1"/>
              <a:t>introdus</a:t>
            </a:r>
            <a:r>
              <a:rPr lang="en-US" dirty="0"/>
              <a:t> ca o </a:t>
            </a:r>
            <a:r>
              <a:rPr lang="en-US" dirty="0" err="1"/>
              <a:t>nouă</a:t>
            </a:r>
            <a:r>
              <a:rPr lang="en-US" dirty="0"/>
              <a:t> </a:t>
            </a:r>
            <a:r>
              <a:rPr lang="en-US" dirty="0" err="1"/>
              <a:t>provocare</a:t>
            </a:r>
            <a:r>
              <a:rPr lang="en-US" dirty="0"/>
              <a:t> </a:t>
            </a:r>
            <a:r>
              <a:rPr lang="en-US" dirty="0" err="1"/>
              <a:t>pentru</a:t>
            </a:r>
            <a:r>
              <a:rPr lang="en-US" dirty="0"/>
              <a:t> </a:t>
            </a:r>
            <a:r>
              <a:rPr lang="en-US" dirty="0" err="1"/>
              <a:t>companii</a:t>
            </a:r>
            <a:r>
              <a:rPr lang="en-US" dirty="0"/>
              <a:t>: de a include </a:t>
            </a:r>
            <a:r>
              <a:rPr lang="en-US" dirty="0" err="1"/>
              <a:t>securitatea</a:t>
            </a:r>
            <a:r>
              <a:rPr lang="en-US" dirty="0"/>
              <a:t> </a:t>
            </a:r>
            <a:r>
              <a:rPr lang="en-US" dirty="0" err="1"/>
              <a:t>oamenilor</a:t>
            </a:r>
            <a:r>
              <a:rPr lang="en-US" dirty="0"/>
              <a:t> </a:t>
            </a:r>
            <a:r>
              <a:rPr lang="en-US" dirty="0" err="1"/>
              <a:t>și</a:t>
            </a:r>
            <a:r>
              <a:rPr lang="en-US" dirty="0"/>
              <a:t> a </a:t>
            </a:r>
            <a:r>
              <a:rPr lang="en-US" dirty="0" err="1"/>
              <a:t>planetei</a:t>
            </a:r>
            <a:r>
              <a:rPr lang="en-US" dirty="0"/>
              <a:t> </a:t>
            </a:r>
            <a:r>
              <a:rPr lang="en-US" dirty="0" err="1"/>
              <a:t>în</a:t>
            </a:r>
            <a:r>
              <a:rPr lang="en-US" dirty="0"/>
              <a:t> </a:t>
            </a:r>
            <a:r>
              <a:rPr lang="en-US" dirty="0" err="1"/>
              <a:t>modelul</a:t>
            </a:r>
            <a:r>
              <a:rPr lang="en-US" dirty="0"/>
              <a:t> strategic de </a:t>
            </a:r>
            <a:r>
              <a:rPr lang="en-US" dirty="0" err="1"/>
              <a:t>afaceri</a:t>
            </a:r>
            <a:r>
              <a:rPr lang="en-US" dirty="0"/>
              <a:t> </a:t>
            </a:r>
            <a:r>
              <a:rPr lang="en-US" dirty="0" err="1"/>
              <a:t>și</a:t>
            </a:r>
            <a:r>
              <a:rPr lang="en-US" dirty="0"/>
              <a:t> de a </a:t>
            </a:r>
            <a:r>
              <a:rPr lang="en-US" dirty="0" err="1"/>
              <a:t>dezvolta</a:t>
            </a:r>
            <a:r>
              <a:rPr lang="en-US" dirty="0"/>
              <a:t> </a:t>
            </a:r>
            <a:r>
              <a:rPr lang="en-US" dirty="0" err="1"/>
              <a:t>noi</a:t>
            </a:r>
            <a:r>
              <a:rPr lang="en-US" dirty="0"/>
              <a:t> </a:t>
            </a:r>
            <a:r>
              <a:rPr lang="en-US" dirty="0" err="1"/>
              <a:t>instrumente</a:t>
            </a:r>
            <a:r>
              <a:rPr lang="en-US" dirty="0"/>
              <a:t> </a:t>
            </a:r>
            <a:r>
              <a:rPr lang="en-US" dirty="0" err="1"/>
              <a:t>și</a:t>
            </a:r>
            <a:r>
              <a:rPr lang="en-US" dirty="0"/>
              <a:t> </a:t>
            </a:r>
            <a:r>
              <a:rPr lang="en-US" dirty="0" err="1"/>
              <a:t>taxonomii</a:t>
            </a:r>
            <a:r>
              <a:rPr lang="en-US" dirty="0"/>
              <a:t> </a:t>
            </a:r>
            <a:r>
              <a:rPr lang="en-US" dirty="0" err="1"/>
              <a:t>pentru</a:t>
            </a:r>
            <a:r>
              <a:rPr lang="en-US" dirty="0"/>
              <a:t> a </a:t>
            </a:r>
            <a:r>
              <a:rPr lang="en-US" dirty="0" err="1"/>
              <a:t>evalua</a:t>
            </a:r>
            <a:r>
              <a:rPr lang="en-US" dirty="0"/>
              <a:t> </a:t>
            </a:r>
            <a:r>
              <a:rPr lang="en-US" dirty="0" err="1"/>
              <a:t>prejudecățile</a:t>
            </a:r>
            <a:r>
              <a:rPr lang="en-US" dirty="0"/>
              <a:t> </a:t>
            </a:r>
            <a:r>
              <a:rPr lang="en-US" dirty="0" err="1"/>
              <a:t>cauzate</a:t>
            </a:r>
            <a:r>
              <a:rPr lang="en-US" dirty="0"/>
              <a:t> </a:t>
            </a:r>
            <a:r>
              <a:rPr lang="en-US" dirty="0" err="1"/>
              <a:t>societății</a:t>
            </a:r>
            <a:r>
              <a:rPr lang="en-US" dirty="0"/>
              <a:t> </a:t>
            </a:r>
            <a:r>
              <a:rPr lang="en-US" dirty="0" err="1"/>
              <a:t>și</a:t>
            </a:r>
            <a:r>
              <a:rPr lang="en-US" dirty="0"/>
              <a:t> </a:t>
            </a:r>
            <a:r>
              <a:rPr lang="en-US" dirty="0" err="1"/>
              <a:t>mediului</a:t>
            </a:r>
            <a:r>
              <a:rPr lang="en-US" dirty="0"/>
              <a:t> (Griggs et al., 2013). </a:t>
            </a:r>
            <a:r>
              <a:rPr lang="en-US" dirty="0" err="1"/>
              <a:t>În</a:t>
            </a:r>
            <a:r>
              <a:rPr lang="en-US" dirty="0"/>
              <a:t> Cannibals with forks: The triple bottom line of 21st century business, Elkington (1997) </a:t>
            </a:r>
            <a:r>
              <a:rPr lang="en-US" dirty="0" err="1"/>
              <a:t>postulează</a:t>
            </a:r>
            <a:r>
              <a:rPr lang="en-US" dirty="0"/>
              <a:t> </a:t>
            </a:r>
            <a:r>
              <a:rPr lang="en-US" dirty="0" err="1"/>
              <a:t>desemnarea</a:t>
            </a:r>
            <a:r>
              <a:rPr lang="en-US" dirty="0"/>
              <a:t> 3Ps </a:t>
            </a:r>
            <a:r>
              <a:rPr lang="en-US" dirty="0" err="1"/>
              <a:t>pentru</a:t>
            </a:r>
            <a:r>
              <a:rPr lang="en-US" dirty="0"/>
              <a:t> </a:t>
            </a:r>
            <a:r>
              <a:rPr lang="en-US" dirty="0" err="1"/>
              <a:t>oameni</a:t>
            </a:r>
            <a:r>
              <a:rPr lang="en-US" dirty="0"/>
              <a:t>, </a:t>
            </a:r>
            <a:r>
              <a:rPr lang="en-US" dirty="0" err="1"/>
              <a:t>planetă</a:t>
            </a:r>
            <a:r>
              <a:rPr lang="en-US" dirty="0"/>
              <a:t> </a:t>
            </a:r>
            <a:r>
              <a:rPr lang="en-US" dirty="0" err="1"/>
              <a:t>și</a:t>
            </a:r>
            <a:r>
              <a:rPr lang="en-US" dirty="0"/>
              <a:t> </a:t>
            </a:r>
            <a:r>
              <a:rPr lang="en-US" dirty="0" err="1"/>
              <a:t>profituri</a:t>
            </a:r>
            <a:r>
              <a:rPr lang="en-US" dirty="0"/>
              <a:t> ca un </a:t>
            </a:r>
            <a:r>
              <a:rPr lang="en-US" dirty="0" err="1"/>
              <a:t>triplu</a:t>
            </a:r>
            <a:r>
              <a:rPr lang="en-US" dirty="0"/>
              <a:t> scop </a:t>
            </a:r>
            <a:r>
              <a:rPr lang="en-US" dirty="0" err="1"/>
              <a:t>către</a:t>
            </a:r>
            <a:r>
              <a:rPr lang="en-US" dirty="0"/>
              <a:t> </a:t>
            </a:r>
            <a:r>
              <a:rPr lang="en-US" dirty="0" err="1"/>
              <a:t>adevărata</a:t>
            </a:r>
            <a:r>
              <a:rPr lang="en-US" dirty="0"/>
              <a:t> </a:t>
            </a:r>
            <a:r>
              <a:rPr lang="en-US" dirty="0" err="1"/>
              <a:t>sustenabilitate</a:t>
            </a:r>
            <a:r>
              <a:rPr lang="en-US" dirty="0"/>
              <a:t>. </a:t>
            </a:r>
            <a:r>
              <a:rPr lang="en-US" dirty="0" err="1"/>
              <a:t>După</a:t>
            </a:r>
            <a:r>
              <a:rPr lang="en-US" dirty="0"/>
              <a:t> </a:t>
            </a:r>
            <a:r>
              <a:rPr lang="en-US" dirty="0" err="1"/>
              <a:t>definiția</a:t>
            </a:r>
            <a:r>
              <a:rPr lang="en-US" dirty="0"/>
              <a:t> </a:t>
            </a:r>
            <a:r>
              <a:rPr lang="en-US" dirty="0" err="1"/>
              <a:t>sa</a:t>
            </a:r>
            <a:r>
              <a:rPr lang="en-US" dirty="0"/>
              <a:t>, </a:t>
            </a:r>
            <a:r>
              <a:rPr lang="en-US" dirty="0" err="1"/>
              <a:t>industriile</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evalueze</a:t>
            </a:r>
            <a:r>
              <a:rPr lang="en-US" dirty="0"/>
              <a:t> </a:t>
            </a:r>
            <a:r>
              <a:rPr lang="en-US" dirty="0" err="1"/>
              <a:t>cele</a:t>
            </a:r>
            <a:r>
              <a:rPr lang="en-US" dirty="0"/>
              <a:t> </a:t>
            </a:r>
            <a:r>
              <a:rPr lang="en-US" dirty="0" err="1"/>
              <a:t>trei</a:t>
            </a:r>
            <a:r>
              <a:rPr lang="en-US" dirty="0"/>
              <a:t> </a:t>
            </a:r>
            <a:r>
              <a:rPr lang="en-US" dirty="0" err="1"/>
              <a:t>segmente</a:t>
            </a:r>
            <a:r>
              <a:rPr lang="en-US" dirty="0"/>
              <a:t> </a:t>
            </a:r>
            <a:r>
              <a:rPr lang="en-US" dirty="0" err="1"/>
              <a:t>atunci</a:t>
            </a:r>
            <a:r>
              <a:rPr lang="en-US" dirty="0"/>
              <a:t> </a:t>
            </a:r>
            <a:r>
              <a:rPr lang="en-US" dirty="0" err="1"/>
              <a:t>când</a:t>
            </a:r>
            <a:r>
              <a:rPr lang="en-US" dirty="0"/>
              <a:t> </a:t>
            </a:r>
            <a:r>
              <a:rPr lang="en-US" dirty="0" err="1"/>
              <a:t>își</a:t>
            </a:r>
            <a:r>
              <a:rPr lang="en-US" dirty="0"/>
              <a:t> </a:t>
            </a:r>
            <a:r>
              <a:rPr lang="en-US" dirty="0" err="1"/>
              <a:t>planifică</a:t>
            </a:r>
            <a:r>
              <a:rPr lang="en-US" dirty="0"/>
              <a:t> </a:t>
            </a:r>
            <a:r>
              <a:rPr lang="en-US" dirty="0" err="1"/>
              <a:t>strategiile</a:t>
            </a:r>
            <a:r>
              <a:rPr lang="en-US" dirty="0"/>
              <a:t>, </a:t>
            </a:r>
            <a:r>
              <a:rPr lang="en-US" dirty="0" err="1"/>
              <a:t>deoarece</a:t>
            </a:r>
            <a:r>
              <a:rPr lang="en-US" dirty="0"/>
              <a:t> </a:t>
            </a:r>
            <a:r>
              <a:rPr lang="en-US" dirty="0" err="1"/>
              <a:t>toate</a:t>
            </a:r>
            <a:r>
              <a:rPr lang="en-US" dirty="0"/>
              <a:t> </a:t>
            </a:r>
            <a:r>
              <a:rPr lang="en-US" dirty="0" err="1"/>
              <a:t>trei</a:t>
            </a:r>
            <a:r>
              <a:rPr lang="en-US" dirty="0"/>
              <a:t> sunt </a:t>
            </a:r>
            <a:r>
              <a:rPr lang="en-US" dirty="0" err="1"/>
              <a:t>caracterizate</a:t>
            </a:r>
            <a:r>
              <a:rPr lang="en-US" dirty="0"/>
              <a:t> de </a:t>
            </a:r>
            <a:r>
              <a:rPr lang="en-US" dirty="0" err="1"/>
              <a:t>aceeași</a:t>
            </a:r>
            <a:r>
              <a:rPr lang="en-US" dirty="0"/>
              <a:t> </a:t>
            </a:r>
            <a:r>
              <a:rPr lang="en-US" dirty="0" err="1"/>
              <a:t>importanță</a:t>
            </a:r>
            <a:r>
              <a:rPr lang="en-US" dirty="0"/>
              <a:t>, nu </a:t>
            </a:r>
            <a:r>
              <a:rPr lang="en-US" dirty="0" err="1"/>
              <a:t>doar</a:t>
            </a:r>
            <a:r>
              <a:rPr lang="en-US" dirty="0"/>
              <a:t> de a </a:t>
            </a:r>
            <a:r>
              <a:rPr lang="en-US" dirty="0" err="1"/>
              <a:t>lua</a:t>
            </a:r>
            <a:r>
              <a:rPr lang="en-US" dirty="0"/>
              <a:t> </a:t>
            </a:r>
            <a:r>
              <a:rPr lang="en-US" dirty="0" err="1"/>
              <a:t>în</a:t>
            </a:r>
            <a:r>
              <a:rPr lang="en-US" dirty="0"/>
              <a:t> </a:t>
            </a:r>
            <a:r>
              <a:rPr lang="en-US" dirty="0" err="1"/>
              <a:t>calcul</a:t>
            </a:r>
            <a:r>
              <a:rPr lang="en-US" dirty="0"/>
              <a:t> </a:t>
            </a:r>
            <a:r>
              <a:rPr lang="en-US" dirty="0" err="1"/>
              <a:t>randamentele</a:t>
            </a:r>
            <a:r>
              <a:rPr lang="en-US" dirty="0"/>
              <a:t> </a:t>
            </a:r>
            <a:r>
              <a:rPr lang="en-US" dirty="0" err="1"/>
              <a:t>financiare</a:t>
            </a:r>
            <a:r>
              <a:rPr lang="en-US" dirty="0"/>
              <a:t> (Moneva, Archel </a:t>
            </a:r>
            <a:r>
              <a:rPr lang="en-US" dirty="0" err="1"/>
              <a:t>și</a:t>
            </a:r>
            <a:r>
              <a:rPr lang="en-US" dirty="0"/>
              <a:t> Correa, 2006). </a:t>
            </a:r>
            <a:r>
              <a:rPr lang="en-US" dirty="0" err="1"/>
              <a:t>Pentru</a:t>
            </a:r>
            <a:r>
              <a:rPr lang="en-US" dirty="0"/>
              <a:t> a </a:t>
            </a:r>
            <a:r>
              <a:rPr lang="en-US" dirty="0" err="1"/>
              <a:t>avea</a:t>
            </a:r>
            <a:r>
              <a:rPr lang="en-US" dirty="0"/>
              <a:t> </a:t>
            </a:r>
            <a:r>
              <a:rPr lang="en-US" dirty="0" err="1"/>
              <a:t>succes</a:t>
            </a:r>
            <a:r>
              <a:rPr lang="en-US" dirty="0"/>
              <a:t> </a:t>
            </a:r>
            <a:r>
              <a:rPr lang="en-US" dirty="0" err="1"/>
              <a:t>într</a:t>
            </a:r>
            <a:r>
              <a:rPr lang="en-US" dirty="0"/>
              <a:t>-o </a:t>
            </a:r>
            <a:r>
              <a:rPr lang="en-US" dirty="0" err="1"/>
              <a:t>dezvoltare</a:t>
            </a:r>
            <a:r>
              <a:rPr lang="en-US" dirty="0"/>
              <a:t> </a:t>
            </a:r>
            <a:r>
              <a:rPr lang="en-US" dirty="0" err="1"/>
              <a:t>autentică</a:t>
            </a:r>
            <a:r>
              <a:rPr lang="en-US" dirty="0"/>
              <a:t> a </a:t>
            </a:r>
            <a:r>
              <a:rPr lang="en-US" dirty="0" err="1"/>
              <a:t>triplului</a:t>
            </a:r>
            <a:r>
              <a:rPr lang="en-US" dirty="0"/>
              <a:t> profit, o </a:t>
            </a:r>
            <a:r>
              <a:rPr lang="en-US" dirty="0" err="1"/>
              <a:t>companie</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ia</a:t>
            </a:r>
            <a:r>
              <a:rPr lang="en-US" dirty="0"/>
              <a:t> </a:t>
            </a:r>
            <a:r>
              <a:rPr lang="en-US" dirty="0" err="1"/>
              <a:t>în</a:t>
            </a:r>
            <a:r>
              <a:rPr lang="en-US" dirty="0"/>
              <a:t> </a:t>
            </a:r>
            <a:r>
              <a:rPr lang="en-US" dirty="0" err="1"/>
              <a:t>considerare</a:t>
            </a:r>
            <a:r>
              <a:rPr lang="en-US" dirty="0"/>
              <a:t> </a:t>
            </a:r>
            <a:r>
              <a:rPr lang="en-US" dirty="0" err="1"/>
              <a:t>toate</a:t>
            </a:r>
            <a:r>
              <a:rPr lang="en-US" dirty="0"/>
              <a:t> </a:t>
            </a:r>
            <a:r>
              <a:rPr lang="en-US" dirty="0" err="1"/>
              <a:t>cele</a:t>
            </a:r>
            <a:r>
              <a:rPr lang="en-US" dirty="0"/>
              <a:t> </a:t>
            </a:r>
            <a:r>
              <a:rPr lang="en-US" dirty="0" err="1"/>
              <a:t>trei</a:t>
            </a:r>
            <a:r>
              <a:rPr lang="en-US" dirty="0"/>
              <a:t> </a:t>
            </a:r>
            <a:r>
              <a:rPr lang="en-US" dirty="0" err="1"/>
              <a:t>aspecte</a:t>
            </a:r>
            <a:r>
              <a:rPr lang="en-US" dirty="0"/>
              <a:t> cu </a:t>
            </a:r>
            <a:r>
              <a:rPr lang="en-US" dirty="0" err="1"/>
              <a:t>randamente</a:t>
            </a:r>
            <a:r>
              <a:rPr lang="en-US" dirty="0"/>
              <a:t> </a:t>
            </a:r>
            <a:r>
              <a:rPr lang="en-US" dirty="0" err="1"/>
              <a:t>pozitive</a:t>
            </a:r>
            <a:r>
              <a:rPr lang="en-US" dirty="0"/>
              <a:t>. </a:t>
            </a:r>
            <a:r>
              <a:rPr lang="en-US" dirty="0" err="1"/>
              <a:t>Reducerea</a:t>
            </a:r>
            <a:r>
              <a:rPr lang="en-US" dirty="0"/>
              <a:t> </a:t>
            </a:r>
            <a:r>
              <a:rPr lang="en-US" dirty="0" err="1"/>
              <a:t>nivelului</a:t>
            </a:r>
            <a:r>
              <a:rPr lang="en-US" dirty="0"/>
              <a:t> de </a:t>
            </a:r>
            <a:r>
              <a:rPr lang="en-US" dirty="0" err="1"/>
              <a:t>rezultate</a:t>
            </a:r>
            <a:r>
              <a:rPr lang="en-US" dirty="0"/>
              <a:t> negative nu </a:t>
            </a:r>
            <a:r>
              <a:rPr lang="en-US" dirty="0" err="1"/>
              <a:t>este</a:t>
            </a:r>
            <a:r>
              <a:rPr lang="en-US" dirty="0"/>
              <a:t> </a:t>
            </a:r>
            <a:r>
              <a:rPr lang="en-US" dirty="0" err="1"/>
              <a:t>considerată</a:t>
            </a:r>
            <a:r>
              <a:rPr lang="en-US" dirty="0"/>
              <a:t> de Elkington (1998) o </a:t>
            </a:r>
            <a:r>
              <a:rPr lang="en-US" dirty="0" err="1"/>
              <a:t>soluție</a:t>
            </a:r>
            <a:r>
              <a:rPr lang="en-US" dirty="0"/>
              <a:t> la </a:t>
            </a:r>
            <a:r>
              <a:rPr lang="en-US" dirty="0" err="1"/>
              <a:t>problemele</a:t>
            </a:r>
            <a:r>
              <a:rPr lang="en-US" dirty="0"/>
              <a:t> de </a:t>
            </a:r>
            <a:r>
              <a:rPr lang="en-US" dirty="0" err="1"/>
              <a:t>mediu</a:t>
            </a:r>
            <a:r>
              <a:rPr lang="en-US" dirty="0"/>
              <a:t> </a:t>
            </a:r>
            <a:r>
              <a:rPr lang="en-US" dirty="0" err="1"/>
              <a:t>și</a:t>
            </a:r>
            <a:r>
              <a:rPr lang="en-US" dirty="0"/>
              <a:t> </a:t>
            </a:r>
            <a:r>
              <a:rPr lang="en-US" dirty="0" err="1"/>
              <a:t>sociale</a:t>
            </a:r>
            <a:r>
              <a:rPr lang="en-US" dirty="0"/>
              <a:t> cu care ne-am </a:t>
            </a:r>
            <a:r>
              <a:rPr lang="en-US" dirty="0" err="1"/>
              <a:t>confruntat</a:t>
            </a:r>
            <a:r>
              <a:rPr lang="en-US" dirty="0"/>
              <a:t>, </a:t>
            </a:r>
            <a:r>
              <a:rPr lang="en-US" dirty="0" err="1"/>
              <a:t>așa</a:t>
            </a:r>
            <a:r>
              <a:rPr lang="en-US" dirty="0"/>
              <a:t> cum au </a:t>
            </a:r>
            <a:r>
              <a:rPr lang="en-US" dirty="0" err="1"/>
              <a:t>fost</a:t>
            </a:r>
            <a:r>
              <a:rPr lang="en-US" dirty="0"/>
              <a:t> </a:t>
            </a:r>
            <a:r>
              <a:rPr lang="en-US" dirty="0" err="1"/>
              <a:t>stabilite</a:t>
            </a:r>
            <a:r>
              <a:rPr lang="en-US" dirty="0"/>
              <a:t> </a:t>
            </a:r>
            <a:r>
              <a:rPr lang="en-US" dirty="0" err="1"/>
              <a:t>și</a:t>
            </a:r>
            <a:r>
              <a:rPr lang="en-US" dirty="0"/>
              <a:t> </a:t>
            </a:r>
            <a:r>
              <a:rPr lang="en-US" dirty="0" err="1"/>
              <a:t>stabilite</a:t>
            </a:r>
            <a:r>
              <a:rPr lang="en-US" dirty="0"/>
              <a:t> </a:t>
            </a:r>
            <a:r>
              <a:rPr lang="en-US" dirty="0" err="1"/>
              <a:t>în</a:t>
            </a:r>
            <a:r>
              <a:rPr lang="en-US" dirty="0"/>
              <a:t> ODM.</a:t>
            </a:r>
          </a:p>
          <a:p>
            <a:r>
              <a:rPr lang="fr-FR" dirty="0" err="1"/>
              <a:t>Datând</a:t>
            </a:r>
            <a:r>
              <a:rPr lang="fr-FR" dirty="0"/>
              <a:t> </a:t>
            </a:r>
            <a:r>
              <a:rPr lang="fr-FR" dirty="0" err="1"/>
              <a:t>din</a:t>
            </a:r>
            <a:r>
              <a:rPr lang="fr-FR" dirty="0"/>
              <a:t> 1997, </a:t>
            </a:r>
            <a:r>
              <a:rPr lang="fr-FR" dirty="0" err="1"/>
              <a:t>conceptul</a:t>
            </a:r>
            <a:r>
              <a:rPr lang="fr-FR" dirty="0"/>
              <a:t> lui Elkington a </a:t>
            </a:r>
            <a:r>
              <a:rPr lang="fr-FR" dirty="0" err="1"/>
              <a:t>fost</a:t>
            </a:r>
            <a:r>
              <a:rPr lang="fr-FR" dirty="0"/>
              <a:t> </a:t>
            </a:r>
            <a:r>
              <a:rPr lang="fr-FR" dirty="0" err="1"/>
              <a:t>aplicat</a:t>
            </a:r>
            <a:r>
              <a:rPr lang="fr-FR" dirty="0"/>
              <a:t> </a:t>
            </a:r>
            <a:r>
              <a:rPr lang="fr-FR" dirty="0" err="1"/>
              <a:t>și</a:t>
            </a:r>
            <a:r>
              <a:rPr lang="fr-FR" dirty="0"/>
              <a:t> </a:t>
            </a:r>
            <a:r>
              <a:rPr lang="fr-FR" dirty="0" err="1"/>
              <a:t>reformulat</a:t>
            </a:r>
            <a:r>
              <a:rPr lang="fr-FR" dirty="0"/>
              <a:t> constant </a:t>
            </a:r>
            <a:r>
              <a:rPr lang="fr-FR" dirty="0" err="1"/>
              <a:t>în</a:t>
            </a:r>
            <a:r>
              <a:rPr lang="fr-FR" dirty="0"/>
              <a:t> mai </a:t>
            </a:r>
            <a:r>
              <a:rPr lang="fr-FR" dirty="0" err="1"/>
              <a:t>multe</a:t>
            </a:r>
            <a:r>
              <a:rPr lang="fr-FR" dirty="0"/>
              <a:t> contexte.</a:t>
            </a:r>
          </a:p>
          <a:p>
            <a:endParaRPr lang="fr-FR" dirty="0"/>
          </a:p>
          <a:p>
            <a:r>
              <a:rPr lang="en-US" dirty="0" err="1"/>
              <a:t>Publicat</a:t>
            </a:r>
            <a:r>
              <a:rPr lang="en-US" dirty="0"/>
              <a:t> </a:t>
            </a:r>
            <a:r>
              <a:rPr lang="en-US" dirty="0" err="1"/>
              <a:t>pentru</a:t>
            </a:r>
            <a:r>
              <a:rPr lang="en-US" dirty="0"/>
              <a:t> prima </a:t>
            </a:r>
            <a:r>
              <a:rPr lang="en-US" dirty="0" err="1"/>
              <a:t>dată</a:t>
            </a:r>
            <a:r>
              <a:rPr lang="en-US" dirty="0"/>
              <a:t> </a:t>
            </a:r>
            <a:r>
              <a:rPr lang="en-US" dirty="0" err="1"/>
              <a:t>în</a:t>
            </a:r>
            <a:r>
              <a:rPr lang="en-US" dirty="0"/>
              <a:t> 1997, </a:t>
            </a:r>
            <a:r>
              <a:rPr lang="en-US" i="1" dirty="0" err="1"/>
              <a:t>Canibalii</a:t>
            </a:r>
            <a:r>
              <a:rPr lang="en-US" i="1" dirty="0"/>
              <a:t> cu </a:t>
            </a:r>
            <a:r>
              <a:rPr lang="en-US" i="1" dirty="0" err="1"/>
              <a:t>furculițe</a:t>
            </a:r>
            <a:r>
              <a:rPr lang="en-US" i="1" dirty="0"/>
              <a:t>: Triple bottom line al </a:t>
            </a:r>
            <a:r>
              <a:rPr lang="en-US" i="1" dirty="0" err="1"/>
              <a:t>afacerilor</a:t>
            </a:r>
            <a:r>
              <a:rPr lang="en-US" i="1" dirty="0"/>
              <a:t> din </a:t>
            </a:r>
            <a:r>
              <a:rPr lang="en-US" i="1" dirty="0" err="1"/>
              <a:t>secolul</a:t>
            </a:r>
            <a:r>
              <a:rPr lang="en-US" i="1" dirty="0"/>
              <a:t> XXI </a:t>
            </a:r>
            <a:r>
              <a:rPr lang="en-US" dirty="0"/>
              <a:t>(Elkington, 1997) </a:t>
            </a:r>
            <a:r>
              <a:rPr lang="en-US" dirty="0" err="1"/>
              <a:t>prezintă</a:t>
            </a:r>
            <a:r>
              <a:rPr lang="en-US" dirty="0"/>
              <a:t> o </a:t>
            </a:r>
            <a:r>
              <a:rPr lang="en-US" dirty="0" err="1"/>
              <a:t>lume</a:t>
            </a:r>
            <a:r>
              <a:rPr lang="en-US" dirty="0"/>
              <a:t> a </a:t>
            </a:r>
            <a:r>
              <a:rPr lang="en-US" dirty="0" err="1"/>
              <a:t>afacerilor</a:t>
            </a:r>
            <a:r>
              <a:rPr lang="en-US" dirty="0"/>
              <a:t> cu </a:t>
            </a:r>
            <a:r>
              <a:rPr lang="en-US" dirty="0" err="1"/>
              <a:t>performanțe</a:t>
            </a:r>
            <a:r>
              <a:rPr lang="en-US" dirty="0"/>
              <a:t> </a:t>
            </a:r>
            <a:r>
              <a:rPr lang="en-US" dirty="0" err="1"/>
              <a:t>remarcabile</a:t>
            </a:r>
            <a:r>
              <a:rPr lang="en-US" dirty="0"/>
              <a:t> </a:t>
            </a:r>
            <a:r>
              <a:rPr lang="en-US" dirty="0" err="1"/>
              <a:t>în</a:t>
            </a:r>
            <a:r>
              <a:rPr lang="en-US" dirty="0"/>
              <a:t> </a:t>
            </a:r>
            <a:r>
              <a:rPr lang="en-US" dirty="0" err="1"/>
              <a:t>trei</a:t>
            </a:r>
            <a:r>
              <a:rPr lang="en-US" dirty="0"/>
              <a:t> </a:t>
            </a:r>
            <a:r>
              <a:rPr lang="en-US" dirty="0" err="1"/>
              <a:t>domenii</a:t>
            </a:r>
            <a:r>
              <a:rPr lang="en-US" dirty="0"/>
              <a:t> </a:t>
            </a:r>
            <a:r>
              <a:rPr lang="en-US" dirty="0" err="1"/>
              <a:t>principale</a:t>
            </a:r>
            <a:r>
              <a:rPr lang="en-US" dirty="0"/>
              <a:t>: social, de </a:t>
            </a:r>
            <a:r>
              <a:rPr lang="en-US" dirty="0" err="1"/>
              <a:t>mediu</a:t>
            </a:r>
            <a:r>
              <a:rPr lang="en-US" dirty="0"/>
              <a:t> </a:t>
            </a:r>
            <a:r>
              <a:rPr lang="en-US" dirty="0" err="1"/>
              <a:t>și</a:t>
            </a:r>
            <a:r>
              <a:rPr lang="en-US" dirty="0"/>
              <a:t> economic.</a:t>
            </a:r>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25 Years Ago I Coined the Phrase “Triple Bottom Line.” Here’s Why It’s Time to Rethink It.</a:t>
            </a:r>
          </a:p>
          <a:p>
            <a:r>
              <a:rPr lang="en-US" sz="1200" kern="1200" dirty="0">
                <a:solidFill>
                  <a:schemeClr val="tx1"/>
                </a:solidFill>
                <a:effectLst/>
                <a:latin typeface="+mn-lt"/>
                <a:ea typeface="+mn-ea"/>
                <a:cs typeface="+mn-cs"/>
              </a:rPr>
              <a:t>by </a:t>
            </a:r>
            <a:r>
              <a:rPr lang="en-US" sz="1200" u="none" strike="noStrike" kern="1200" dirty="0">
                <a:solidFill>
                  <a:schemeClr val="tx1"/>
                </a:solidFill>
                <a:effectLst/>
                <a:latin typeface="+mn-lt"/>
                <a:ea typeface="+mn-ea"/>
                <a:cs typeface="+mn-cs"/>
                <a:hlinkClick r:id="rId3"/>
              </a:rPr>
              <a:t>John Elkington</a:t>
            </a:r>
            <a:endParaRPr lang="en-US" dirty="0">
              <a:effectLst/>
            </a:endParaRPr>
          </a:p>
          <a:p>
            <a:r>
              <a:rPr lang="en-US" sz="1200" b="0" kern="1200" dirty="0">
                <a:solidFill>
                  <a:schemeClr val="tx1"/>
                </a:solidFill>
                <a:effectLst/>
                <a:latin typeface="+mn-lt"/>
                <a:ea typeface="+mn-ea"/>
                <a:cs typeface="+mn-cs"/>
              </a:rPr>
              <a:t>June 25, 2018</a:t>
            </a:r>
            <a:endParaRPr lang="en-US" dirty="0">
              <a:effectLst/>
            </a:endParaRPr>
          </a:p>
          <a:p>
            <a:r>
              <a:rPr lang="en-GB" dirty="0"/>
              <a:t>https://hbr.org/2018/06/25-years-ago-i-coined-the-phrase-triple-bottom-line-heres-why-im-giving-up-on-it</a:t>
            </a:r>
          </a:p>
          <a:p>
            <a:endParaRPr lang="en-GB" dirty="0"/>
          </a:p>
          <a:p>
            <a:endParaRPr lang="en-GB" dirty="0"/>
          </a:p>
          <a:p>
            <a:r>
              <a:rPr lang="en-GB" b="1" dirty="0"/>
              <a:t>Sursa </a:t>
            </a:r>
            <a:r>
              <a:rPr lang="en-GB" b="1" dirty="0" err="1"/>
              <a:t>imaginii</a:t>
            </a:r>
            <a:r>
              <a:rPr lang="en-GB" b="1" dirty="0"/>
              <a:t>: </a:t>
            </a:r>
            <a:r>
              <a:rPr lang="en-US" b="1" dirty="0"/>
              <a:t>https://www.researchgate.net/publication/299535510_Finding_the_Copper_Mine_of_the_21_st_Century_Conceptual_Exploration_Targeting_for_Hypothetical_Copper_Reserves</a:t>
            </a:r>
            <a:endParaRPr lang="en-GB" b="1" dirty="0"/>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334109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UC1</a:t>
            </a:r>
          </a:p>
          <a:p>
            <a:endParaRPr lang="en-US" sz="1200" b="1" i="0" kern="1200" dirty="0">
              <a:solidFill>
                <a:schemeClr val="tx1"/>
              </a:solidFill>
              <a:effectLst/>
              <a:latin typeface="+mn-lt"/>
              <a:ea typeface="+mn-ea"/>
              <a:cs typeface="+mn-cs"/>
            </a:endParaRPr>
          </a:p>
          <a:p>
            <a:r>
              <a:rPr lang="es-ES" sz="1200" b="1" i="0" kern="1200" dirty="0">
                <a:solidFill>
                  <a:schemeClr val="tx1"/>
                </a:solidFill>
                <a:effectLst/>
                <a:latin typeface="+mn-lt"/>
                <a:ea typeface="+mn-ea"/>
                <a:cs typeface="+mn-cs"/>
              </a:rPr>
              <a:t>Un plan </a:t>
            </a:r>
            <a:r>
              <a:rPr lang="es-ES" sz="1200" b="1" i="0" kern="1200" dirty="0" err="1">
                <a:solidFill>
                  <a:schemeClr val="tx1"/>
                </a:solidFill>
                <a:effectLst/>
                <a:latin typeface="+mn-lt"/>
                <a:ea typeface="+mn-ea"/>
                <a:cs typeface="+mn-cs"/>
              </a:rPr>
              <a:t>pentru</a:t>
            </a:r>
            <a:r>
              <a:rPr lang="es-ES" sz="1200" b="1" i="0" kern="1200" dirty="0">
                <a:solidFill>
                  <a:schemeClr val="tx1"/>
                </a:solidFill>
                <a:effectLst/>
                <a:latin typeface="+mn-lt"/>
                <a:ea typeface="+mn-ea"/>
                <a:cs typeface="+mn-cs"/>
              </a:rPr>
              <a:t> </a:t>
            </a:r>
            <a:r>
              <a:rPr lang="es-ES" sz="1200" b="1" i="0" kern="1200" dirty="0" err="1">
                <a:solidFill>
                  <a:schemeClr val="tx1"/>
                </a:solidFill>
                <a:effectLst/>
                <a:latin typeface="+mn-lt"/>
                <a:ea typeface="+mn-ea"/>
                <a:cs typeface="+mn-cs"/>
              </a:rPr>
              <a:t>viitorul</a:t>
            </a:r>
            <a:r>
              <a:rPr lang="es-ES" sz="1200" b="1" i="0" kern="1200" dirty="0">
                <a:solidFill>
                  <a:schemeClr val="tx1"/>
                </a:solidFill>
                <a:effectLst/>
                <a:latin typeface="+mn-lt"/>
                <a:ea typeface="+mn-ea"/>
                <a:cs typeface="+mn-cs"/>
              </a:rPr>
              <a:t> </a:t>
            </a:r>
            <a:r>
              <a:rPr lang="es-ES" sz="1200" b="1" i="0" kern="1200" dirty="0" err="1">
                <a:solidFill>
                  <a:schemeClr val="tx1"/>
                </a:solidFill>
                <a:effectLst/>
                <a:latin typeface="+mn-lt"/>
                <a:ea typeface="+mn-ea"/>
                <a:cs typeface="+mn-cs"/>
              </a:rPr>
              <a:t>nostru</a:t>
            </a:r>
            <a:r>
              <a:rPr lang="es-ES" sz="1200" b="1" i="0" kern="1200" dirty="0">
                <a:solidFill>
                  <a:schemeClr val="tx1"/>
                </a:solidFill>
                <a:effectLst/>
                <a:latin typeface="+mn-lt"/>
                <a:ea typeface="+mn-ea"/>
                <a:cs typeface="+mn-cs"/>
              </a:rPr>
              <a:t> común</a:t>
            </a:r>
          </a:p>
          <a:p>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2015, </a:t>
            </a:r>
            <a:r>
              <a:rPr lang="en-US" sz="1200" b="0" i="0" kern="1200" dirty="0" err="1">
                <a:solidFill>
                  <a:schemeClr val="tx1"/>
                </a:solidFill>
                <a:effectLst/>
                <a:latin typeface="+mn-lt"/>
                <a:ea typeface="+mn-ea"/>
                <a:cs typeface="+mn-cs"/>
              </a:rPr>
              <a:t>statele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membre</a:t>
            </a:r>
            <a:r>
              <a:rPr lang="en-US" sz="1200" b="0" i="0" kern="1200" dirty="0">
                <a:solidFill>
                  <a:schemeClr val="tx1"/>
                </a:solidFill>
                <a:effectLst/>
                <a:latin typeface="+mn-lt"/>
                <a:ea typeface="+mn-ea"/>
                <a:cs typeface="+mn-cs"/>
              </a:rPr>
              <a:t> ale ONU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-au </a:t>
            </a:r>
            <a:r>
              <a:rPr lang="en-US" sz="1200" b="0" i="0" kern="1200" dirty="0" err="1">
                <a:solidFill>
                  <a:schemeClr val="tx1"/>
                </a:solidFill>
                <a:effectLst/>
                <a:latin typeface="+mn-lt"/>
                <a:ea typeface="+mn-ea"/>
                <a:cs typeface="+mn-cs"/>
              </a:rPr>
              <a:t>tradus</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viziunea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despre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dezvoltare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durabilă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într</a:t>
            </a:r>
            <a:r>
              <a:rPr lang="en-US" sz="1200" b="0" i="0" kern="1200" dirty="0">
                <a:solidFill>
                  <a:schemeClr val="tx1"/>
                </a:solidFill>
                <a:effectLst/>
                <a:latin typeface="+mn-lt"/>
                <a:ea typeface="+mn-ea"/>
                <a:cs typeface="+mn-cs"/>
              </a:rPr>
              <a:t>-un plan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realizarea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acesteia:</a:t>
            </a:r>
            <a:r>
              <a:rPr lang="en-US" sz="1200" b="0" i="0" u="sng" kern="1200" dirty="0" err="1">
                <a:solidFill>
                  <a:schemeClr val="tx1"/>
                </a:solidFill>
                <a:effectLst/>
                <a:latin typeface="+mn-lt"/>
                <a:ea typeface="+mn-ea"/>
                <a:cs typeface="+mn-cs"/>
                <a:hlinkClick r:id="rId3"/>
              </a:rPr>
              <a:t>the</a:t>
            </a:r>
            <a:r>
              <a:rPr lang="en-US" sz="1200" b="0" i="0" u="sng" kern="1200" dirty="0">
                <a:solidFill>
                  <a:schemeClr val="tx1"/>
                </a:solidFill>
                <a:effectLst/>
                <a:latin typeface="+mn-lt"/>
                <a:ea typeface="+mn-ea"/>
                <a:cs typeface="+mn-cs"/>
                <a:hlinkClick r:id="rId3"/>
              </a:rPr>
              <a:t> 2030 Agenda for Sustainable Development</a:t>
            </a:r>
            <a:r>
              <a:rPr lang="en-US" sz="1200" b="0" i="0" kern="1200" dirty="0">
                <a:solidFill>
                  <a:schemeClr val="tx1"/>
                </a:solidFill>
                <a:effectLst/>
                <a:latin typeface="+mn-lt"/>
                <a:ea typeface="+mn-ea"/>
                <a:cs typeface="+mn-cs"/>
              </a:rPr>
              <a:t>. Its </a:t>
            </a:r>
            <a:r>
              <a:rPr lang="en-US" sz="1200" b="0" i="0" u="sng" kern="1200" dirty="0">
                <a:solidFill>
                  <a:schemeClr val="tx1"/>
                </a:solidFill>
                <a:effectLst/>
                <a:latin typeface="+mn-lt"/>
                <a:ea typeface="+mn-ea"/>
                <a:cs typeface="+mn-cs"/>
                <a:hlinkClick r:id="rId4"/>
              </a:rPr>
              <a:t>17 Sustainable Development Goals</a:t>
            </a:r>
            <a:r>
              <a:rPr lang="en-US" sz="1200" b="0" i="0" kern="1200" dirty="0">
                <a:solidFill>
                  <a:schemeClr val="tx1"/>
                </a:solidFill>
                <a:effectLst/>
                <a:latin typeface="+mn-lt"/>
                <a:ea typeface="+mn-ea"/>
                <a:cs typeface="+mn-cs"/>
              </a:rPr>
              <a:t> —Cu </a:t>
            </a:r>
            <a:r>
              <a:rPr lang="en-US" sz="1200" b="0" i="0" kern="1200" dirty="0" err="1">
                <a:solidFill>
                  <a:schemeClr val="tx1"/>
                </a:solidFill>
                <a:effectLst/>
                <a:latin typeface="+mn-lt"/>
                <a:ea typeface="+mn-ea"/>
                <a:cs typeface="+mn-cs"/>
              </a:rPr>
              <a:t>obiective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ambițioase</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atins</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până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2030— </a:t>
            </a:r>
            <a:r>
              <a:rPr lang="en-US" sz="1200" b="0" i="0" kern="1200" dirty="0" err="1">
                <a:solidFill>
                  <a:schemeClr val="tx1"/>
                </a:solidFill>
                <a:effectLst/>
                <a:latin typeface="+mn-lt"/>
                <a:ea typeface="+mn-ea"/>
                <a:cs typeface="+mn-cs"/>
              </a:rPr>
              <a:t>acoperă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trei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dimensiuni</a:t>
            </a:r>
            <a:r>
              <a:rPr lang="en-US" sz="1200" b="0" i="0" kern="1200" dirty="0">
                <a:solidFill>
                  <a:schemeClr val="tx1"/>
                </a:solidFill>
                <a:effectLst/>
                <a:latin typeface="+mn-lt"/>
                <a:ea typeface="+mn-ea"/>
                <a:cs typeface="+mn-cs"/>
              </a:rPr>
              <a:t> ale </a:t>
            </a:r>
            <a:r>
              <a:rPr lang="en-US" sz="1200" b="0" i="0" kern="1200" dirty="0" err="1">
                <a:solidFill>
                  <a:schemeClr val="tx1"/>
                </a:solidFill>
                <a:effectLst/>
                <a:latin typeface="+mn-lt"/>
                <a:ea typeface="+mn-ea"/>
                <a:cs typeface="+mn-cs"/>
              </a:rPr>
              <a:t>dezvoltării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durabile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economia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dezvoltarea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socială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mediul</a:t>
            </a:r>
            <a:r>
              <a:rPr lang="en-US" sz="1200" b="0" i="0" kern="1200" dirty="0">
                <a:solidFill>
                  <a:schemeClr val="tx1"/>
                </a:solidFill>
                <a:effectLst/>
                <a:latin typeface="+mn-lt"/>
                <a:ea typeface="+mn-ea"/>
                <a:cs typeface="+mn-cs"/>
              </a:rPr>
              <a:t>.</a:t>
            </a:r>
          </a:p>
          <a:p>
            <a:r>
              <a:rPr lang="en-US" sz="1200" b="0" i="0" kern="1200" dirty="0" err="1">
                <a:solidFill>
                  <a:schemeClr val="tx1"/>
                </a:solidFill>
                <a:effectLst/>
                <a:latin typeface="+mn-lt"/>
                <a:ea typeface="+mn-ea"/>
                <a:cs typeface="+mn-cs"/>
              </a:rPr>
              <a:t>Totuși</a:t>
            </a:r>
            <a:r>
              <a:rPr lang="en-US" sz="1200" b="0" i="0" kern="1200" dirty="0">
                <a:solidFill>
                  <a:schemeClr val="tx1"/>
                </a:solidFill>
                <a:effectLst/>
                <a:latin typeface="+mn-lt"/>
                <a:ea typeface="+mn-ea"/>
                <a:cs typeface="+mn-cs"/>
              </a:rPr>
              <a:t>, la </a:t>
            </a:r>
            <a:r>
              <a:rPr lang="en-US" sz="1200" b="0" i="0" kern="1200" dirty="0" err="1">
                <a:solidFill>
                  <a:schemeClr val="tx1"/>
                </a:solidFill>
                <a:effectLst/>
                <a:latin typeface="+mn-lt"/>
                <a:ea typeface="+mn-ea"/>
                <a:cs typeface="+mn-cs"/>
              </a:rPr>
              <a:t>jumătatea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termenului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limită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2030, </a:t>
            </a:r>
            <a:r>
              <a:rPr lang="en-US" sz="1200" b="0" i="0" kern="1200" dirty="0" err="1">
                <a:solidFill>
                  <a:schemeClr val="tx1"/>
                </a:solidFill>
                <a:effectLst/>
                <a:latin typeface="+mn-lt"/>
                <a:ea typeface="+mn-ea"/>
                <a:cs typeface="+mn-cs"/>
              </a:rPr>
              <a:t>criza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climatică</a:t>
            </a:r>
            <a:r>
              <a:rPr lang="en-US" sz="1200" b="0" i="0" kern="1200" dirty="0">
                <a:solidFill>
                  <a:schemeClr val="tx1"/>
                </a:solidFill>
                <a:effectLst/>
                <a:latin typeface="+mn-lt"/>
                <a:ea typeface="+mn-ea"/>
                <a:cs typeface="+mn-cs"/>
              </a:rPr>
              <a:t>, o </a:t>
            </a:r>
            <a:r>
              <a:rPr lang="en-US" sz="1200" b="0" i="0" kern="1200" dirty="0" err="1">
                <a:solidFill>
                  <a:schemeClr val="tx1"/>
                </a:solidFill>
                <a:effectLst/>
                <a:latin typeface="+mn-lt"/>
                <a:ea typeface="+mn-ea"/>
                <a:cs typeface="+mn-cs"/>
              </a:rPr>
              <a:t>economie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globală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slabă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conflictele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impactul</a:t>
            </a:r>
            <a:r>
              <a:rPr lang="en-US" sz="1200" b="0" i="0" kern="1200" dirty="0">
                <a:solidFill>
                  <a:schemeClr val="tx1"/>
                </a:solidFill>
                <a:effectLst/>
                <a:latin typeface="+mn-lt"/>
                <a:ea typeface="+mn-ea"/>
                <a:cs typeface="+mn-cs"/>
              </a:rPr>
              <a:t> persistent al COVID-19 au pus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pericol</a:t>
            </a:r>
            <a:r>
              <a:rPr lang="en-US" sz="1200" b="0" i="0" kern="1200" dirty="0">
                <a:solidFill>
                  <a:schemeClr val="tx1"/>
                </a:solidFill>
                <a:effectLst/>
                <a:latin typeface="+mn-lt"/>
                <a:ea typeface="+mn-ea"/>
                <a:cs typeface="+mn-cs"/>
              </a:rPr>
              <a:t> Obiectivele.</a:t>
            </a:r>
          </a:p>
          <a:p>
            <a:r>
              <a:rPr lang="en-US" sz="1200" b="0" i="0" kern="1200" dirty="0" err="1">
                <a:solidFill>
                  <a:schemeClr val="tx1"/>
                </a:solidFill>
                <a:effectLst/>
                <a:latin typeface="+mn-lt"/>
                <a:ea typeface="+mn-ea"/>
                <a:cs typeface="+mn-cs"/>
              </a:rPr>
              <a:t>Conform</a:t>
            </a:r>
            <a:r>
              <a:rPr lang="en-US" sz="1200" b="0" i="0" u="sng" kern="1200" dirty="0" err="1">
                <a:solidFill>
                  <a:schemeClr val="tx1"/>
                </a:solidFill>
                <a:effectLst/>
                <a:latin typeface="+mn-lt"/>
                <a:ea typeface="+mn-ea"/>
                <a:cs typeface="+mn-cs"/>
                <a:hlinkClick r:id="rId5"/>
              </a:rPr>
              <a:t>the</a:t>
            </a:r>
            <a:r>
              <a:rPr lang="en-US" sz="1200" b="0" i="0" u="sng" kern="1200" dirty="0">
                <a:solidFill>
                  <a:schemeClr val="tx1"/>
                </a:solidFill>
                <a:effectLst/>
                <a:latin typeface="+mn-lt"/>
                <a:ea typeface="+mn-ea"/>
                <a:cs typeface="+mn-cs"/>
                <a:hlinkClick r:id="rId5"/>
              </a:rPr>
              <a:t> UN SDGs Report 2023: Special Edition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numărul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persoanelor</a:t>
            </a:r>
            <a:r>
              <a:rPr lang="en-US" sz="1200" b="0" i="0" kern="1200" dirty="0">
                <a:solidFill>
                  <a:schemeClr val="tx1"/>
                </a:solidFill>
                <a:effectLst/>
                <a:latin typeface="+mn-lt"/>
                <a:ea typeface="+mn-ea"/>
                <a:cs typeface="+mn-cs"/>
              </a:rPr>
              <a:t> care </a:t>
            </a:r>
            <a:r>
              <a:rPr lang="en-US" sz="1200" b="0" i="0" kern="1200" dirty="0" err="1">
                <a:solidFill>
                  <a:schemeClr val="tx1"/>
                </a:solidFill>
                <a:effectLst/>
                <a:latin typeface="+mn-lt"/>
                <a:ea typeface="+mn-ea"/>
                <a:cs typeface="+mn-cs"/>
              </a:rPr>
              <a:t>trăiau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sărăcie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extremă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2020 a </a:t>
            </a:r>
            <a:r>
              <a:rPr lang="en-US" sz="1200" b="0" i="0" kern="1200" dirty="0" err="1">
                <a:solidFill>
                  <a:schemeClr val="tx1"/>
                </a:solidFill>
                <a:effectLst/>
                <a:latin typeface="+mn-lt"/>
                <a:ea typeface="+mn-ea"/>
                <a:cs typeface="+mn-cs"/>
              </a:rPr>
              <a:t>crescut</a:t>
            </a:r>
            <a:r>
              <a:rPr lang="en-US" sz="1200" b="0" i="0" kern="1200" dirty="0">
                <a:solidFill>
                  <a:schemeClr val="tx1"/>
                </a:solidFill>
                <a:effectLst/>
                <a:latin typeface="+mn-lt"/>
                <a:ea typeface="+mn-ea"/>
                <a:cs typeface="+mn-cs"/>
              </a:rPr>
              <a:t> la 724 de </a:t>
            </a:r>
            <a:r>
              <a:rPr lang="en-US" sz="1200" b="0" i="0" kern="1200" dirty="0" err="1">
                <a:solidFill>
                  <a:schemeClr val="tx1"/>
                </a:solidFill>
                <a:effectLst/>
                <a:latin typeface="+mn-lt"/>
                <a:ea typeface="+mn-ea"/>
                <a:cs typeface="+mn-cs"/>
              </a:rPr>
              <a:t>milioane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iar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acum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egalitatea</a:t>
            </a:r>
            <a:r>
              <a:rPr lang="en-US" sz="1200" b="0" i="0" kern="1200" dirty="0">
                <a:solidFill>
                  <a:schemeClr val="tx1"/>
                </a:solidFill>
                <a:effectLst/>
                <a:latin typeface="+mn-lt"/>
                <a:ea typeface="+mn-ea"/>
                <a:cs typeface="+mn-cs"/>
              </a:rPr>
              <a:t> de gen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la </a:t>
            </a:r>
            <a:r>
              <a:rPr lang="en-US" sz="1200" b="0" i="0" kern="1200" dirty="0" err="1">
                <a:solidFill>
                  <a:schemeClr val="tx1"/>
                </a:solidFill>
                <a:effectLst/>
                <a:latin typeface="+mn-lt"/>
                <a:ea typeface="+mn-ea"/>
                <a:cs typeface="+mn-cs"/>
              </a:rPr>
              <a:t>aproximativ</a:t>
            </a:r>
            <a:r>
              <a:rPr lang="en-US" sz="1200" b="0" i="0" kern="1200" dirty="0">
                <a:solidFill>
                  <a:schemeClr val="tx1"/>
                </a:solidFill>
                <a:effectLst/>
                <a:latin typeface="+mn-lt"/>
                <a:ea typeface="+mn-ea"/>
                <a:cs typeface="+mn-cs"/>
              </a:rPr>
              <a:t> 300 de ani </a:t>
            </a:r>
            <a:r>
              <a:rPr lang="en-US" sz="1200" b="0" i="0" kern="1200" dirty="0" err="1">
                <a:solidFill>
                  <a:schemeClr val="tx1"/>
                </a:solidFill>
                <a:effectLst/>
                <a:latin typeface="+mn-lt"/>
                <a:ea typeface="+mn-ea"/>
                <a:cs typeface="+mn-cs"/>
              </a:rPr>
              <a:t>distanță</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6"/>
              </a:rPr>
              <a:t>The Intergovernmental Panel on Climate Change (IPCC)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avertizează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fără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politici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robuste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toate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sectoarele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lumea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probabil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depășească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punctul</a:t>
            </a:r>
            <a:r>
              <a:rPr lang="en-US" sz="1200" b="0" i="0" kern="1200" dirty="0">
                <a:solidFill>
                  <a:schemeClr val="tx1"/>
                </a:solidFill>
                <a:effectLst/>
                <a:latin typeface="+mn-lt"/>
                <a:ea typeface="+mn-ea"/>
                <a:cs typeface="+mn-cs"/>
              </a:rPr>
              <a:t> critic de </a:t>
            </a:r>
            <a:r>
              <a:rPr lang="en-US" sz="1200" b="0" i="0" kern="1200" dirty="0" err="1">
                <a:solidFill>
                  <a:schemeClr val="tx1"/>
                </a:solidFill>
                <a:effectLst/>
                <a:latin typeface="+mn-lt"/>
                <a:ea typeface="+mn-ea"/>
                <a:cs typeface="+mn-cs"/>
              </a:rPr>
              <a:t>cotitură</a:t>
            </a:r>
            <a:r>
              <a:rPr lang="en-US" sz="1200" b="0" i="0" kern="1200" dirty="0">
                <a:solidFill>
                  <a:schemeClr val="tx1"/>
                </a:solidFill>
                <a:effectLst/>
                <a:latin typeface="+mn-lt"/>
                <a:ea typeface="+mn-ea"/>
                <a:cs typeface="+mn-cs"/>
              </a:rPr>
              <a:t> de 1,5°C </a:t>
            </a:r>
            <a:r>
              <a:rPr lang="en-US" sz="1200" b="0" i="0" kern="1200" dirty="0" err="1">
                <a:solidFill>
                  <a:schemeClr val="tx1"/>
                </a:solidFill>
                <a:effectLst/>
                <a:latin typeface="+mn-lt"/>
                <a:ea typeface="+mn-ea"/>
                <a:cs typeface="+mn-cs"/>
              </a:rPr>
              <a:t>până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2035.</a:t>
            </a:r>
          </a:p>
          <a:p>
            <a:r>
              <a:rPr lang="en-US" sz="1200" b="0" i="0" kern="1200" dirty="0" err="1">
                <a:solidFill>
                  <a:schemeClr val="tx1"/>
                </a:solidFill>
                <a:effectLst/>
                <a:latin typeface="+mn-lt"/>
                <a:ea typeface="+mn-ea"/>
                <a:cs typeface="+mn-cs"/>
              </a:rPr>
              <a:t>Totuși</a:t>
            </a:r>
            <a:r>
              <a:rPr lang="en-US" sz="1200" b="0" i="0" kern="1200" dirty="0">
                <a:solidFill>
                  <a:schemeClr val="tx1"/>
                </a:solidFill>
                <a:effectLst/>
                <a:latin typeface="+mn-lt"/>
                <a:ea typeface="+mn-ea"/>
                <a:cs typeface="+mn-cs"/>
              </a:rPr>
              <a:t>, nu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târziu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resetăm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eforturile</a:t>
            </a:r>
            <a:r>
              <a:rPr lang="en-US" sz="1200" b="0" i="0" kern="1200" dirty="0">
                <a:solidFill>
                  <a:schemeClr val="tx1"/>
                </a:solidFill>
                <a:effectLst/>
                <a:latin typeface="+mn-lt"/>
                <a:ea typeface="+mn-ea"/>
                <a:cs typeface="+mn-cs"/>
              </a:rPr>
              <a:t> de a le </a:t>
            </a:r>
            <a:r>
              <a:rPr lang="en-US" sz="1200" b="0" i="0" kern="1200" dirty="0" err="1">
                <a:solidFill>
                  <a:schemeClr val="tx1"/>
                </a:solidFill>
                <a:effectLst/>
                <a:latin typeface="+mn-lt"/>
                <a:ea typeface="+mn-ea"/>
                <a:cs typeface="+mn-cs"/>
              </a:rPr>
              <a:t>atinge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avansa</a:t>
            </a:r>
            <a:r>
              <a:rPr lang="en-US" sz="1200" b="0" i="0" kern="1200" dirty="0">
                <a:solidFill>
                  <a:schemeClr val="tx1"/>
                </a:solidFill>
                <a:effectLst/>
                <a:latin typeface="+mn-lt"/>
                <a:ea typeface="+mn-ea"/>
                <a:cs typeface="+mn-cs"/>
              </a:rPr>
              <a:t> agenda de </a:t>
            </a:r>
            <a:r>
              <a:rPr lang="en-US" sz="1200" b="0" i="0" kern="1200" dirty="0" err="1">
                <a:solidFill>
                  <a:schemeClr val="tx1"/>
                </a:solidFill>
                <a:effectLst/>
                <a:latin typeface="+mn-lt"/>
                <a:ea typeface="+mn-ea"/>
                <a:cs typeface="+mn-cs"/>
              </a:rPr>
              <a:t>dezvoltare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durabilă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guvernele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integrează</a:t>
            </a:r>
            <a:r>
              <a:rPr lang="en-US" sz="1200" b="0" i="0" kern="1200" dirty="0">
                <a:solidFill>
                  <a:schemeClr val="tx1"/>
                </a:solidFill>
                <a:effectLst/>
                <a:latin typeface="+mn-lt"/>
                <a:ea typeface="+mn-ea"/>
                <a:cs typeface="+mn-cs"/>
              </a:rPr>
              <a:t> Obiectivele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7"/>
              </a:rPr>
              <a:t>national plans</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Totuși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nevoie</a:t>
            </a:r>
            <a:r>
              <a:rPr lang="en-US" sz="1200" b="0" i="0" kern="1200" dirty="0">
                <a:solidFill>
                  <a:schemeClr val="tx1"/>
                </a:solidFill>
                <a:effectLst/>
                <a:latin typeface="+mn-lt"/>
                <a:ea typeface="+mn-ea"/>
                <a:cs typeface="+mn-cs"/>
              </a:rPr>
              <a:t> de o </a:t>
            </a:r>
            <a:r>
              <a:rPr lang="en-US" sz="1200" b="0" i="0" kern="1200" dirty="0" err="1">
                <a:solidFill>
                  <a:schemeClr val="tx1"/>
                </a:solidFill>
                <a:effectLst/>
                <a:latin typeface="+mn-lt"/>
                <a:ea typeface="+mn-ea"/>
                <a:cs typeface="+mn-cs"/>
              </a:rPr>
              <a:t>schimbare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fundamentală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pune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lumea</a:t>
            </a:r>
            <a:r>
              <a:rPr lang="en-US" sz="1200" b="0" i="0" kern="1200" dirty="0">
                <a:solidFill>
                  <a:schemeClr val="tx1"/>
                </a:solidFill>
                <a:effectLst/>
                <a:latin typeface="+mn-lt"/>
                <a:ea typeface="+mn-ea"/>
                <a:cs typeface="+mn-cs"/>
              </a:rPr>
              <a:t> pe un drum </a:t>
            </a:r>
            <a:r>
              <a:rPr lang="en-US" sz="1200" b="0" i="0" kern="1200" dirty="0" err="1">
                <a:solidFill>
                  <a:schemeClr val="tx1"/>
                </a:solidFill>
                <a:effectLst/>
                <a:latin typeface="+mn-lt"/>
                <a:ea typeface="+mn-ea"/>
                <a:cs typeface="+mn-cs"/>
              </a:rPr>
              <a:t>mai</a:t>
            </a:r>
            <a:r>
              <a:rPr lang="en-US" sz="1200" b="0" i="0" kern="1200" dirty="0">
                <a:solidFill>
                  <a:schemeClr val="tx1"/>
                </a:solidFill>
                <a:effectLst/>
                <a:latin typeface="+mn-lt"/>
                <a:ea typeface="+mn-ea"/>
                <a:cs typeface="+mn-cs"/>
              </a:rPr>
              <a:t> bun.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cu </a:t>
            </a:r>
            <a:r>
              <a:rPr lang="en-US" sz="1200" b="0" i="0" kern="1200" dirty="0" err="1">
                <a:solidFill>
                  <a:schemeClr val="tx1"/>
                </a:solidFill>
                <a:effectLst/>
                <a:latin typeface="+mn-lt"/>
                <a:ea typeface="+mn-ea"/>
                <a:cs typeface="+mn-cs"/>
              </a:rPr>
              <a:t>câțiva</a:t>
            </a:r>
            <a:r>
              <a:rPr lang="en-US" sz="1200" b="0" i="0" kern="1200" dirty="0">
                <a:solidFill>
                  <a:schemeClr val="tx1"/>
                </a:solidFill>
                <a:effectLst/>
                <a:latin typeface="+mn-lt"/>
                <a:ea typeface="+mn-ea"/>
                <a:cs typeface="+mn-cs"/>
              </a:rPr>
              <a:t> ani </a:t>
            </a:r>
            <a:r>
              <a:rPr lang="en-US" sz="1200" b="0" i="0" kern="1200" dirty="0" err="1">
                <a:solidFill>
                  <a:schemeClr val="tx1"/>
                </a:solidFill>
                <a:effectLst/>
                <a:latin typeface="+mn-lt"/>
                <a:ea typeface="+mn-ea"/>
                <a:cs typeface="+mn-cs"/>
              </a:rPr>
              <a:t>rămași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atinge</a:t>
            </a:r>
            <a:r>
              <a:rPr lang="en-US" sz="1200" b="0" i="0" kern="1200" dirty="0">
                <a:solidFill>
                  <a:schemeClr val="tx1"/>
                </a:solidFill>
                <a:effectLst/>
                <a:latin typeface="+mn-lt"/>
                <a:ea typeface="+mn-ea"/>
                <a:cs typeface="+mn-cs"/>
              </a:rPr>
              <a:t> Agenda 2030, </a:t>
            </a:r>
            <a:r>
              <a:rPr lang="en-US" sz="1200" b="0" i="0" kern="1200" dirty="0" err="1">
                <a:solidFill>
                  <a:schemeClr val="tx1"/>
                </a:solidFill>
                <a:effectLst/>
                <a:latin typeface="+mn-lt"/>
                <a:ea typeface="+mn-ea"/>
                <a:cs typeface="+mn-cs"/>
              </a:rPr>
              <a:t>aceasta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necesară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acum</a:t>
            </a:r>
            <a:r>
              <a:rPr lang="en-US" sz="1200" b="0" i="0" kern="1200" dirty="0">
                <a:solidFill>
                  <a:schemeClr val="tx1"/>
                </a:solidFill>
                <a:effectLst/>
                <a:latin typeface="+mn-lt"/>
                <a:ea typeface="+mn-ea"/>
                <a:cs typeface="+mn-cs"/>
              </a:rPr>
              <a:t>.</a:t>
            </a:r>
          </a:p>
          <a:p>
            <a:r>
              <a:rPr lang="en-US" sz="1200" b="1" i="0" kern="1200" dirty="0" err="1">
                <a:solidFill>
                  <a:schemeClr val="tx1"/>
                </a:solidFill>
                <a:effectLst/>
                <a:latin typeface="+mn-lt"/>
                <a:ea typeface="+mn-ea"/>
                <a:cs typeface="+mn-cs"/>
              </a:rPr>
              <a:t>Oricine</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poate</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actiona</a:t>
            </a:r>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Nu </a:t>
            </a:r>
            <a:r>
              <a:rPr lang="en-US" sz="1200" b="0" i="0" kern="1200" dirty="0" err="1">
                <a:solidFill>
                  <a:schemeClr val="tx1"/>
                </a:solidFill>
                <a:effectLst/>
                <a:latin typeface="+mn-lt"/>
                <a:ea typeface="+mn-ea"/>
                <a:cs typeface="+mn-cs"/>
              </a:rPr>
              <a:t>depinde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doar</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liderii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noștri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mondiali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Fiecare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persoană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poate</a:t>
            </a:r>
            <a:r>
              <a:rPr lang="en-US" sz="1200" b="0" i="0" kern="1200" dirty="0">
                <a:solidFill>
                  <a:schemeClr val="tx1"/>
                </a:solidFill>
                <a:effectLst/>
                <a:latin typeface="+mn-lt"/>
                <a:ea typeface="+mn-ea"/>
                <a:cs typeface="+mn-cs"/>
              </a:rPr>
              <a:t> beneficia de o </a:t>
            </a:r>
            <a:r>
              <a:rPr lang="en-US" sz="1200" b="0" i="0" kern="1200" dirty="0" err="1">
                <a:solidFill>
                  <a:schemeClr val="tx1"/>
                </a:solidFill>
                <a:effectLst/>
                <a:latin typeface="+mn-lt"/>
                <a:ea typeface="+mn-ea"/>
                <a:cs typeface="+mn-cs"/>
              </a:rPr>
              <a:t>lume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prosperă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incluzivă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rezistentă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Toți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putem</a:t>
            </a:r>
            <a:r>
              <a:rPr lang="en-US" sz="1200" b="0" i="0" kern="1200" dirty="0">
                <a:solidFill>
                  <a:schemeClr val="tx1"/>
                </a:solidFill>
                <a:effectLst/>
                <a:latin typeface="+mn-lt"/>
                <a:ea typeface="+mn-ea"/>
                <a:cs typeface="+mn-cs"/>
              </a:rPr>
              <a:t> face </a:t>
            </a:r>
            <a:r>
              <a:rPr lang="en-US" sz="1200" b="0" i="0" kern="1200" dirty="0" err="1">
                <a:solidFill>
                  <a:schemeClr val="tx1"/>
                </a:solidFill>
                <a:effectLst/>
                <a:latin typeface="+mn-lt"/>
                <a:ea typeface="+mn-ea"/>
                <a:cs typeface="+mn-cs"/>
              </a:rPr>
              <a:t>ceva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privința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asta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indiferent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dacă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suntem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într</a:t>
            </a:r>
            <a:r>
              <a:rPr lang="en-US" sz="1200" b="0" i="0" kern="1200" dirty="0">
                <a:solidFill>
                  <a:schemeClr val="tx1"/>
                </a:solidFill>
                <a:effectLst/>
                <a:latin typeface="+mn-lt"/>
                <a:ea typeface="+mn-ea"/>
                <a:cs typeface="+mn-cs"/>
              </a:rPr>
              <a:t>-un </a:t>
            </a:r>
            <a:r>
              <a:rPr lang="en-US" sz="1200" b="0" i="0" kern="1200" dirty="0" err="1">
                <a:solidFill>
                  <a:schemeClr val="tx1"/>
                </a:solidFill>
                <a:effectLst/>
                <a:latin typeface="+mn-lt"/>
                <a:ea typeface="+mn-ea"/>
                <a:cs typeface="+mn-cs"/>
              </a:rPr>
              <a:t>guvern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sau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societatea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civilă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conducem</a:t>
            </a:r>
            <a:r>
              <a:rPr lang="en-US" sz="1200" b="0" i="0" kern="1200" dirty="0">
                <a:solidFill>
                  <a:schemeClr val="tx1"/>
                </a:solidFill>
                <a:effectLst/>
                <a:latin typeface="+mn-lt"/>
                <a:ea typeface="+mn-ea"/>
                <a:cs typeface="+mn-cs"/>
              </a:rPr>
              <a:t> o </a:t>
            </a:r>
            <a:r>
              <a:rPr lang="en-US" sz="1200" b="0" i="0" kern="1200" dirty="0" err="1">
                <a:solidFill>
                  <a:schemeClr val="tx1"/>
                </a:solidFill>
                <a:effectLst/>
                <a:latin typeface="+mn-lt"/>
                <a:ea typeface="+mn-ea"/>
                <a:cs typeface="+mn-cs"/>
              </a:rPr>
              <a:t>afacere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sau</a:t>
            </a:r>
            <a:r>
              <a:rPr lang="en-US" sz="1200" b="0" i="0" kern="1200" dirty="0">
                <a:solidFill>
                  <a:schemeClr val="tx1"/>
                </a:solidFill>
                <a:effectLst/>
                <a:latin typeface="+mn-lt"/>
                <a:ea typeface="+mn-ea"/>
                <a:cs typeface="+mn-cs"/>
              </a:rPr>
              <a:t> o </a:t>
            </a:r>
            <a:r>
              <a:rPr lang="en-US" sz="1200" b="0" i="0" kern="1200" dirty="0" err="1">
                <a:solidFill>
                  <a:schemeClr val="tx1"/>
                </a:solidFill>
                <a:effectLst/>
                <a:latin typeface="+mn-lt"/>
                <a:ea typeface="+mn-ea"/>
                <a:cs typeface="+mn-cs"/>
              </a:rPr>
              <a:t>casă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suntem</a:t>
            </a:r>
            <a:r>
              <a:rPr lang="en-US" sz="1200" b="0" i="0" kern="1200" dirty="0">
                <a:solidFill>
                  <a:schemeClr val="tx1"/>
                </a:solidFill>
                <a:effectLst/>
                <a:latin typeface="+mn-lt"/>
                <a:ea typeface="+mn-ea"/>
                <a:cs typeface="+mn-cs"/>
              </a:rPr>
              <a:t> la </a:t>
            </a:r>
            <a:r>
              <a:rPr lang="en-US" sz="1200" b="0" i="0" kern="1200" dirty="0" err="1">
                <a:solidFill>
                  <a:schemeClr val="tx1"/>
                </a:solidFill>
                <a:effectLst/>
                <a:latin typeface="+mn-lt"/>
                <a:ea typeface="+mn-ea"/>
                <a:cs typeface="+mn-cs"/>
              </a:rPr>
              <a:t>școală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sau</a:t>
            </a:r>
            <a:r>
              <a:rPr lang="en-US" sz="1200" b="0" i="0" kern="1200" dirty="0">
                <a:solidFill>
                  <a:schemeClr val="tx1"/>
                </a:solidFill>
                <a:effectLst/>
                <a:latin typeface="+mn-lt"/>
                <a:ea typeface="+mn-ea"/>
                <a:cs typeface="+mn-cs"/>
              </a:rPr>
              <a:t> nu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ea.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timp</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guvernele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stabilesc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politici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ghida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dezvoltarea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durabilă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atât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sectorul</a:t>
            </a:r>
            <a:r>
              <a:rPr lang="en-US" sz="1200" b="0" i="0" kern="1200" dirty="0">
                <a:solidFill>
                  <a:schemeClr val="tx1"/>
                </a:solidFill>
                <a:effectLst/>
                <a:latin typeface="+mn-lt"/>
                <a:ea typeface="+mn-ea"/>
                <a:cs typeface="+mn-cs"/>
              </a:rPr>
              <a:t> public, </a:t>
            </a:r>
            <a:r>
              <a:rPr lang="en-US" sz="1200" b="0" i="0" kern="1200" dirty="0" err="1">
                <a:solidFill>
                  <a:schemeClr val="tx1"/>
                </a:solidFill>
                <a:effectLst/>
                <a:latin typeface="+mn-lt"/>
                <a:ea typeface="+mn-ea"/>
                <a:cs typeface="+mn-cs"/>
              </a:rPr>
              <a:t>cât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cel </a:t>
            </a:r>
            <a:r>
              <a:rPr lang="en-US" sz="1200" b="0" i="0" kern="1200" dirty="0" err="1">
                <a:solidFill>
                  <a:schemeClr val="tx1"/>
                </a:solidFill>
                <a:effectLst/>
                <a:latin typeface="+mn-lt"/>
                <a:ea typeface="+mn-ea"/>
                <a:cs typeface="+mn-cs"/>
              </a:rPr>
              <a:t>privat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trebuie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facă</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8"/>
              </a:rPr>
              <a:t>finance the major shifts</a:t>
            </a:r>
            <a:r>
              <a:rPr lang="en-US" sz="1200" b="0" i="0" kern="1200" dirty="0">
                <a:solidFill>
                  <a:schemeClr val="tx1"/>
                </a:solidFill>
                <a:effectLst/>
                <a:latin typeface="+mn-lt"/>
                <a:ea typeface="+mn-ea"/>
                <a:cs typeface="+mn-cs"/>
              </a:rPr>
              <a:t> </a:t>
            </a:r>
            <a:r>
              <a:rPr lang="it-IT" sz="1200" b="0" i="0" kern="1200" dirty="0">
                <a:solidFill>
                  <a:schemeClr val="tx1"/>
                </a:solidFill>
                <a:effectLst/>
                <a:latin typeface="+mn-lt"/>
                <a:ea typeface="+mn-ea"/>
                <a:cs typeface="+mn-cs"/>
              </a:rPr>
              <a:t>ceea ce necesită ca deciziile individuale să se adune rapid</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Alegerile</a:t>
            </a:r>
            <a:r>
              <a:rPr lang="en-US" sz="1200" b="0" i="0" kern="1200" dirty="0">
                <a:solidFill>
                  <a:schemeClr val="tx1"/>
                </a:solidFill>
                <a:effectLst/>
                <a:latin typeface="+mn-lt"/>
                <a:ea typeface="+mn-ea"/>
                <a:cs typeface="+mn-cs"/>
              </a:rPr>
              <a:t> tale de a </a:t>
            </a:r>
            <a:r>
              <a:rPr lang="en-US" sz="1200" b="0" i="0" kern="1200" dirty="0" err="1">
                <a:solidFill>
                  <a:schemeClr val="tx1"/>
                </a:solidFill>
                <a:effectLst/>
                <a:latin typeface="+mn-lt"/>
                <a:ea typeface="+mn-ea"/>
                <a:cs typeface="+mn-cs"/>
              </a:rPr>
              <a:t>câștiga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existența</a:t>
            </a:r>
            <a:r>
              <a:rPr lang="en-US" sz="1200" b="0" i="0" kern="1200" dirty="0">
                <a:solidFill>
                  <a:schemeClr val="tx1"/>
                </a:solidFill>
                <a:effectLst/>
                <a:latin typeface="+mn-lt"/>
                <a:ea typeface="+mn-ea"/>
                <a:cs typeface="+mn-cs"/>
              </a:rPr>
              <a:t>, de a </a:t>
            </a:r>
            <a:r>
              <a:rPr lang="en-US" sz="1200" b="0" i="0" kern="1200" dirty="0" err="1">
                <a:solidFill>
                  <a:schemeClr val="tx1"/>
                </a:solidFill>
                <a:effectLst/>
                <a:latin typeface="+mn-lt"/>
                <a:ea typeface="+mn-ea"/>
                <a:cs typeface="+mn-cs"/>
              </a:rPr>
              <a:t>te</a:t>
            </a:r>
            <a:r>
              <a:rPr lang="en-US" sz="1200" b="0" i="0" kern="1200" dirty="0">
                <a:solidFill>
                  <a:schemeClr val="tx1"/>
                </a:solidFill>
                <a:effectLst/>
                <a:latin typeface="+mn-lt"/>
                <a:ea typeface="+mn-ea"/>
                <a:cs typeface="+mn-cs"/>
              </a:rPr>
              <a:t> muta, de a-</a:t>
            </a:r>
            <a:r>
              <a:rPr lang="en-US" sz="1200" b="0" i="0" kern="1200" dirty="0" err="1">
                <a:solidFill>
                  <a:schemeClr val="tx1"/>
                </a:solidFill>
                <a:effectLst/>
                <a:latin typeface="+mn-lt"/>
                <a:ea typeface="+mn-ea"/>
                <a:cs typeface="+mn-cs"/>
              </a:rPr>
              <a:t>ți</a:t>
            </a:r>
            <a:r>
              <a:rPr lang="en-US" sz="1200" b="0" i="0" kern="1200" dirty="0">
                <a:solidFill>
                  <a:schemeClr val="tx1"/>
                </a:solidFill>
                <a:effectLst/>
                <a:latin typeface="+mn-lt"/>
                <a:ea typeface="+mn-ea"/>
                <a:cs typeface="+mn-cs"/>
              </a:rPr>
              <a:t> face </a:t>
            </a:r>
            <a:r>
              <a:rPr lang="en-US" sz="1200" b="0" i="0" kern="1200" dirty="0" err="1">
                <a:solidFill>
                  <a:schemeClr val="tx1"/>
                </a:solidFill>
                <a:effectLst/>
                <a:latin typeface="+mn-lt"/>
                <a:ea typeface="+mn-ea"/>
                <a:cs typeface="+mn-cs"/>
              </a:rPr>
              <a:t>prieteni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sau</a:t>
            </a:r>
            <a:r>
              <a:rPr lang="en-US" sz="1200" b="0" i="0" kern="1200" dirty="0">
                <a:solidFill>
                  <a:schemeClr val="tx1"/>
                </a:solidFill>
                <a:effectLst/>
                <a:latin typeface="+mn-lt"/>
                <a:ea typeface="+mn-ea"/>
                <a:cs typeface="+mn-cs"/>
              </a:rPr>
              <a:t> de a </a:t>
            </a:r>
            <a:r>
              <a:rPr lang="en-US" sz="1200" b="0" i="0" kern="1200" dirty="0" err="1">
                <a:solidFill>
                  <a:schemeClr val="tx1"/>
                </a:solidFill>
                <a:effectLst/>
                <a:latin typeface="+mn-lt"/>
                <a:ea typeface="+mn-ea"/>
                <a:cs typeface="+mn-cs"/>
              </a:rPr>
              <a:t>milita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justiție</a:t>
            </a:r>
            <a:r>
              <a:rPr lang="en-US" sz="1200" b="0" i="0" kern="1200" dirty="0">
                <a:solidFill>
                  <a:schemeClr val="tx1"/>
                </a:solidFill>
                <a:effectLst/>
                <a:latin typeface="+mn-lt"/>
                <a:ea typeface="+mn-ea"/>
                <a:cs typeface="+mn-cs"/>
              </a:rPr>
              <a:t> pot </a:t>
            </a:r>
            <a:r>
              <a:rPr lang="en-US" sz="1200" b="0" i="0" kern="1200" dirty="0" err="1">
                <a:solidFill>
                  <a:schemeClr val="tx1"/>
                </a:solidFill>
                <a:effectLst/>
                <a:latin typeface="+mn-lt"/>
                <a:ea typeface="+mn-ea"/>
                <a:cs typeface="+mn-cs"/>
              </a:rPr>
              <a:t>avea</a:t>
            </a:r>
            <a:r>
              <a:rPr lang="en-US" sz="1200" b="0" i="0" kern="1200" dirty="0">
                <a:solidFill>
                  <a:schemeClr val="tx1"/>
                </a:solidFill>
                <a:effectLst/>
                <a:latin typeface="+mn-lt"/>
                <a:ea typeface="+mn-ea"/>
                <a:cs typeface="+mn-cs"/>
              </a:rPr>
              <a:t> un impact. </a:t>
            </a:r>
            <a:r>
              <a:rPr lang="en-US" sz="1200" b="0" i="0" kern="1200" dirty="0" err="1">
                <a:solidFill>
                  <a:schemeClr val="tx1"/>
                </a:solidFill>
                <a:effectLst/>
                <a:latin typeface="+mn-lt"/>
                <a:ea typeface="+mn-ea"/>
                <a:cs typeface="+mn-cs"/>
              </a:rPr>
              <a:t>Vrei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afli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multe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Află</a:t>
            </a:r>
            <a:r>
              <a:rPr lang="en-US" sz="1200" b="0" i="0" kern="1200" dirty="0">
                <a:solidFill>
                  <a:schemeClr val="tx1"/>
                </a:solidFill>
                <a:effectLst/>
                <a:latin typeface="+mn-lt"/>
                <a:ea typeface="+mn-ea"/>
                <a:cs typeface="+mn-cs"/>
              </a:rPr>
              <a:t> cum </a:t>
            </a:r>
            <a:r>
              <a:rPr lang="en-US" sz="1200" b="0" i="0" kern="1200" dirty="0" err="1">
                <a:solidFill>
                  <a:schemeClr val="tx1"/>
                </a:solidFill>
                <a:effectLst/>
                <a:latin typeface="+mn-lt"/>
                <a:ea typeface="+mn-ea"/>
                <a:cs typeface="+mn-cs"/>
              </a:rPr>
              <a:t>poți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sa</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9"/>
              </a:rPr>
              <a:t>act now</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viitorul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nostru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comun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Îmbrățișează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posibilul</a:t>
            </a:r>
            <a:r>
              <a:rPr lang="en-US" sz="1200" b="0" i="0" kern="1200" dirty="0">
                <a:solidFill>
                  <a:schemeClr val="tx1"/>
                </a:solidFill>
                <a:effectLst/>
                <a:latin typeface="+mn-lt"/>
                <a:ea typeface="+mn-ea"/>
                <a:cs typeface="+mn-cs"/>
              </a:rPr>
              <a:t>.</a:t>
            </a:r>
          </a:p>
          <a:p>
            <a:endParaRPr lang="en-US" sz="1200" b="1" i="0" kern="1200" dirty="0">
              <a:solidFill>
                <a:schemeClr val="tx1"/>
              </a:solidFill>
              <a:effectLst/>
              <a:latin typeface="+mn-lt"/>
              <a:ea typeface="+mn-ea"/>
              <a:cs typeface="+mn-cs"/>
            </a:endParaRPr>
          </a:p>
          <a:p>
            <a:r>
              <a:rPr lang="en-GB" dirty="0"/>
              <a:t>https://www.un.org/sustainabledevelopment/blog/2023/08/what-is-sustainable-development/</a:t>
            </a:r>
          </a:p>
          <a:p>
            <a:r>
              <a:rPr lang="en-GB" dirty="0"/>
              <a:t>https://www.un.org/en/climatechange/act-our-common-future-working-together-sustainable-development-goals</a:t>
            </a:r>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2481620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UC1</a:t>
            </a:r>
          </a:p>
          <a:p>
            <a:endParaRPr lang="en-US" dirty="0">
              <a:hlinkClick r:id="rId3"/>
            </a:endParaRPr>
          </a:p>
          <a:p>
            <a:r>
              <a:rPr lang="en-US" dirty="0">
                <a:hlinkClick r:id="rId3"/>
              </a:rPr>
              <a:t>https://www.unglobalcompact.org/docs/issues_doc/Financial_markets/who_cares_who_wins.pdf</a:t>
            </a:r>
            <a:endParaRPr lang="en-US" dirty="0"/>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Conferința</a:t>
            </a:r>
            <a:r>
              <a:rPr lang="en-US" sz="1200" b="0" i="0" kern="1200" dirty="0">
                <a:solidFill>
                  <a:schemeClr val="tx1"/>
                </a:solidFill>
                <a:effectLst/>
                <a:latin typeface="+mn-lt"/>
                <a:ea typeface="+mn-ea"/>
                <a:cs typeface="+mn-cs"/>
              </a:rPr>
              <a:t> Who Cares Wins din 2005 a </a:t>
            </a:r>
            <a:r>
              <a:rPr lang="en-US" sz="1200" b="0" i="0" kern="1200" dirty="0" err="1">
                <a:solidFill>
                  <a:schemeClr val="tx1"/>
                </a:solidFill>
                <a:effectLst/>
                <a:latin typeface="+mn-lt"/>
                <a:ea typeface="+mn-ea"/>
                <a:cs typeface="+mn-cs"/>
              </a:rPr>
              <a:t>reunit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prima </a:t>
            </a:r>
            <a:r>
              <a:rPr lang="en-US" sz="1200" b="0" i="0" kern="1200" dirty="0" err="1">
                <a:solidFill>
                  <a:schemeClr val="tx1"/>
                </a:solidFill>
                <a:effectLst/>
                <a:latin typeface="+mn-lt"/>
                <a:ea typeface="+mn-ea"/>
                <a:cs typeface="+mn-cs"/>
              </a:rPr>
              <a:t>dată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investitori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instituționali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manageri</a:t>
            </a:r>
            <a:r>
              <a:rPr lang="en-US" sz="1200" b="0" i="0" kern="1200" dirty="0">
                <a:solidFill>
                  <a:schemeClr val="tx1"/>
                </a:solidFill>
                <a:effectLst/>
                <a:latin typeface="+mn-lt"/>
                <a:ea typeface="+mn-ea"/>
                <a:cs typeface="+mn-cs"/>
              </a:rPr>
              <a:t> de active, </a:t>
            </a:r>
            <a:r>
              <a:rPr lang="en-US" sz="1200" b="0" i="0" kern="1200" dirty="0" err="1">
                <a:solidFill>
                  <a:schemeClr val="tx1"/>
                </a:solidFill>
                <a:effectLst/>
                <a:latin typeface="+mn-lt"/>
                <a:ea typeface="+mn-ea"/>
                <a:cs typeface="+mn-cs"/>
              </a:rPr>
              <a:t>analiști</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cercetare</a:t>
            </a:r>
            <a:r>
              <a:rPr lang="en-US" sz="1200" b="0" i="0" kern="1200" dirty="0">
                <a:solidFill>
                  <a:schemeClr val="tx1"/>
                </a:solidFill>
                <a:effectLst/>
                <a:latin typeface="+mn-lt"/>
                <a:ea typeface="+mn-ea"/>
                <a:cs typeface="+mn-cs"/>
              </a:rPr>
              <a:t> pe </a:t>
            </a:r>
            <a:r>
              <a:rPr lang="en-US" sz="1200" b="0" i="0" kern="1200" dirty="0" err="1">
                <a:solidFill>
                  <a:schemeClr val="tx1"/>
                </a:solidFill>
                <a:effectLst/>
                <a:latin typeface="+mn-lt"/>
                <a:ea typeface="+mn-ea"/>
                <a:cs typeface="+mn-cs"/>
              </a:rPr>
              <a:t>partea</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cumpărare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vânzarea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consultanți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globali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organisme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guvernamentale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reglementatori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examina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rolul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factorilor</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valoare</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mediu</a:t>
            </a:r>
            <a:r>
              <a:rPr lang="en-US" sz="1200" b="0" i="0" kern="1200" dirty="0">
                <a:solidFill>
                  <a:schemeClr val="tx1"/>
                </a:solidFill>
                <a:effectLst/>
                <a:latin typeface="+mn-lt"/>
                <a:ea typeface="+mn-ea"/>
                <a:cs typeface="+mn-cs"/>
              </a:rPr>
              <a:t>, social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guvernanță</a:t>
            </a:r>
            <a:r>
              <a:rPr lang="en-US" sz="1200" b="0" i="0" kern="1200" dirty="0">
                <a:solidFill>
                  <a:schemeClr val="tx1"/>
                </a:solidFill>
                <a:effectLst/>
                <a:latin typeface="+mn-lt"/>
                <a:ea typeface="+mn-ea"/>
                <a:cs typeface="+mn-cs"/>
              </a:rPr>
              <a:t> (ESG)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managementul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activelor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cercetarea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financiară</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existat</a:t>
            </a:r>
            <a:r>
              <a:rPr lang="en-US" sz="1200" b="0" i="0" kern="1200" dirty="0">
                <a:solidFill>
                  <a:schemeClr val="tx1"/>
                </a:solidFill>
                <a:effectLst/>
                <a:latin typeface="+mn-lt"/>
                <a:ea typeface="+mn-ea"/>
                <a:cs typeface="+mn-cs"/>
              </a:rPr>
              <a:t> un grad </a:t>
            </a:r>
            <a:r>
              <a:rPr lang="en-US" sz="1200" b="0" i="0" kern="1200" dirty="0" err="1">
                <a:solidFill>
                  <a:schemeClr val="tx1"/>
                </a:solidFill>
                <a:effectLst/>
                <a:latin typeface="+mn-lt"/>
                <a:ea typeface="+mn-ea"/>
                <a:cs typeface="+mn-cs"/>
              </a:rPr>
              <a:t>remarcabil</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acord</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între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participanți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factorii</a:t>
            </a:r>
            <a:r>
              <a:rPr lang="en-US" sz="1200" b="0" i="0" kern="1200" dirty="0">
                <a:solidFill>
                  <a:schemeClr val="tx1"/>
                </a:solidFill>
                <a:effectLst/>
                <a:latin typeface="+mn-lt"/>
                <a:ea typeface="+mn-ea"/>
                <a:cs typeface="+mn-cs"/>
              </a:rPr>
              <a:t> ESG </a:t>
            </a:r>
            <a:r>
              <a:rPr lang="en-US" sz="1200" b="0" i="0" kern="1200" dirty="0" err="1">
                <a:solidFill>
                  <a:schemeClr val="tx1"/>
                </a:solidFill>
                <a:effectLst/>
                <a:latin typeface="+mn-lt"/>
                <a:ea typeface="+mn-ea"/>
                <a:cs typeface="+mn-cs"/>
              </a:rPr>
              <a:t>joacă</a:t>
            </a:r>
            <a:r>
              <a:rPr lang="en-US" sz="1200" b="0" i="0" kern="1200" dirty="0">
                <a:solidFill>
                  <a:schemeClr val="tx1"/>
                </a:solidFill>
                <a:effectLst/>
                <a:latin typeface="+mn-lt"/>
                <a:ea typeface="+mn-ea"/>
                <a:cs typeface="+mn-cs"/>
              </a:rPr>
              <a:t> un </a:t>
            </a:r>
            <a:r>
              <a:rPr lang="en-US" sz="1200" b="0" i="0" kern="1200" dirty="0" err="1">
                <a:solidFill>
                  <a:schemeClr val="tx1"/>
                </a:solidFill>
                <a:effectLst/>
                <a:latin typeface="+mn-lt"/>
                <a:ea typeface="+mn-ea"/>
                <a:cs typeface="+mn-cs"/>
              </a:rPr>
              <a:t>rol</a:t>
            </a:r>
            <a:r>
              <a:rPr lang="en-US" sz="1200" b="0" i="0" kern="1200" dirty="0">
                <a:solidFill>
                  <a:schemeClr val="tx1"/>
                </a:solidFill>
                <a:effectLst/>
                <a:latin typeface="+mn-lt"/>
                <a:ea typeface="+mn-ea"/>
                <a:cs typeface="+mn-cs"/>
              </a:rPr>
              <a:t> important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contextul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investițiilor</a:t>
            </a:r>
            <a:r>
              <a:rPr lang="en-US" sz="1200" b="0" i="0" kern="1200" dirty="0">
                <a:solidFill>
                  <a:schemeClr val="tx1"/>
                </a:solidFill>
                <a:effectLst/>
                <a:latin typeface="+mn-lt"/>
                <a:ea typeface="+mn-ea"/>
                <a:cs typeface="+mn-cs"/>
              </a:rPr>
              <a:t> pe termen lung.</a:t>
            </a:r>
            <a:endParaRPr lang="en-GB" dirty="0"/>
          </a:p>
        </p:txBody>
      </p:sp>
      <p:sp>
        <p:nvSpPr>
          <p:cNvPr id="4" name="Slide Number Placeholder 3"/>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329622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PT"/>
              <a:t>M2 - 49</a:t>
            </a:r>
          </a:p>
        </p:txBody>
      </p:sp>
      <p:sp>
        <p:nvSpPr>
          <p:cNvPr id="4" name="Slide Number Placeholder 3"/>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2044717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PT" dirty="0"/>
              <a:t>M2-50</a:t>
            </a:r>
          </a:p>
        </p:txBody>
      </p:sp>
      <p:sp>
        <p:nvSpPr>
          <p:cNvPr id="4" name="Slide Number Placeholder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143431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Sursa </a:t>
            </a:r>
            <a:r>
              <a:rPr lang="en-US" b="1" dirty="0" err="1"/>
              <a:t>imaginii</a:t>
            </a:r>
            <a:r>
              <a:rPr lang="en-US" b="1" dirty="0"/>
              <a:t>: </a:t>
            </a:r>
            <a:r>
              <a:rPr lang="en-US" sz="1200" b="1" kern="1200" dirty="0">
                <a:solidFill>
                  <a:schemeClr val="tx1"/>
                </a:solidFill>
                <a:effectLst/>
                <a:latin typeface="+mn-lt"/>
                <a:ea typeface="+mn-ea"/>
                <a:cs typeface="+mn-cs"/>
              </a:rPr>
              <a:t>Mike Berners-Lee, (2020). The carbon Footprint of Everything. Profile Books Ltd., London. ISBN 978-1788163811, </a:t>
            </a:r>
            <a:r>
              <a:rPr lang="en-US" sz="1200" b="1" kern="1200" dirty="0" err="1">
                <a:solidFill>
                  <a:schemeClr val="tx1"/>
                </a:solidFill>
                <a:effectLst/>
                <a:latin typeface="+mn-lt"/>
                <a:ea typeface="+mn-ea"/>
                <a:cs typeface="+mn-cs"/>
              </a:rPr>
              <a:t>eISBN</a:t>
            </a:r>
            <a:r>
              <a:rPr lang="en-US" sz="1200" b="1" kern="1200" dirty="0">
                <a:solidFill>
                  <a:schemeClr val="tx1"/>
                </a:solidFill>
                <a:effectLst/>
                <a:latin typeface="+mn-lt"/>
                <a:ea typeface="+mn-ea"/>
                <a:cs typeface="+mn-cs"/>
              </a:rPr>
              <a:t>  978-1782837114 </a:t>
            </a:r>
            <a:endParaRPr lang="en-US" b="1" dirty="0"/>
          </a:p>
        </p:txBody>
      </p:sp>
      <p:sp>
        <p:nvSpPr>
          <p:cNvPr id="4" name="Slide Number Placehold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2105670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1676A-D88A-28A2-531C-2EF3D2FCF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49EB1A-4061-8E4B-7277-FDA23884B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E22C14-BC05-E2CB-B067-329A0E0CF258}"/>
              </a:ext>
            </a:extLst>
          </p:cNvPr>
          <p:cNvSpPr>
            <a:spLocks noGrp="1"/>
          </p:cNvSpPr>
          <p:nvPr>
            <p:ph type="body" idx="1"/>
          </p:nvPr>
        </p:nvSpPr>
        <p:spPr/>
        <p:txBody>
          <a:bodyPr/>
          <a:lstStyle/>
          <a:p>
            <a:r>
              <a:rPr lang="en-IE" dirty="0"/>
              <a:t>UC3</a:t>
            </a:r>
          </a:p>
          <a:p>
            <a:endParaRPr lang="en-IE" dirty="0"/>
          </a:p>
          <a:p>
            <a:r>
              <a:rPr lang="en-IE" dirty="0"/>
              <a:t>Sursa </a:t>
            </a:r>
            <a:r>
              <a:rPr lang="en-IE" dirty="0" err="1"/>
              <a:t>imaginii</a:t>
            </a:r>
            <a:r>
              <a:rPr lang="en-IE" dirty="0"/>
              <a:t>: European Parliament Research Service</a:t>
            </a:r>
          </a:p>
          <a:p>
            <a:endParaRPr lang="en-IE" dirty="0"/>
          </a:p>
          <a:p>
            <a:r>
              <a:rPr lang="en-US" sz="1200" kern="1200" dirty="0">
                <a:solidFill>
                  <a:schemeClr val="tx1"/>
                </a:solidFill>
                <a:effectLst/>
                <a:latin typeface="+mn-lt"/>
                <a:ea typeface="+mn-ea"/>
                <a:cs typeface="+mn-cs"/>
              </a:rPr>
              <a:t>Economia </a:t>
            </a:r>
            <a:r>
              <a:rPr lang="en-US" sz="1200" kern="1200" dirty="0" err="1">
                <a:solidFill>
                  <a:schemeClr val="tx1"/>
                </a:solidFill>
                <a:effectLst/>
                <a:latin typeface="+mn-lt"/>
                <a:ea typeface="+mn-ea"/>
                <a:cs typeface="+mn-cs"/>
              </a:rPr>
              <a:t>circulară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un model de </a:t>
            </a:r>
            <a:r>
              <a:rPr lang="en-US" sz="1200" kern="1200" dirty="0" err="1">
                <a:solidFill>
                  <a:schemeClr val="tx1"/>
                </a:solidFill>
                <a:effectLst/>
                <a:latin typeface="+mn-lt"/>
                <a:ea typeface="+mn-ea"/>
                <a:cs typeface="+mn-cs"/>
              </a:rPr>
              <a:t>producție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consum</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implică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partajarea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închirierea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reutilizarea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repararea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recondiționarea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reciclarea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materialelor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produselor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existente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cât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mult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timp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posibil</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3"/>
              </a:rPr>
              <a:t>model of production and consumption</a:t>
            </a:r>
            <a:r>
              <a:rPr lang="en-US"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acest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fel</a:t>
            </a:r>
            <a:r>
              <a:rPr lang="fr-FR" sz="1200"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ciclul</a:t>
            </a:r>
            <a:r>
              <a:rPr lang="fr-FR" sz="1200" b="1" kern="1200" dirty="0">
                <a:solidFill>
                  <a:schemeClr val="tx1"/>
                </a:solidFill>
                <a:effectLst/>
                <a:latin typeface="+mn-lt"/>
                <a:ea typeface="+mn-ea"/>
                <a:cs typeface="+mn-cs"/>
              </a:rPr>
              <a:t> de </a:t>
            </a:r>
            <a:r>
              <a:rPr lang="fr-FR" sz="1200" b="1" kern="1200" dirty="0" err="1">
                <a:solidFill>
                  <a:schemeClr val="tx1"/>
                </a:solidFill>
                <a:effectLst/>
                <a:latin typeface="+mn-lt"/>
                <a:ea typeface="+mn-ea"/>
                <a:cs typeface="+mn-cs"/>
              </a:rPr>
              <a:t>viață</a:t>
            </a:r>
            <a:r>
              <a:rPr lang="fr-FR" sz="1200" b="1" kern="1200" dirty="0">
                <a:solidFill>
                  <a:schemeClr val="tx1"/>
                </a:solidFill>
                <a:effectLst/>
                <a:latin typeface="+mn-lt"/>
                <a:ea typeface="+mn-ea"/>
                <a:cs typeface="+mn-cs"/>
              </a:rPr>
              <a:t> al </a:t>
            </a:r>
            <a:r>
              <a:rPr lang="fr-FR" sz="1200" b="1" kern="1200" dirty="0" err="1">
                <a:solidFill>
                  <a:schemeClr val="tx1"/>
                </a:solidFill>
                <a:effectLst/>
                <a:latin typeface="+mn-lt"/>
                <a:ea typeface="+mn-ea"/>
                <a:cs typeface="+mn-cs"/>
              </a:rPr>
              <a:t>produselor</a:t>
            </a:r>
            <a:r>
              <a:rPr lang="fr-FR" sz="1200" b="1" kern="1200" dirty="0">
                <a:solidFill>
                  <a:schemeClr val="tx1"/>
                </a:solidFill>
                <a:effectLst/>
                <a:latin typeface="+mn-lt"/>
                <a:ea typeface="+mn-ea"/>
                <a:cs typeface="+mn-cs"/>
              </a:rPr>
              <a:t> este </a:t>
            </a:r>
            <a:r>
              <a:rPr lang="fr-FR" sz="1200" b="1" kern="1200" dirty="0" err="1">
                <a:solidFill>
                  <a:schemeClr val="tx1"/>
                </a:solidFill>
                <a:effectLst/>
                <a:latin typeface="+mn-lt"/>
                <a:ea typeface="+mn-ea"/>
                <a:cs typeface="+mn-cs"/>
              </a:rPr>
              <a:t>extins</a:t>
            </a:r>
            <a:r>
              <a:rPr lang="fr-FR"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practică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aceasta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implică</a:t>
            </a:r>
            <a:r>
              <a:rPr lang="fr-FR" sz="1200"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reducerea</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deșeurilor</a:t>
            </a:r>
            <a:r>
              <a:rPr lang="fr-FR" sz="1200" kern="1200" dirty="0">
                <a:solidFill>
                  <a:schemeClr val="tx1"/>
                </a:solidFill>
                <a:effectLst/>
                <a:latin typeface="+mn-lt"/>
                <a:ea typeface="+mn-ea"/>
                <a:cs typeface="+mn-cs"/>
              </a:rPr>
              <a:t> la un minimum. </a:t>
            </a:r>
            <a:r>
              <a:rPr lang="fr-FR" sz="1200" kern="1200" dirty="0" err="1">
                <a:solidFill>
                  <a:schemeClr val="tx1"/>
                </a:solidFill>
                <a:effectLst/>
                <a:latin typeface="+mn-lt"/>
                <a:ea typeface="+mn-ea"/>
                <a:cs typeface="+mn-cs"/>
              </a:rPr>
              <a:t>Când</a:t>
            </a:r>
            <a:r>
              <a:rPr lang="fr-FR" sz="1200" kern="1200" dirty="0">
                <a:solidFill>
                  <a:schemeClr val="tx1"/>
                </a:solidFill>
                <a:effectLst/>
                <a:latin typeface="+mn-lt"/>
                <a:ea typeface="+mn-ea"/>
                <a:cs typeface="+mn-cs"/>
              </a:rPr>
              <a:t> un </a:t>
            </a:r>
            <a:r>
              <a:rPr lang="fr-FR" sz="1200" kern="1200" dirty="0" err="1">
                <a:solidFill>
                  <a:schemeClr val="tx1"/>
                </a:solidFill>
                <a:effectLst/>
                <a:latin typeface="+mn-lt"/>
                <a:ea typeface="+mn-ea"/>
                <a:cs typeface="+mn-cs"/>
              </a:rPr>
              <a:t>produs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ajunge</a:t>
            </a:r>
            <a:r>
              <a:rPr lang="fr-FR" sz="1200" kern="1200" dirty="0">
                <a:solidFill>
                  <a:schemeClr val="tx1"/>
                </a:solidFill>
                <a:effectLst/>
                <a:latin typeface="+mn-lt"/>
                <a:ea typeface="+mn-ea"/>
                <a:cs typeface="+mn-cs"/>
              </a:rPr>
              <a:t> la </a:t>
            </a:r>
            <a:r>
              <a:rPr lang="fr-FR" sz="1200" kern="1200" dirty="0" err="1">
                <a:solidFill>
                  <a:schemeClr val="tx1"/>
                </a:solidFill>
                <a:effectLst/>
                <a:latin typeface="+mn-lt"/>
                <a:ea typeface="+mn-ea"/>
                <a:cs typeface="+mn-cs"/>
              </a:rPr>
              <a:t>sfârșitul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duratei</a:t>
            </a:r>
            <a:r>
              <a:rPr lang="fr-FR" sz="1200" kern="1200" dirty="0">
                <a:solidFill>
                  <a:schemeClr val="tx1"/>
                </a:solidFill>
                <a:effectLst/>
                <a:latin typeface="+mn-lt"/>
                <a:ea typeface="+mn-ea"/>
                <a:cs typeface="+mn-cs"/>
              </a:rPr>
              <a:t> sale de </a:t>
            </a:r>
            <a:r>
              <a:rPr lang="fr-FR" sz="1200" kern="1200" dirty="0" err="1">
                <a:solidFill>
                  <a:schemeClr val="tx1"/>
                </a:solidFill>
                <a:effectLst/>
                <a:latin typeface="+mn-lt"/>
                <a:ea typeface="+mn-ea"/>
                <a:cs typeface="+mn-cs"/>
              </a:rPr>
              <a:t>viață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materialele</a:t>
            </a:r>
            <a:r>
              <a:rPr lang="fr-FR" sz="1200" kern="1200" dirty="0">
                <a:solidFill>
                  <a:schemeClr val="tx1"/>
                </a:solidFill>
                <a:effectLst/>
                <a:latin typeface="+mn-lt"/>
                <a:ea typeface="+mn-ea"/>
                <a:cs typeface="+mn-cs"/>
              </a:rPr>
              <a:t> sale </a:t>
            </a:r>
            <a:r>
              <a:rPr lang="fr-FR" sz="1200" kern="1200" dirty="0" err="1">
                <a:solidFill>
                  <a:schemeClr val="tx1"/>
                </a:solidFill>
                <a:effectLst/>
                <a:latin typeface="+mn-lt"/>
                <a:ea typeface="+mn-ea"/>
                <a:cs typeface="+mn-cs"/>
              </a:rPr>
              <a:t>sunt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păstrate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cadrul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economiei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ori</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câte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ori</a:t>
            </a:r>
            <a:r>
              <a:rPr lang="fr-FR" sz="1200" kern="1200" dirty="0">
                <a:solidFill>
                  <a:schemeClr val="tx1"/>
                </a:solidFill>
                <a:effectLst/>
                <a:latin typeface="+mn-lt"/>
                <a:ea typeface="+mn-ea"/>
                <a:cs typeface="+mn-cs"/>
              </a:rPr>
              <a:t> este </a:t>
            </a:r>
            <a:r>
              <a:rPr lang="fr-FR" sz="1200" kern="1200" dirty="0" err="1">
                <a:solidFill>
                  <a:schemeClr val="tx1"/>
                </a:solidFill>
                <a:effectLst/>
                <a:latin typeface="+mn-lt"/>
                <a:ea typeface="+mn-ea"/>
                <a:cs typeface="+mn-cs"/>
              </a:rPr>
              <a:t>posibil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datorită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reciclării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Acestea</a:t>
            </a:r>
            <a:r>
              <a:rPr lang="fr-FR" sz="1200" kern="1200" dirty="0">
                <a:solidFill>
                  <a:schemeClr val="tx1"/>
                </a:solidFill>
                <a:effectLst/>
                <a:latin typeface="+mn-lt"/>
                <a:ea typeface="+mn-ea"/>
                <a:cs typeface="+mn-cs"/>
              </a:rPr>
              <a:t> pot fi </a:t>
            </a:r>
            <a:r>
              <a:rPr lang="fr-FR" sz="1200" kern="1200" dirty="0" err="1">
                <a:solidFill>
                  <a:schemeClr val="tx1"/>
                </a:solidFill>
                <a:effectLst/>
                <a:latin typeface="+mn-lt"/>
                <a:ea typeface="+mn-ea"/>
                <a:cs typeface="+mn-cs"/>
              </a:rPr>
              <a:t>utilizate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productiv</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nou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nou</a:t>
            </a:r>
            <a:r>
              <a:rPr lang="fr-FR" sz="1200"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creând</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astfel</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valoare</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suplimentară</a:t>
            </a:r>
            <a:r>
              <a:rPr lang="fr-FR" sz="1200" b="1" kern="1200" dirty="0">
                <a:solidFill>
                  <a:schemeClr val="tx1"/>
                </a:solidFill>
                <a:effectLst/>
                <a:latin typeface="+mn-lt"/>
                <a:ea typeface="+mn-ea"/>
                <a:cs typeface="+mn-cs"/>
              </a:rPr>
              <a:t>.</a:t>
            </a:r>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Aceasta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reprezintă</a:t>
            </a:r>
            <a:r>
              <a:rPr lang="fr-FR" sz="1200" kern="1200" dirty="0">
                <a:solidFill>
                  <a:schemeClr val="tx1"/>
                </a:solidFill>
                <a:effectLst/>
                <a:latin typeface="+mn-lt"/>
                <a:ea typeface="+mn-ea"/>
                <a:cs typeface="+mn-cs"/>
              </a:rPr>
              <a:t> o </a:t>
            </a:r>
            <a:r>
              <a:rPr lang="fr-FR" sz="1200" kern="1200" dirty="0" err="1">
                <a:solidFill>
                  <a:schemeClr val="tx1"/>
                </a:solidFill>
                <a:effectLst/>
                <a:latin typeface="+mn-lt"/>
                <a:ea typeface="+mn-ea"/>
                <a:cs typeface="+mn-cs"/>
              </a:rPr>
              <a:t>abatere</a:t>
            </a:r>
            <a:r>
              <a:rPr lang="fr-FR" sz="1200" kern="1200" dirty="0">
                <a:solidFill>
                  <a:schemeClr val="tx1"/>
                </a:solidFill>
                <a:effectLst/>
                <a:latin typeface="+mn-lt"/>
                <a:ea typeface="+mn-ea"/>
                <a:cs typeface="+mn-cs"/>
              </a:rPr>
              <a:t> de la </a:t>
            </a:r>
            <a:r>
              <a:rPr lang="fr-FR" sz="1200" kern="1200" dirty="0" err="1">
                <a:solidFill>
                  <a:schemeClr val="tx1"/>
                </a:solidFill>
                <a:effectLst/>
                <a:latin typeface="+mn-lt"/>
                <a:ea typeface="+mn-ea"/>
                <a:cs typeface="+mn-cs"/>
              </a:rPr>
              <a:t>modelul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economic</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tradițional</a:t>
            </a:r>
            <a:r>
              <a:rPr lang="fr-FR" sz="1200"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liniar</a:t>
            </a:r>
            <a:r>
              <a:rPr lang="fr-FR" sz="1200" i="1" kern="1200" dirty="0">
                <a:solidFill>
                  <a:schemeClr val="tx1"/>
                </a:solidFill>
                <a:effectLst/>
                <a:latin typeface="+mn-lt"/>
                <a:ea typeface="+mn-ea"/>
                <a:cs typeface="+mn-cs"/>
              </a:rPr>
              <a:t>,</a:t>
            </a:r>
            <a:r>
              <a:rPr lang="fr-FR" sz="1200" kern="1200" dirty="0">
                <a:solidFill>
                  <a:schemeClr val="tx1"/>
                </a:solidFill>
                <a:effectLst/>
                <a:latin typeface="+mn-lt"/>
                <a:ea typeface="+mn-ea"/>
                <a:cs typeface="+mn-cs"/>
              </a:rPr>
              <a:t> care se </a:t>
            </a:r>
            <a:r>
              <a:rPr lang="fr-FR" sz="1200" kern="1200" dirty="0" err="1">
                <a:solidFill>
                  <a:schemeClr val="tx1"/>
                </a:solidFill>
                <a:effectLst/>
                <a:latin typeface="+mn-lt"/>
                <a:ea typeface="+mn-ea"/>
                <a:cs typeface="+mn-cs"/>
              </a:rPr>
              <a:t>bazează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a:t>
            </a:r>
            <a:r>
              <a:rPr lang="fr-FR" sz="1200" kern="1200" dirty="0">
                <a:solidFill>
                  <a:schemeClr val="tx1"/>
                </a:solidFill>
                <a:effectLst/>
                <a:latin typeface="+mn-lt"/>
                <a:ea typeface="+mn-ea"/>
                <a:cs typeface="+mn-cs"/>
              </a:rPr>
              <a:t> un model de tip „</a:t>
            </a:r>
            <a:r>
              <a:rPr lang="fr-FR" sz="1200" kern="1200" dirty="0" err="1">
                <a:solidFill>
                  <a:schemeClr val="tx1"/>
                </a:solidFill>
                <a:effectLst/>
                <a:latin typeface="+mn-lt"/>
                <a:ea typeface="+mn-ea"/>
                <a:cs typeface="+mn-cs"/>
              </a:rPr>
              <a:t>ia-fabrică-consumă-aruncă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Acest</a:t>
            </a:r>
            <a:r>
              <a:rPr lang="fr-FR" sz="1200" kern="1200" dirty="0">
                <a:solidFill>
                  <a:schemeClr val="tx1"/>
                </a:solidFill>
                <a:effectLst/>
                <a:latin typeface="+mn-lt"/>
                <a:ea typeface="+mn-ea"/>
                <a:cs typeface="+mn-cs"/>
              </a:rPr>
              <a:t> model se </a:t>
            </a:r>
            <a:r>
              <a:rPr lang="fr-FR" sz="1200" kern="1200" dirty="0" err="1">
                <a:solidFill>
                  <a:schemeClr val="tx1"/>
                </a:solidFill>
                <a:effectLst/>
                <a:latin typeface="+mn-lt"/>
                <a:ea typeface="+mn-ea"/>
                <a:cs typeface="+mn-cs"/>
              </a:rPr>
              <a:t>bazează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cantități</a:t>
            </a:r>
            <a:r>
              <a:rPr lang="fr-FR" sz="1200" kern="1200" dirty="0">
                <a:solidFill>
                  <a:schemeClr val="tx1"/>
                </a:solidFill>
                <a:effectLst/>
                <a:latin typeface="+mn-lt"/>
                <a:ea typeface="+mn-ea"/>
                <a:cs typeface="+mn-cs"/>
              </a:rPr>
              <a:t> mari de </a:t>
            </a:r>
            <a:r>
              <a:rPr lang="fr-FR" sz="1200" kern="1200" dirty="0" err="1">
                <a:solidFill>
                  <a:schemeClr val="tx1"/>
                </a:solidFill>
                <a:effectLst/>
                <a:latin typeface="+mn-lt"/>
                <a:ea typeface="+mn-ea"/>
                <a:cs typeface="+mn-cs"/>
              </a:rPr>
              <a:t>materiale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energie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ieftine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ușor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accesibile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De </a:t>
            </a:r>
            <a:r>
              <a:rPr lang="fr-FR" sz="1200" kern="1200" dirty="0" err="1">
                <a:solidFill>
                  <a:schemeClr val="tx1"/>
                </a:solidFill>
                <a:effectLst/>
                <a:latin typeface="+mn-lt"/>
                <a:ea typeface="+mn-ea"/>
                <a:cs typeface="+mn-cs"/>
              </a:rPr>
              <a:t>asemenea</a:t>
            </a:r>
            <a:r>
              <a:rPr lang="fr-FR" sz="1200" kern="1200" dirty="0">
                <a:solidFill>
                  <a:schemeClr val="tx1"/>
                </a:solidFill>
                <a:effectLst/>
                <a:latin typeface="+mn-lt"/>
                <a:ea typeface="+mn-ea"/>
                <a:cs typeface="+mn-cs"/>
              </a:rPr>
              <a:t>, o parte a </a:t>
            </a:r>
            <a:r>
              <a:rPr lang="fr-FR" sz="1200" kern="1200" dirty="0" err="1">
                <a:solidFill>
                  <a:schemeClr val="tx1"/>
                </a:solidFill>
                <a:effectLst/>
                <a:latin typeface="+mn-lt"/>
                <a:ea typeface="+mn-ea"/>
                <a:cs typeface="+mn-cs"/>
              </a:rPr>
              <a:t>acestui</a:t>
            </a:r>
            <a:r>
              <a:rPr lang="fr-FR" sz="1200" kern="1200" dirty="0">
                <a:solidFill>
                  <a:schemeClr val="tx1"/>
                </a:solidFill>
                <a:effectLst/>
                <a:latin typeface="+mn-lt"/>
                <a:ea typeface="+mn-ea"/>
                <a:cs typeface="+mn-cs"/>
              </a:rPr>
              <a:t> model este </a:t>
            </a:r>
            <a:r>
              <a:rPr lang="fr-FR" sz="1200" kern="1200" dirty="0" err="1">
                <a:solidFill>
                  <a:schemeClr val="tx1"/>
                </a:solidFill>
                <a:effectLst/>
                <a:latin typeface="+mn-lt"/>
                <a:ea typeface="+mn-ea"/>
                <a:cs typeface="+mn-cs"/>
              </a:rPr>
              <a:t>uzura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planificată</a:t>
            </a:r>
            <a:r>
              <a:rPr lang="fr-FR" sz="1200" kern="1200" dirty="0">
                <a:solidFill>
                  <a:schemeClr val="tx1"/>
                </a:solidFill>
                <a:effectLst/>
                <a:latin typeface="+mn-lt"/>
                <a:ea typeface="+mn-ea"/>
                <a:cs typeface="+mn-cs"/>
              </a:rPr>
              <a:t> (</a:t>
            </a:r>
            <a:r>
              <a:rPr lang="fr-FR" sz="1200" u="sng" kern="1200" dirty="0" err="1">
                <a:solidFill>
                  <a:schemeClr val="tx1"/>
                </a:solidFill>
                <a:effectLst/>
                <a:latin typeface="+mn-lt"/>
                <a:ea typeface="+mn-ea"/>
                <a:cs typeface="+mn-cs"/>
                <a:hlinkClick r:id="rId4"/>
              </a:rPr>
              <a:t>planned</a:t>
            </a:r>
            <a:r>
              <a:rPr lang="fr-FR" sz="1200" u="sng" kern="1200" dirty="0">
                <a:solidFill>
                  <a:schemeClr val="tx1"/>
                </a:solidFill>
                <a:effectLst/>
                <a:latin typeface="+mn-lt"/>
                <a:ea typeface="+mn-ea"/>
                <a:cs typeface="+mn-cs"/>
                <a:hlinkClick r:id="rId4"/>
              </a:rPr>
              <a:t> obsolescence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atunci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când</a:t>
            </a:r>
            <a:r>
              <a:rPr lang="fr-FR" sz="1200" kern="1200" dirty="0">
                <a:solidFill>
                  <a:schemeClr val="tx1"/>
                </a:solidFill>
                <a:effectLst/>
                <a:latin typeface="+mn-lt"/>
                <a:ea typeface="+mn-ea"/>
                <a:cs typeface="+mn-cs"/>
              </a:rPr>
              <a:t> un </a:t>
            </a:r>
            <a:r>
              <a:rPr lang="fr-FR" sz="1200" kern="1200" dirty="0" err="1">
                <a:solidFill>
                  <a:schemeClr val="tx1"/>
                </a:solidFill>
                <a:effectLst/>
                <a:latin typeface="+mn-lt"/>
                <a:ea typeface="+mn-ea"/>
                <a:cs typeface="+mn-cs"/>
              </a:rPr>
              <a:t>produs</a:t>
            </a:r>
            <a:r>
              <a:rPr lang="fr-FR" sz="1200" kern="1200" dirty="0">
                <a:solidFill>
                  <a:schemeClr val="tx1"/>
                </a:solidFill>
                <a:effectLst/>
                <a:latin typeface="+mn-lt"/>
                <a:ea typeface="+mn-ea"/>
                <a:cs typeface="+mn-cs"/>
              </a:rPr>
              <a:t> a </a:t>
            </a:r>
            <a:r>
              <a:rPr lang="fr-FR" sz="1200" kern="1200" dirty="0" err="1">
                <a:solidFill>
                  <a:schemeClr val="tx1"/>
                </a:solidFill>
                <a:effectLst/>
                <a:latin typeface="+mn-lt"/>
                <a:ea typeface="+mn-ea"/>
                <a:cs typeface="+mn-cs"/>
              </a:rPr>
              <a:t>fost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proiectat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aibă</a:t>
            </a:r>
            <a:r>
              <a:rPr lang="fr-FR" sz="1200" kern="1200" dirty="0">
                <a:solidFill>
                  <a:schemeClr val="tx1"/>
                </a:solidFill>
                <a:effectLst/>
                <a:latin typeface="+mn-lt"/>
                <a:ea typeface="+mn-ea"/>
                <a:cs typeface="+mn-cs"/>
              </a:rPr>
              <a:t> o </a:t>
            </a:r>
            <a:r>
              <a:rPr lang="fr-FR" sz="1200" kern="1200" dirty="0" err="1">
                <a:solidFill>
                  <a:schemeClr val="tx1"/>
                </a:solidFill>
                <a:effectLst/>
                <a:latin typeface="+mn-lt"/>
                <a:ea typeface="+mn-ea"/>
                <a:cs typeface="+mn-cs"/>
              </a:rPr>
              <a:t>durată</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viață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limitată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 </a:t>
            </a:r>
            <a:r>
              <a:rPr lang="fr-FR" sz="1200" kern="1200" dirty="0" err="1">
                <a:solidFill>
                  <a:schemeClr val="tx1"/>
                </a:solidFill>
                <a:effectLst/>
                <a:latin typeface="+mn-lt"/>
                <a:ea typeface="+mn-ea"/>
                <a:cs typeface="+mn-cs"/>
              </a:rPr>
              <a:t>încuraja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consumatorii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cumpere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nou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Parlamentul</a:t>
            </a:r>
            <a:r>
              <a:rPr lang="fr-FR" sz="1200" kern="1200" dirty="0">
                <a:solidFill>
                  <a:schemeClr val="tx1"/>
                </a:solidFill>
                <a:effectLst/>
                <a:latin typeface="+mn-lt"/>
                <a:ea typeface="+mn-ea"/>
                <a:cs typeface="+mn-cs"/>
              </a:rPr>
              <a:t> European a </a:t>
            </a:r>
            <a:r>
              <a:rPr lang="fr-FR" sz="1200" kern="1200" dirty="0" err="1">
                <a:solidFill>
                  <a:schemeClr val="tx1"/>
                </a:solidFill>
                <a:effectLst/>
                <a:latin typeface="+mn-lt"/>
                <a:ea typeface="+mn-ea"/>
                <a:cs typeface="+mn-cs"/>
              </a:rPr>
              <a:t>solicitat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măsuri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 </a:t>
            </a:r>
            <a:r>
              <a:rPr lang="fr-FR" sz="1200" kern="1200" dirty="0" err="1">
                <a:solidFill>
                  <a:schemeClr val="tx1"/>
                </a:solidFill>
                <a:effectLst/>
                <a:latin typeface="+mn-lt"/>
                <a:ea typeface="+mn-ea"/>
                <a:cs typeface="+mn-cs"/>
              </a:rPr>
              <a:t>combate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această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practică</a:t>
            </a:r>
            <a:r>
              <a:rPr lang="fr-FR" sz="1200" kern="1200" dirty="0">
                <a:solidFill>
                  <a:schemeClr val="tx1"/>
                </a:solidFill>
                <a:effectLst/>
                <a:latin typeface="+mn-lt"/>
                <a:ea typeface="+mn-ea"/>
                <a:cs typeface="+mn-cs"/>
              </a:rPr>
              <a:t>.</a:t>
            </a:r>
            <a:endParaRPr lang="en-IE" dirty="0"/>
          </a:p>
          <a:p>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Circular economy: definition, importance and benefits</a:t>
            </a:r>
          </a:p>
          <a:p>
            <a:r>
              <a:rPr lang="en-IE" dirty="0"/>
              <a:t>https://www.europarl.europa.eu/topics/en/article/20151201STO05603/circular-economy-definition-importance-and-benefits</a:t>
            </a:r>
          </a:p>
          <a:p>
            <a:endParaRPr lang="en-IE" dirty="0"/>
          </a:p>
        </p:txBody>
      </p:sp>
      <p:sp>
        <p:nvSpPr>
          <p:cNvPr id="4" name="Slide Number Placeholder 3">
            <a:extLst>
              <a:ext uri="{FF2B5EF4-FFF2-40B4-BE49-F238E27FC236}">
                <a16:creationId xmlns:a16="http://schemas.microsoft.com/office/drawing/2014/main" id="{5E889787-889E-0D71-352D-955EB6C22214}"/>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41345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UC3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t>Sugestie</a:t>
            </a:r>
            <a:r>
              <a:rPr lang="en-GB" dirty="0"/>
              <a:t> de </a:t>
            </a:r>
            <a:r>
              <a:rPr lang="en-GB" dirty="0" err="1"/>
              <a:t>activitate</a:t>
            </a:r>
            <a:r>
              <a:rPr lang="en-GB" dirty="0"/>
              <a:t> </a:t>
            </a:r>
            <a:r>
              <a:rPr lang="en-GB" dirty="0" err="1"/>
              <a:t>practică</a:t>
            </a:r>
            <a:r>
              <a:rPr lang="en-GB" dirty="0"/>
              <a:t> (</a:t>
            </a:r>
            <a:r>
              <a:rPr lang="en-GB" dirty="0" err="1"/>
              <a:t>Activitatea</a:t>
            </a:r>
            <a:r>
              <a:rPr lang="en-GB" dirty="0"/>
              <a:t> 4): </a:t>
            </a:r>
            <a:r>
              <a:rPr lang="en-GB" i="1" dirty="0" err="1"/>
              <a:t>Economie</a:t>
            </a:r>
            <a:r>
              <a:rPr lang="en-GB" i="1" dirty="0"/>
              <a:t> </a:t>
            </a:r>
            <a:r>
              <a:rPr lang="en-GB" i="1" dirty="0" err="1"/>
              <a:t>circulară</a:t>
            </a:r>
            <a:r>
              <a:rPr lang="en-GB" i="1" dirty="0"/>
              <a:t> – </a:t>
            </a:r>
            <a:r>
              <a:rPr lang="en-GB" i="1" dirty="0" err="1"/>
              <a:t>Cartografierea</a:t>
            </a:r>
            <a:r>
              <a:rPr lang="en-GB" i="1" dirty="0"/>
              <a:t> </a:t>
            </a:r>
            <a:r>
              <a:rPr lang="en-GB" i="1" dirty="0" err="1"/>
              <a:t>părților</a:t>
            </a:r>
            <a:r>
              <a:rPr lang="en-GB" i="1" dirty="0"/>
              <a:t> </a:t>
            </a:r>
            <a:r>
              <a:rPr lang="en-GB" i="1" dirty="0" err="1"/>
              <a:t>interesate</a:t>
            </a:r>
            <a:r>
              <a:rPr lang="en-GB" i="1" dirty="0"/>
              <a:t> </a:t>
            </a:r>
            <a:r>
              <a:rPr lang="en-GB" i="1" dirty="0" err="1"/>
              <a:t>în</a:t>
            </a:r>
            <a:r>
              <a:rPr lang="en-GB" i="1" dirty="0"/>
              <a:t> </a:t>
            </a:r>
            <a:r>
              <a:rPr lang="en-GB" i="1" dirty="0" err="1"/>
              <a:t>sectorul</a:t>
            </a:r>
            <a:r>
              <a:rPr lang="en-GB" i="1" dirty="0"/>
              <a:t> </a:t>
            </a:r>
            <a:r>
              <a:rPr lang="en-GB" i="1" dirty="0" err="1"/>
              <a:t>textil</a:t>
            </a:r>
            <a:endParaRPr lang="en-US" sz="1200" b="0" i="1"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Sursa </a:t>
            </a:r>
            <a:r>
              <a:rPr lang="en-US" sz="1200" b="0" i="0" kern="1200" dirty="0" err="1">
                <a:solidFill>
                  <a:schemeClr val="tx1"/>
                </a:solidFill>
                <a:effectLst/>
                <a:latin typeface="+mn-lt"/>
                <a:ea typeface="+mn-ea"/>
                <a:cs typeface="+mn-cs"/>
              </a:rPr>
              <a:t>imaginii</a:t>
            </a:r>
            <a:r>
              <a:rPr lang="en-US" sz="1200" b="0" i="0" kern="1200" dirty="0">
                <a:solidFill>
                  <a:schemeClr val="tx1"/>
                </a:solidFill>
                <a:effectLst/>
                <a:latin typeface="+mn-lt"/>
                <a:ea typeface="+mn-ea"/>
                <a:cs typeface="+mn-cs"/>
              </a:rPr>
              <a:t>: European Environmental Agency (EEA)</a:t>
            </a:r>
          </a:p>
          <a:p>
            <a:r>
              <a:rPr lang="en-US" sz="1200" b="0" i="0" kern="1200" dirty="0">
                <a:solidFill>
                  <a:schemeClr val="tx1"/>
                </a:solidFill>
                <a:effectLst/>
                <a:latin typeface="+mn-lt"/>
                <a:ea typeface="+mn-ea"/>
                <a:cs typeface="+mn-cs"/>
              </a:rPr>
              <a:t>https://www.eea.europa.eu/publications/capturing-the-climate-change-mitigation</a:t>
            </a:r>
          </a:p>
          <a:p>
            <a:endParaRPr lang="en-US" sz="1200" b="0" i="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Planul</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acțiune</a:t>
            </a:r>
            <a:r>
              <a:rPr lang="fr-FR" sz="1200" kern="1200" dirty="0">
                <a:solidFill>
                  <a:schemeClr val="tx1"/>
                </a:solidFill>
                <a:effectLst/>
                <a:latin typeface="+mn-lt"/>
                <a:ea typeface="+mn-ea"/>
                <a:cs typeface="+mn-cs"/>
              </a:rPr>
              <a:t> al </a:t>
            </a:r>
            <a:r>
              <a:rPr lang="fr-FR" sz="1200" kern="1200" dirty="0" err="1">
                <a:solidFill>
                  <a:schemeClr val="tx1"/>
                </a:solidFill>
                <a:effectLst/>
                <a:latin typeface="+mn-lt"/>
                <a:ea typeface="+mn-ea"/>
                <a:cs typeface="+mn-cs"/>
              </a:rPr>
              <a:t>Comisiei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Europene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economia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circulară</a:t>
            </a:r>
            <a:r>
              <a:rPr lang="fr-FR" sz="1200" kern="1200" dirty="0">
                <a:solidFill>
                  <a:schemeClr val="tx1"/>
                </a:solidFill>
                <a:effectLst/>
                <a:latin typeface="+mn-lt"/>
                <a:ea typeface="+mn-ea"/>
                <a:cs typeface="+mn-cs"/>
              </a:rPr>
              <a:t> (2020)</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COMUNICARE A COMISIEI CĂTRE PARLAMENTUL EUROPEAN, CONSILIU, COMITETUL ECONOMIC ȘI SOCIAL EUROPEAN ȘI COMITETUL REGIUNILOR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Un </a:t>
            </a:r>
            <a:r>
              <a:rPr lang="fr-FR" sz="1200" kern="1200" dirty="0" err="1">
                <a:solidFill>
                  <a:schemeClr val="tx1"/>
                </a:solidFill>
                <a:effectLst/>
                <a:latin typeface="+mn-lt"/>
                <a:ea typeface="+mn-ea"/>
                <a:cs typeface="+mn-cs"/>
              </a:rPr>
              <a:t>nou</a:t>
            </a:r>
            <a:r>
              <a:rPr lang="fr-FR" sz="1200" kern="1200" dirty="0">
                <a:solidFill>
                  <a:schemeClr val="tx1"/>
                </a:solidFill>
                <a:effectLst/>
                <a:latin typeface="+mn-lt"/>
                <a:ea typeface="+mn-ea"/>
                <a:cs typeface="+mn-cs"/>
              </a:rPr>
              <a:t> Plan de </a:t>
            </a:r>
            <a:r>
              <a:rPr lang="fr-FR" sz="1200" kern="1200" dirty="0" err="1">
                <a:solidFill>
                  <a:schemeClr val="tx1"/>
                </a:solidFill>
                <a:effectLst/>
                <a:latin typeface="+mn-lt"/>
                <a:ea typeface="+mn-ea"/>
                <a:cs typeface="+mn-cs"/>
              </a:rPr>
              <a:t>acțiune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economia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circulară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o Europă mai </a:t>
            </a:r>
            <a:r>
              <a:rPr lang="fr-FR" sz="1200" kern="1200" dirty="0" err="1">
                <a:solidFill>
                  <a:schemeClr val="tx1"/>
                </a:solidFill>
                <a:effectLst/>
                <a:latin typeface="+mn-lt"/>
                <a:ea typeface="+mn-ea"/>
                <a:cs typeface="+mn-cs"/>
              </a:rPr>
              <a:t>curată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mai </a:t>
            </a:r>
            <a:r>
              <a:rPr lang="fr-FR" sz="1200" kern="1200" dirty="0" err="1">
                <a:solidFill>
                  <a:schemeClr val="tx1"/>
                </a:solidFill>
                <a:effectLst/>
                <a:latin typeface="+mn-lt"/>
                <a:ea typeface="+mn-ea"/>
                <a:cs typeface="+mn-cs"/>
              </a:rPr>
              <a:t>competitivă</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https://eur-lex.europa.eu/legal-content/RO/TXT/?qid=1583933814386&amp;uri=COM:2020:98:FIN</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err="1">
                <a:solidFill>
                  <a:schemeClr val="tx1"/>
                </a:solidFill>
                <a:effectLst/>
                <a:latin typeface="+mn-lt"/>
                <a:ea typeface="+mn-ea"/>
                <a:cs typeface="+mn-cs"/>
              </a:rPr>
              <a:t>Rolul</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cheie</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potențial</a:t>
            </a:r>
            <a:r>
              <a:rPr lang="en-US" sz="1200" b="1" kern="1200" dirty="0">
                <a:solidFill>
                  <a:schemeClr val="tx1"/>
                </a:solidFill>
                <a:effectLst/>
                <a:latin typeface="+mn-lt"/>
                <a:ea typeface="+mn-ea"/>
                <a:cs typeface="+mn-cs"/>
              </a:rPr>
              <a:t> al </a:t>
            </a:r>
            <a:r>
              <a:rPr lang="en-US" sz="1200" b="1" kern="1200" dirty="0" err="1">
                <a:solidFill>
                  <a:schemeClr val="tx1"/>
                </a:solidFill>
                <a:effectLst/>
                <a:latin typeface="+mn-lt"/>
                <a:ea typeface="+mn-ea"/>
                <a:cs typeface="+mn-cs"/>
              </a:rPr>
              <a:t>economiei</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circulare</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în</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atenuarea</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schimbărilor</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climatice</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Panelul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Internațional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pentru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Resurse</a:t>
            </a:r>
            <a:r>
              <a:rPr lang="en-US" sz="1200" kern="1200" dirty="0">
                <a:solidFill>
                  <a:schemeClr val="tx1"/>
                </a:solidFill>
                <a:effectLst/>
                <a:latin typeface="+mn-lt"/>
                <a:ea typeface="+mn-ea"/>
                <a:cs typeface="+mn-cs"/>
              </a:rPr>
              <a:t> (IRP, 2019) </a:t>
            </a:r>
            <a:r>
              <a:rPr lang="en-US" sz="1200" kern="1200" dirty="0" err="1">
                <a:solidFill>
                  <a:schemeClr val="tx1"/>
                </a:solidFill>
                <a:effectLst/>
                <a:latin typeface="+mn-lt"/>
                <a:ea typeface="+mn-ea"/>
                <a:cs typeface="+mn-cs"/>
              </a:rPr>
              <a:t>subliniază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faptul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extracția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prelucrarea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materialelor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combustibili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fosili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biomasă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metale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minerale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nemetalice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reprezintă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aproximativ</a:t>
            </a:r>
            <a:r>
              <a:rPr lang="en-US" sz="1200" kern="1200" dirty="0">
                <a:solidFill>
                  <a:schemeClr val="tx1"/>
                </a:solidFill>
                <a:effectLst/>
                <a:latin typeface="+mn-lt"/>
                <a:ea typeface="+mn-ea"/>
                <a:cs typeface="+mn-cs"/>
              </a:rPr>
              <a:t> 50% din </a:t>
            </a:r>
            <a:r>
              <a:rPr lang="en-US" sz="1200" kern="1200" dirty="0" err="1">
                <a:solidFill>
                  <a:schemeClr val="tx1"/>
                </a:solidFill>
                <a:effectLst/>
                <a:latin typeface="+mn-lt"/>
                <a:ea typeface="+mn-ea"/>
                <a:cs typeface="+mn-cs"/>
              </a:rPr>
              <a:t>emisiile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globale</a:t>
            </a:r>
            <a:r>
              <a:rPr lang="en-US" sz="1200" kern="1200" dirty="0">
                <a:solidFill>
                  <a:schemeClr val="tx1"/>
                </a:solidFill>
                <a:effectLst/>
                <a:latin typeface="+mn-lt"/>
                <a:ea typeface="+mn-ea"/>
                <a:cs typeface="+mn-cs"/>
              </a:rPr>
              <a:t> de gaze cu </a:t>
            </a:r>
            <a:r>
              <a:rPr lang="en-US" sz="1200" kern="1200" dirty="0" err="1">
                <a:solidFill>
                  <a:schemeClr val="tx1"/>
                </a:solidFill>
                <a:effectLst/>
                <a:latin typeface="+mn-lt"/>
                <a:ea typeface="+mn-ea"/>
                <a:cs typeface="+mn-cs"/>
              </a:rPr>
              <a:t>efect</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seră</a:t>
            </a:r>
            <a:r>
              <a:rPr lang="en-US" sz="1200" kern="120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Un </a:t>
            </a:r>
            <a:r>
              <a:rPr lang="fr-FR" sz="1200" kern="1200" dirty="0" err="1">
                <a:solidFill>
                  <a:schemeClr val="tx1"/>
                </a:solidFill>
                <a:effectLst/>
                <a:latin typeface="+mn-lt"/>
                <a:ea typeface="+mn-ea"/>
                <a:cs typeface="+mn-cs"/>
              </a:rPr>
              <a:t>obiectiv</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cheie</a:t>
            </a:r>
            <a:r>
              <a:rPr lang="fr-FR" sz="1200" kern="1200" dirty="0">
                <a:solidFill>
                  <a:schemeClr val="tx1"/>
                </a:solidFill>
                <a:effectLst/>
                <a:latin typeface="+mn-lt"/>
                <a:ea typeface="+mn-ea"/>
                <a:cs typeface="+mn-cs"/>
              </a:rPr>
              <a:t> al </a:t>
            </a:r>
            <a:r>
              <a:rPr lang="fr-FR" sz="1200" kern="1200" dirty="0" err="1">
                <a:solidFill>
                  <a:schemeClr val="tx1"/>
                </a:solidFill>
                <a:effectLst/>
                <a:latin typeface="+mn-lt"/>
                <a:ea typeface="+mn-ea"/>
                <a:cs typeface="+mn-cs"/>
              </a:rPr>
              <a:t>economiei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circulare</a:t>
            </a:r>
            <a:r>
              <a:rPr lang="fr-FR" sz="1200" kern="1200" dirty="0">
                <a:solidFill>
                  <a:schemeClr val="tx1"/>
                </a:solidFill>
                <a:effectLst/>
                <a:latin typeface="+mn-lt"/>
                <a:ea typeface="+mn-ea"/>
                <a:cs typeface="+mn-cs"/>
              </a:rPr>
              <a:t> este de a </a:t>
            </a:r>
            <a:r>
              <a:rPr lang="fr-FR" sz="1200" kern="1200" dirty="0" err="1">
                <a:solidFill>
                  <a:schemeClr val="tx1"/>
                </a:solidFill>
                <a:effectLst/>
                <a:latin typeface="+mn-lt"/>
                <a:ea typeface="+mn-ea"/>
                <a:cs typeface="+mn-cs"/>
              </a:rPr>
              <a:t>păstra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valoarea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produselor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materialelor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utilizate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cât</a:t>
            </a:r>
            <a:r>
              <a:rPr lang="fr-FR" sz="1200" kern="1200" dirty="0">
                <a:solidFill>
                  <a:schemeClr val="tx1"/>
                </a:solidFill>
                <a:effectLst/>
                <a:latin typeface="+mn-lt"/>
                <a:ea typeface="+mn-ea"/>
                <a:cs typeface="+mn-cs"/>
              </a:rPr>
              <a:t> mai </a:t>
            </a:r>
            <a:r>
              <a:rPr lang="fr-FR" sz="1200" kern="1200" dirty="0" err="1">
                <a:solidFill>
                  <a:schemeClr val="tx1"/>
                </a:solidFill>
                <a:effectLst/>
                <a:latin typeface="+mn-lt"/>
                <a:ea typeface="+mn-ea"/>
                <a:cs typeface="+mn-cs"/>
              </a:rPr>
              <a:t>mult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timp</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posibil</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Acest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obiectiv</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cheie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reduce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cererea</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materiale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virgine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gazele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efect</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seră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emise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timpul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extracției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prelucrării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acestora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plus, </a:t>
            </a:r>
            <a:r>
              <a:rPr lang="fr-FR" sz="1200" kern="1200" dirty="0" err="1">
                <a:solidFill>
                  <a:schemeClr val="tx1"/>
                </a:solidFill>
                <a:effectLst/>
                <a:latin typeface="+mn-lt"/>
                <a:ea typeface="+mn-ea"/>
                <a:cs typeface="+mn-cs"/>
              </a:rPr>
              <a:t>componentele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economiei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circulare</a:t>
            </a:r>
            <a:r>
              <a:rPr lang="fr-FR" sz="1200" kern="1200" dirty="0">
                <a:solidFill>
                  <a:schemeClr val="tx1"/>
                </a:solidFill>
                <a:effectLst/>
                <a:latin typeface="+mn-lt"/>
                <a:ea typeface="+mn-ea"/>
                <a:cs typeface="+mn-cs"/>
              </a:rPr>
              <a:t> mari </a:t>
            </a:r>
            <a:r>
              <a:rPr lang="fr-FR" sz="1200" kern="1200" dirty="0" err="1">
                <a:solidFill>
                  <a:schemeClr val="tx1"/>
                </a:solidFill>
                <a:effectLst/>
                <a:latin typeface="+mn-lt"/>
                <a:ea typeface="+mn-ea"/>
                <a:cs typeface="+mn-cs"/>
              </a:rPr>
              <a:t>consumatoare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energie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trebui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fie </a:t>
            </a:r>
            <a:r>
              <a:rPr lang="fr-FR" sz="1200" kern="1200" dirty="0" err="1">
                <a:solidFill>
                  <a:schemeClr val="tx1"/>
                </a:solidFill>
                <a:effectLst/>
                <a:latin typeface="+mn-lt"/>
                <a:ea typeface="+mn-ea"/>
                <a:cs typeface="+mn-cs"/>
              </a:rPr>
              <a:t>alimentate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energie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regenerabilă</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Acest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lucru</a:t>
            </a:r>
            <a:r>
              <a:rPr lang="fr-FR" sz="1200" kern="1200" dirty="0">
                <a:solidFill>
                  <a:schemeClr val="tx1"/>
                </a:solidFill>
                <a:effectLst/>
                <a:latin typeface="+mn-lt"/>
                <a:ea typeface="+mn-ea"/>
                <a:cs typeface="+mn-cs"/>
              </a:rPr>
              <a:t> se </a:t>
            </a:r>
            <a:r>
              <a:rPr lang="fr-FR" sz="1200" kern="1200" dirty="0" err="1">
                <a:solidFill>
                  <a:schemeClr val="tx1"/>
                </a:solidFill>
                <a:effectLst/>
                <a:latin typeface="+mn-lt"/>
                <a:ea typeface="+mn-ea"/>
                <a:cs typeface="+mn-cs"/>
              </a:rPr>
              <a:t>poate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realiza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printr</a:t>
            </a:r>
            <a:r>
              <a:rPr lang="fr-FR" sz="1200" kern="1200" dirty="0">
                <a:solidFill>
                  <a:schemeClr val="tx1"/>
                </a:solidFill>
                <a:effectLst/>
                <a:latin typeface="+mn-lt"/>
                <a:ea typeface="+mn-ea"/>
                <a:cs typeface="+mn-cs"/>
              </a:rPr>
              <a:t>-o </a:t>
            </a:r>
            <a:r>
              <a:rPr lang="fr-FR" sz="1200" kern="1200" dirty="0" err="1">
                <a:solidFill>
                  <a:schemeClr val="tx1"/>
                </a:solidFill>
                <a:effectLst/>
                <a:latin typeface="+mn-lt"/>
                <a:ea typeface="+mn-ea"/>
                <a:cs typeface="+mn-cs"/>
              </a:rPr>
              <a:t>serie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acțiuni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lungul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întregului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lanț</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valoric</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inclusiv</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proiectare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sigură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durabilă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producție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eficientă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consum</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durabil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utilizare</a:t>
            </a:r>
            <a:r>
              <a:rPr lang="fr-FR" sz="1200" kern="1200" dirty="0">
                <a:solidFill>
                  <a:schemeClr val="tx1"/>
                </a:solidFill>
                <a:effectLst/>
                <a:latin typeface="+mn-lt"/>
                <a:ea typeface="+mn-ea"/>
                <a:cs typeface="+mn-cs"/>
              </a:rPr>
              <a:t> mai </a:t>
            </a:r>
            <a:r>
              <a:rPr lang="fr-FR" sz="1200" kern="1200" dirty="0" err="1">
                <a:solidFill>
                  <a:schemeClr val="tx1"/>
                </a:solidFill>
                <a:effectLst/>
                <a:latin typeface="+mn-lt"/>
                <a:ea typeface="+mn-ea"/>
                <a:cs typeface="+mn-cs"/>
              </a:rPr>
              <a:t>bună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termen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lung</a:t>
            </a:r>
            <a:r>
              <a:rPr lang="fr-FR" sz="1200" kern="1200" dirty="0">
                <a:solidFill>
                  <a:schemeClr val="tx1"/>
                </a:solidFill>
                <a:effectLst/>
                <a:latin typeface="+mn-lt"/>
                <a:ea typeface="+mn-ea"/>
                <a:cs typeface="+mn-cs"/>
              </a:rPr>
              <a:t> a </a:t>
            </a:r>
            <a:r>
              <a:rPr lang="fr-FR" sz="1200" kern="1200" dirty="0" err="1">
                <a:solidFill>
                  <a:schemeClr val="tx1"/>
                </a:solidFill>
                <a:effectLst/>
                <a:latin typeface="+mn-lt"/>
                <a:ea typeface="+mn-ea"/>
                <a:cs typeface="+mn-cs"/>
              </a:rPr>
              <a:t>produselor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utilizarea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deșeurilor</a:t>
            </a:r>
            <a:r>
              <a:rPr lang="fr-FR" sz="1200" kern="1200" dirty="0">
                <a:solidFill>
                  <a:schemeClr val="tx1"/>
                </a:solidFill>
                <a:effectLst/>
                <a:latin typeface="+mn-lt"/>
                <a:ea typeface="+mn-ea"/>
                <a:cs typeface="+mn-cs"/>
              </a:rPr>
              <a:t> ca </a:t>
            </a:r>
            <a:r>
              <a:rPr lang="fr-FR" sz="1200" kern="1200" dirty="0" err="1">
                <a:solidFill>
                  <a:schemeClr val="tx1"/>
                </a:solidFill>
                <a:effectLst/>
                <a:latin typeface="+mn-lt"/>
                <a:ea typeface="+mn-ea"/>
                <a:cs typeface="+mn-cs"/>
              </a:rPr>
              <a:t>resursă</a:t>
            </a:r>
            <a:r>
              <a:rPr lang="fr-FR" sz="1200" kern="1200" dirty="0">
                <a:solidFill>
                  <a:schemeClr val="tx1"/>
                </a:solidFill>
                <a:effectLst/>
                <a:latin typeface="+mn-lt"/>
                <a:ea typeface="+mn-ea"/>
                <a:cs typeface="+mn-cs"/>
              </a:rPr>
              <a:t> (Figura 1). </a:t>
            </a:r>
            <a:r>
              <a:rPr lang="fr-FR" sz="1200" kern="1200" dirty="0" err="1">
                <a:solidFill>
                  <a:schemeClr val="tx1"/>
                </a:solidFill>
                <a:effectLst/>
                <a:latin typeface="+mn-lt"/>
                <a:ea typeface="+mn-ea"/>
                <a:cs typeface="+mn-cs"/>
              </a:rPr>
              <a:t>Până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2022, </a:t>
            </a:r>
            <a:r>
              <a:rPr lang="fr-FR" sz="1200" kern="1200" dirty="0" err="1">
                <a:solidFill>
                  <a:schemeClr val="tx1"/>
                </a:solidFill>
                <a:effectLst/>
                <a:latin typeface="+mn-lt"/>
                <a:ea typeface="+mn-ea"/>
                <a:cs typeface="+mn-cs"/>
              </a:rPr>
              <a:t>aproximativ</a:t>
            </a:r>
            <a:r>
              <a:rPr lang="fr-FR" sz="1200" kern="1200" dirty="0">
                <a:solidFill>
                  <a:schemeClr val="tx1"/>
                </a:solidFill>
                <a:effectLst/>
                <a:latin typeface="+mn-lt"/>
                <a:ea typeface="+mn-ea"/>
                <a:cs typeface="+mn-cs"/>
              </a:rPr>
              <a:t> 22 de state membre </a:t>
            </a:r>
            <a:r>
              <a:rPr lang="fr-FR" sz="1200" kern="1200" dirty="0" err="1">
                <a:solidFill>
                  <a:schemeClr val="tx1"/>
                </a:solidFill>
                <a:effectLst/>
                <a:latin typeface="+mn-lt"/>
                <a:ea typeface="+mn-ea"/>
                <a:cs typeface="+mn-cs"/>
              </a:rPr>
              <a:t>adoptaseră</a:t>
            </a:r>
            <a:r>
              <a:rPr lang="fr-FR" sz="1200" kern="1200" dirty="0">
                <a:solidFill>
                  <a:schemeClr val="tx1"/>
                </a:solidFill>
                <a:effectLst/>
                <a:latin typeface="+mn-lt"/>
                <a:ea typeface="+mn-ea"/>
                <a:cs typeface="+mn-cs"/>
              </a:rPr>
              <a:t> o </a:t>
            </a:r>
            <a:r>
              <a:rPr lang="fr-FR" sz="1200" kern="1200" dirty="0" err="1">
                <a:solidFill>
                  <a:schemeClr val="tx1"/>
                </a:solidFill>
                <a:effectLst/>
                <a:latin typeface="+mn-lt"/>
                <a:ea typeface="+mn-ea"/>
                <a:cs typeface="+mn-cs"/>
              </a:rPr>
              <a:t>strategie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dedicată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economiei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circulare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Planul</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acțiune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economia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circulară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din</a:t>
            </a:r>
            <a:r>
              <a:rPr lang="fr-FR" sz="1200" kern="1200" dirty="0">
                <a:solidFill>
                  <a:schemeClr val="tx1"/>
                </a:solidFill>
                <a:effectLst/>
                <a:latin typeface="+mn-lt"/>
                <a:ea typeface="+mn-ea"/>
                <a:cs typeface="+mn-cs"/>
              </a:rPr>
              <a:t> 2020 (</a:t>
            </a:r>
            <a:r>
              <a:rPr lang="fr-FR" sz="1200" u="sng" kern="1200" dirty="0" err="1">
                <a:solidFill>
                  <a:schemeClr val="tx1"/>
                </a:solidFill>
                <a:effectLst/>
                <a:latin typeface="+mn-lt"/>
                <a:ea typeface="+mn-ea"/>
                <a:cs typeface="+mn-cs"/>
                <a:hlinkClick r:id="rId3"/>
              </a:rPr>
              <a:t>circular</a:t>
            </a:r>
            <a:r>
              <a:rPr lang="fr-FR" sz="1200" u="sng" kern="1200" dirty="0">
                <a:solidFill>
                  <a:schemeClr val="tx1"/>
                </a:solidFill>
                <a:effectLst/>
                <a:latin typeface="+mn-lt"/>
                <a:ea typeface="+mn-ea"/>
                <a:cs typeface="+mn-cs"/>
                <a:hlinkClick r:id="rId3"/>
              </a:rPr>
              <a:t> </a:t>
            </a:r>
            <a:r>
              <a:rPr lang="fr-FR" sz="1200" u="sng" kern="1200" dirty="0" err="1">
                <a:solidFill>
                  <a:schemeClr val="tx1"/>
                </a:solidFill>
                <a:effectLst/>
                <a:latin typeface="+mn-lt"/>
                <a:ea typeface="+mn-ea"/>
                <a:cs typeface="+mn-cs"/>
                <a:hlinkClick r:id="rId3"/>
              </a:rPr>
              <a:t>economy</a:t>
            </a:r>
            <a:r>
              <a:rPr lang="fr-FR" sz="1200" u="sng" kern="1200" dirty="0">
                <a:solidFill>
                  <a:schemeClr val="tx1"/>
                </a:solidFill>
                <a:effectLst/>
                <a:latin typeface="+mn-lt"/>
                <a:ea typeface="+mn-ea"/>
                <a:cs typeface="+mn-cs"/>
                <a:hlinkClick r:id="rId3"/>
              </a:rPr>
              <a:t> action plan</a:t>
            </a:r>
            <a:r>
              <a:rPr lang="fr-FR" sz="1200" kern="1200" dirty="0">
                <a:solidFill>
                  <a:schemeClr val="tx1"/>
                </a:solidFill>
                <a:effectLst/>
                <a:latin typeface="+mn-lt"/>
                <a:ea typeface="+mn-ea"/>
                <a:cs typeface="+mn-cs"/>
              </a:rPr>
              <a:t> ) (COM/2020/98 final) al </a:t>
            </a:r>
            <a:r>
              <a:rPr lang="fr-FR" sz="1200" kern="1200" dirty="0" err="1">
                <a:solidFill>
                  <a:schemeClr val="tx1"/>
                </a:solidFill>
                <a:effectLst/>
                <a:latin typeface="+mn-lt"/>
                <a:ea typeface="+mn-ea"/>
                <a:cs typeface="+mn-cs"/>
              </a:rPr>
              <a:t>Comisiei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Europene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recunoaște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această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interconectare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dintre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economia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circulară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politicile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climatice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prezentând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circularitatea</a:t>
            </a:r>
            <a:r>
              <a:rPr lang="fr-FR" sz="1200" kern="1200" dirty="0">
                <a:solidFill>
                  <a:schemeClr val="tx1"/>
                </a:solidFill>
                <a:effectLst/>
                <a:latin typeface="+mn-lt"/>
                <a:ea typeface="+mn-ea"/>
                <a:cs typeface="+mn-cs"/>
              </a:rPr>
              <a:t> ca o </a:t>
            </a:r>
            <a:r>
              <a:rPr lang="fr-FR" sz="1200" kern="1200" dirty="0" err="1">
                <a:solidFill>
                  <a:schemeClr val="tx1"/>
                </a:solidFill>
                <a:effectLst/>
                <a:latin typeface="+mn-lt"/>
                <a:ea typeface="+mn-ea"/>
                <a:cs typeface="+mn-cs"/>
              </a:rPr>
              <a:t>condiție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prealabilă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neutralitatea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climatică</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Această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abordare</a:t>
            </a:r>
            <a:r>
              <a:rPr lang="fr-FR" sz="1200" kern="1200" dirty="0">
                <a:solidFill>
                  <a:schemeClr val="tx1"/>
                </a:solidFill>
                <a:effectLst/>
                <a:latin typeface="+mn-lt"/>
                <a:ea typeface="+mn-ea"/>
                <a:cs typeface="+mn-cs"/>
              </a:rPr>
              <a:t> este </a:t>
            </a:r>
            <a:r>
              <a:rPr lang="fr-FR" sz="1200" kern="1200" dirty="0" err="1">
                <a:solidFill>
                  <a:schemeClr val="tx1"/>
                </a:solidFill>
                <a:effectLst/>
                <a:latin typeface="+mn-lt"/>
                <a:ea typeface="+mn-ea"/>
                <a:cs typeface="+mn-cs"/>
              </a:rPr>
              <a:t>recunoscută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perspectiva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climatică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unde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orientările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actualizarea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planurilor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naționale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energetice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climatice</a:t>
            </a:r>
            <a:r>
              <a:rPr lang="fr-FR" sz="1200" kern="1200" dirty="0">
                <a:solidFill>
                  <a:schemeClr val="tx1"/>
                </a:solidFill>
                <a:effectLst/>
                <a:latin typeface="+mn-lt"/>
                <a:ea typeface="+mn-ea"/>
                <a:cs typeface="+mn-cs"/>
              </a:rPr>
              <a:t> (NECP) </a:t>
            </a:r>
            <a:r>
              <a:rPr lang="fr-FR" sz="1200" kern="1200" dirty="0" err="1">
                <a:solidFill>
                  <a:schemeClr val="tx1"/>
                </a:solidFill>
                <a:effectLst/>
                <a:latin typeface="+mn-lt"/>
                <a:ea typeface="+mn-ea"/>
                <a:cs typeface="+mn-cs"/>
              </a:rPr>
              <a:t>subliniază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importanța</a:t>
            </a:r>
            <a:r>
              <a:rPr lang="fr-FR" sz="1200" kern="1200" dirty="0">
                <a:solidFill>
                  <a:schemeClr val="tx1"/>
                </a:solidFill>
                <a:effectLst/>
                <a:latin typeface="+mn-lt"/>
                <a:ea typeface="+mn-ea"/>
                <a:cs typeface="+mn-cs"/>
              </a:rPr>
              <a:t> ca </a:t>
            </a:r>
            <a:r>
              <a:rPr lang="fr-FR" sz="1200" kern="1200" dirty="0" err="1">
                <a:solidFill>
                  <a:schemeClr val="tx1"/>
                </a:solidFill>
                <a:effectLst/>
                <a:latin typeface="+mn-lt"/>
                <a:ea typeface="+mn-ea"/>
                <a:cs typeface="+mn-cs"/>
              </a:rPr>
              <a:t>statele</a:t>
            </a:r>
            <a:r>
              <a:rPr lang="fr-FR" sz="1200" kern="1200" dirty="0">
                <a:solidFill>
                  <a:schemeClr val="tx1"/>
                </a:solidFill>
                <a:effectLst/>
                <a:latin typeface="+mn-lt"/>
                <a:ea typeface="+mn-ea"/>
                <a:cs typeface="+mn-cs"/>
              </a:rPr>
              <a:t> membre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înceapă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integrarea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modelarea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contribuției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economiei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circulare</a:t>
            </a:r>
            <a:r>
              <a:rPr lang="fr-FR" sz="1200" kern="1200" dirty="0">
                <a:solidFill>
                  <a:schemeClr val="tx1"/>
                </a:solidFill>
                <a:effectLst/>
                <a:latin typeface="+mn-lt"/>
                <a:ea typeface="+mn-ea"/>
                <a:cs typeface="+mn-cs"/>
              </a:rPr>
              <a:t> la </a:t>
            </a:r>
            <a:r>
              <a:rPr lang="fr-FR" sz="1200" kern="1200" dirty="0" err="1">
                <a:solidFill>
                  <a:schemeClr val="tx1"/>
                </a:solidFill>
                <a:effectLst/>
                <a:latin typeface="+mn-lt"/>
                <a:ea typeface="+mn-ea"/>
                <a:cs typeface="+mn-cs"/>
              </a:rPr>
              <a:t>tranziția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climatică</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3114918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77FF2-DA82-CB7B-112E-1742D7175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CD88AD-18A8-DAF1-8E93-9CAE91893D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E18477-0F79-D062-FEE1-9C52AAAC3E53}"/>
              </a:ext>
            </a:extLst>
          </p:cNvPr>
          <p:cNvSpPr>
            <a:spLocks noGrp="1"/>
          </p:cNvSpPr>
          <p:nvPr>
            <p:ph type="body" idx="1"/>
          </p:nvPr>
        </p:nvSpPr>
        <p:spPr/>
        <p:txBody>
          <a:bodyPr/>
          <a:lstStyle/>
          <a:p>
            <a:r>
              <a:rPr lang="en-IE" dirty="0"/>
              <a:t>UC3</a:t>
            </a:r>
          </a:p>
          <a:p>
            <a:endParaRPr lang="en-IE" dirty="0"/>
          </a:p>
          <a:p>
            <a:r>
              <a:rPr lang="en-IE" dirty="0"/>
              <a:t>Sursa </a:t>
            </a:r>
            <a:r>
              <a:rPr lang="en-IE" dirty="0" err="1"/>
              <a:t>imaginii</a:t>
            </a:r>
            <a:r>
              <a:rPr lang="en-IE" dirty="0"/>
              <a:t>: Ellen MacArthur Foundation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The butterfly diagram: </a:t>
            </a:r>
            <a:r>
              <a:rPr lang="en-US" sz="1200" b="1" i="0" kern="1200" dirty="0" err="1">
                <a:solidFill>
                  <a:schemeClr val="tx1"/>
                </a:solidFill>
                <a:effectLst/>
                <a:latin typeface="+mn-lt"/>
                <a:ea typeface="+mn-ea"/>
                <a:cs typeface="+mn-cs"/>
              </a:rPr>
              <a:t>visualising</a:t>
            </a:r>
            <a:r>
              <a:rPr lang="en-US" sz="1200" b="1" i="0" kern="1200" dirty="0">
                <a:solidFill>
                  <a:schemeClr val="tx1"/>
                </a:solidFill>
                <a:effectLst/>
                <a:latin typeface="+mn-lt"/>
                <a:ea typeface="+mn-ea"/>
                <a:cs typeface="+mn-cs"/>
              </a:rPr>
              <a:t> the circular economy</a:t>
            </a:r>
          </a:p>
          <a:p>
            <a:r>
              <a:rPr lang="en-IE" dirty="0"/>
              <a:t>https://www.ellenmacarthurfoundation.org/circular-economy-diagram</a:t>
            </a:r>
          </a:p>
          <a:p>
            <a:endParaRPr lang="en-IE" dirty="0"/>
          </a:p>
        </p:txBody>
      </p:sp>
      <p:sp>
        <p:nvSpPr>
          <p:cNvPr id="4" name="Slide Number Placeholder 3">
            <a:extLst>
              <a:ext uri="{FF2B5EF4-FFF2-40B4-BE49-F238E27FC236}">
                <a16:creationId xmlns:a16="http://schemas.microsoft.com/office/drawing/2014/main" id="{3929257C-08A4-C6B4-36DF-CBEE2C918942}"/>
              </a:ext>
            </a:extLst>
          </p:cNvPr>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24031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UC3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Sursa </a:t>
            </a:r>
            <a:r>
              <a:rPr lang="en-GB" dirty="0" err="1"/>
              <a:t>imaginii</a:t>
            </a:r>
            <a:r>
              <a:rPr lang="en-GB" dirty="0"/>
              <a:t>: Kupfer, R., et. al. 2022. </a:t>
            </a:r>
            <a:r>
              <a:rPr lang="en-US" dirty="0"/>
              <a:t>Neutral lightweight engineering: a holistic approach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towards sustainability driven engineering. Discover Sustainability. </a:t>
            </a:r>
            <a:r>
              <a:rPr lang="en-GB" sz="1200" b="0" i="0" u="none" strike="noStrike" kern="1200" baseline="0" dirty="0">
                <a:solidFill>
                  <a:schemeClr val="tx1"/>
                </a:solidFill>
                <a:latin typeface="+mn-lt"/>
                <a:ea typeface="+mn-ea"/>
                <a:cs typeface="+mn-cs"/>
              </a:rPr>
              <a:t>DOI: 10.1007/s43621-022-00084-9</a:t>
            </a:r>
          </a:p>
          <a:p>
            <a:r>
              <a:rPr lang="en-GB" sz="1200" b="0" i="0" u="none" strike="noStrike" kern="1200" baseline="0" dirty="0">
                <a:solidFill>
                  <a:schemeClr val="tx1"/>
                </a:solidFill>
                <a:latin typeface="+mn-lt"/>
                <a:ea typeface="+mn-ea"/>
                <a:cs typeface="+mn-cs"/>
              </a:rPr>
              <a:t>10 R-strategies ordered </a:t>
            </a:r>
            <a:r>
              <a:rPr lang="en-US" sz="1200" b="0" i="0" u="none" strike="noStrike" kern="1200" baseline="0" dirty="0">
                <a:solidFill>
                  <a:schemeClr val="tx1"/>
                </a:solidFill>
                <a:latin typeface="+mn-lt"/>
                <a:ea typeface="+mn-ea"/>
                <a:cs typeface="+mn-cs"/>
              </a:rPr>
              <a:t>for priority according to their </a:t>
            </a:r>
            <a:r>
              <a:rPr lang="en-GB" sz="1200" b="0" i="0" u="none" strike="noStrike" kern="1200" baseline="0" dirty="0">
                <a:solidFill>
                  <a:schemeClr val="tx1"/>
                </a:solidFill>
                <a:latin typeface="+mn-lt"/>
                <a:ea typeface="+mn-ea"/>
                <a:cs typeface="+mn-cs"/>
              </a:rPr>
              <a:t>levels of circularity</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EEA - </a:t>
            </a:r>
            <a:r>
              <a:rPr lang="en-US" sz="1200" b="1" i="0" kern="1200" dirty="0">
                <a:solidFill>
                  <a:schemeClr val="tx1"/>
                </a:solidFill>
                <a:effectLst/>
                <a:latin typeface="+mn-lt"/>
                <a:ea typeface="+mn-ea"/>
                <a:cs typeface="+mn-cs"/>
              </a:rPr>
              <a:t>Strategies for increased circularity within the product chain</a:t>
            </a:r>
          </a:p>
          <a:p>
            <a:r>
              <a:rPr lang="en-GB" dirty="0"/>
              <a:t>https://www.eea.europa.eu/publications/capturing-the-climate-change-mitigation</a:t>
            </a:r>
          </a:p>
          <a:p>
            <a:endParaRPr lang="en-GB" dirty="0"/>
          </a:p>
          <a:p>
            <a:endParaRPr lang="en-GB" dirty="0"/>
          </a:p>
        </p:txBody>
      </p:sp>
      <p:sp>
        <p:nvSpPr>
          <p:cNvPr id="4" name="Slide Number Placeholder 3"/>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359633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7BDCE-3B7B-F831-BBFF-511DBFD463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671396-8B18-9514-8333-566C884DCB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AE29AD-46DC-AB9F-B3C2-0A90198474EC}"/>
              </a:ext>
            </a:extLst>
          </p:cNvPr>
          <p:cNvSpPr>
            <a:spLocks noGrp="1"/>
          </p:cNvSpPr>
          <p:nvPr>
            <p:ph type="body" idx="1"/>
          </p:nvPr>
        </p:nvSpPr>
        <p:spPr/>
        <p:txBody>
          <a:bodyPr/>
          <a:lstStyle/>
          <a:p>
            <a:r>
              <a:rPr lang="en-IE" b="1" dirty="0"/>
              <a:t>UC1 - 36</a:t>
            </a:r>
          </a:p>
          <a:p>
            <a:endParaRPr lang="en-IE" b="1" dirty="0"/>
          </a:p>
          <a:p>
            <a:endParaRPr lang="en-IE" b="1" dirty="0"/>
          </a:p>
          <a:p>
            <a:r>
              <a:rPr lang="en-IE" b="1" dirty="0"/>
              <a:t>Sursa </a:t>
            </a:r>
            <a:r>
              <a:rPr lang="en-IE" b="1" dirty="0" err="1"/>
              <a:t>imaginii</a:t>
            </a:r>
            <a:r>
              <a:rPr lang="en-IE" b="1" dirty="0"/>
              <a:t>: https://sustainabledevelopment.un.org/partnerships/greeneconomy</a:t>
            </a:r>
          </a:p>
          <a:p>
            <a:endParaRPr lang="en-IE" b="1" dirty="0"/>
          </a:p>
          <a:p>
            <a:r>
              <a:rPr lang="en-IE" b="1" dirty="0"/>
              <a:t>https://www.unep.org/regions/asia-and-pacific/regional-initiatives/supporting-resource-efficiency/green-economy</a:t>
            </a:r>
          </a:p>
          <a:p>
            <a:r>
              <a:rPr lang="en-US" sz="1200" b="0" i="0" kern="1200" dirty="0">
                <a:solidFill>
                  <a:schemeClr val="tx1"/>
                </a:solidFill>
                <a:effectLst/>
                <a:latin typeface="+mn-lt"/>
                <a:ea typeface="+mn-ea"/>
                <a:cs typeface="+mn-cs"/>
              </a:rPr>
              <a:t>O </a:t>
            </a:r>
            <a:r>
              <a:rPr lang="en-US" sz="1200" b="0" i="0" kern="1200" dirty="0" err="1">
                <a:solidFill>
                  <a:schemeClr val="tx1"/>
                </a:solidFill>
                <a:effectLst/>
                <a:latin typeface="+mn-lt"/>
                <a:ea typeface="+mn-ea"/>
                <a:cs typeface="+mn-cs"/>
              </a:rPr>
              <a:t>economie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verde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definită</a:t>
            </a:r>
            <a:r>
              <a:rPr lang="en-US" sz="1200" b="0" i="0" kern="1200" dirty="0">
                <a:solidFill>
                  <a:schemeClr val="tx1"/>
                </a:solidFill>
                <a:effectLst/>
                <a:latin typeface="+mn-lt"/>
                <a:ea typeface="+mn-ea"/>
                <a:cs typeface="+mn-cs"/>
              </a:rPr>
              <a:t> ca </a:t>
            </a:r>
            <a:r>
              <a:rPr lang="en-US" sz="1200" b="0" i="0" kern="1200" dirty="0" err="1">
                <a:solidFill>
                  <a:schemeClr val="tx1"/>
                </a:solidFill>
                <a:effectLst/>
                <a:latin typeface="+mn-lt"/>
                <a:ea typeface="+mn-ea"/>
                <a:cs typeface="+mn-cs"/>
              </a:rPr>
              <a:t>fiind</a:t>
            </a:r>
            <a:r>
              <a:rPr lang="en-US" sz="1200" b="0" i="0" kern="1200" dirty="0">
                <a:solidFill>
                  <a:schemeClr val="tx1"/>
                </a:solidFill>
                <a:effectLst/>
                <a:latin typeface="+mn-lt"/>
                <a:ea typeface="+mn-ea"/>
                <a:cs typeface="+mn-cs"/>
              </a:rPr>
              <a:t> cu </a:t>
            </a:r>
            <a:r>
              <a:rPr lang="en-US" sz="1200" b="0" i="0" kern="1200" dirty="0" err="1">
                <a:solidFill>
                  <a:schemeClr val="tx1"/>
                </a:solidFill>
                <a:effectLst/>
                <a:latin typeface="+mn-lt"/>
                <a:ea typeface="+mn-ea"/>
                <a:cs typeface="+mn-cs"/>
              </a:rPr>
              <a:t>emisii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scăzute</a:t>
            </a:r>
            <a:r>
              <a:rPr lang="en-US" sz="1200" b="0" i="0" kern="1200" dirty="0">
                <a:solidFill>
                  <a:schemeClr val="tx1"/>
                </a:solidFill>
                <a:effectLst/>
                <a:latin typeface="+mn-lt"/>
                <a:ea typeface="+mn-ea"/>
                <a:cs typeface="+mn-cs"/>
              </a:rPr>
              <a:t> de carbon, </a:t>
            </a:r>
            <a:r>
              <a:rPr lang="en-US" sz="1200" b="0" i="0" kern="1200" dirty="0" err="1">
                <a:solidFill>
                  <a:schemeClr val="tx1"/>
                </a:solidFill>
                <a:effectLst/>
                <a:latin typeface="+mn-lt"/>
                <a:ea typeface="+mn-ea"/>
                <a:cs typeface="+mn-cs"/>
              </a:rPr>
              <a:t>eficientă</a:t>
            </a:r>
            <a:r>
              <a:rPr lang="en-US" sz="1200" b="0" i="0" kern="1200" dirty="0">
                <a:solidFill>
                  <a:schemeClr val="tx1"/>
                </a:solidFill>
                <a:effectLst/>
                <a:latin typeface="+mn-lt"/>
                <a:ea typeface="+mn-ea"/>
                <a:cs typeface="+mn-cs"/>
              </a:rPr>
              <a:t> din </a:t>
            </a:r>
            <a:r>
              <a:rPr lang="en-US" sz="1200" b="0" i="0" kern="1200" dirty="0" err="1">
                <a:solidFill>
                  <a:schemeClr val="tx1"/>
                </a:solidFill>
                <a:effectLst/>
                <a:latin typeface="+mn-lt"/>
                <a:ea typeface="+mn-ea"/>
                <a:cs typeface="+mn-cs"/>
              </a:rPr>
              <a:t>punct</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vedere</a:t>
            </a:r>
            <a:r>
              <a:rPr lang="en-US" sz="1200" b="0" i="0" kern="1200" dirty="0">
                <a:solidFill>
                  <a:schemeClr val="tx1"/>
                </a:solidFill>
                <a:effectLst/>
                <a:latin typeface="+mn-lt"/>
                <a:ea typeface="+mn-ea"/>
                <a:cs typeface="+mn-cs"/>
              </a:rPr>
              <a:t> al </a:t>
            </a:r>
            <a:r>
              <a:rPr lang="en-US" sz="1200" b="0" i="0" kern="1200" dirty="0" err="1">
                <a:solidFill>
                  <a:schemeClr val="tx1"/>
                </a:solidFill>
                <a:effectLst/>
                <a:latin typeface="+mn-lt"/>
                <a:ea typeface="+mn-ea"/>
                <a:cs typeface="+mn-cs"/>
              </a:rPr>
              <a:t>resurselor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incluzivă</a:t>
            </a:r>
            <a:r>
              <a:rPr lang="en-US" sz="1200" b="0" i="0" kern="1200" dirty="0">
                <a:solidFill>
                  <a:schemeClr val="tx1"/>
                </a:solidFill>
                <a:effectLst/>
                <a:latin typeface="+mn-lt"/>
                <a:ea typeface="+mn-ea"/>
                <a:cs typeface="+mn-cs"/>
              </a:rPr>
              <a:t> social. </a:t>
            </a:r>
            <a:r>
              <a:rPr lang="en-US" sz="1200" b="0" i="0" kern="1200" dirty="0" err="1">
                <a:solidFill>
                  <a:schemeClr val="tx1"/>
                </a:solidFill>
                <a:effectLst/>
                <a:latin typeface="+mn-lt"/>
                <a:ea typeface="+mn-ea"/>
                <a:cs typeface="+mn-cs"/>
              </a:rPr>
              <a:t>Într</a:t>
            </a:r>
            <a:r>
              <a:rPr lang="en-US" sz="1200" b="0" i="0" kern="1200" dirty="0">
                <a:solidFill>
                  <a:schemeClr val="tx1"/>
                </a:solidFill>
                <a:effectLst/>
                <a:latin typeface="+mn-lt"/>
                <a:ea typeface="+mn-ea"/>
                <a:cs typeface="+mn-cs"/>
              </a:rPr>
              <a:t>-o </a:t>
            </a:r>
            <a:r>
              <a:rPr lang="en-US" sz="1200" b="0" i="0" kern="1200" dirty="0" err="1">
                <a:solidFill>
                  <a:schemeClr val="tx1"/>
                </a:solidFill>
                <a:effectLst/>
                <a:latin typeface="+mn-lt"/>
                <a:ea typeface="+mn-ea"/>
                <a:cs typeface="+mn-cs"/>
              </a:rPr>
              <a:t>economie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verde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creșterea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ocupării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forței</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muncă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veniturilor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determinată</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investițiile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publice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private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astfel</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activități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economice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infrastructură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active care permit </a:t>
            </a:r>
            <a:r>
              <a:rPr lang="en-US" sz="1200" b="0" i="0" kern="1200" dirty="0" err="1">
                <a:solidFill>
                  <a:schemeClr val="tx1"/>
                </a:solidFill>
                <a:effectLst/>
                <a:latin typeface="+mn-lt"/>
                <a:ea typeface="+mn-ea"/>
                <a:cs typeface="+mn-cs"/>
              </a:rPr>
              <a:t>reducerea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emisiilor</a:t>
            </a:r>
            <a:r>
              <a:rPr lang="en-US" sz="1200" b="0" i="0" kern="1200" dirty="0">
                <a:solidFill>
                  <a:schemeClr val="tx1"/>
                </a:solidFill>
                <a:effectLst/>
                <a:latin typeface="+mn-lt"/>
                <a:ea typeface="+mn-ea"/>
                <a:cs typeface="+mn-cs"/>
              </a:rPr>
              <a:t> de carbon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poluării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creșterea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eficienței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energetice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resurselor</a:t>
            </a:r>
            <a:r>
              <a:rPr lang="en-US" sz="1200" b="0" i="0" kern="1200" dirty="0">
                <a:solidFill>
                  <a:schemeClr val="tx1"/>
                </a:solidFill>
                <a:effectLst/>
                <a:latin typeface="+mn-lt"/>
                <a:ea typeface="+mn-ea"/>
                <a:cs typeface="+mn-cs"/>
              </a:rPr>
              <a:t>, precum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prevenirea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pierderii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biodiversității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serviciilor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ecosistemice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Aceste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investiții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verzi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trebuie</a:t>
            </a:r>
            <a:r>
              <a:rPr lang="en-US" sz="1200" b="0" i="0" kern="1200" dirty="0">
                <a:solidFill>
                  <a:schemeClr val="tx1"/>
                </a:solidFill>
                <a:effectLst/>
                <a:latin typeface="+mn-lt"/>
                <a:ea typeface="+mn-ea"/>
                <a:cs typeface="+mn-cs"/>
              </a:rPr>
              <a:t> facilitate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susținute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prin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cheltuieli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publice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țintite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reforme</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politici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schimbări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impozitare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reglementare</a:t>
            </a:r>
            <a:r>
              <a:rPr lang="en-US" sz="1200" b="0" i="0" kern="1200" dirty="0">
                <a:solidFill>
                  <a:schemeClr val="tx1"/>
                </a:solidFill>
                <a:effectLst/>
                <a:latin typeface="+mn-lt"/>
                <a:ea typeface="+mn-ea"/>
                <a:cs typeface="+mn-cs"/>
              </a:rPr>
              <a:t>. ONU Environment </a:t>
            </a:r>
            <a:r>
              <a:rPr lang="en-US" sz="1200" b="0" i="0" kern="1200" dirty="0" err="1">
                <a:solidFill>
                  <a:schemeClr val="tx1"/>
                </a:solidFill>
                <a:effectLst/>
                <a:latin typeface="+mn-lt"/>
                <a:ea typeface="+mn-ea"/>
                <a:cs typeface="+mn-cs"/>
              </a:rPr>
              <a:t>promovează</a:t>
            </a:r>
            <a:r>
              <a:rPr lang="en-US" sz="1200" b="0" i="0" kern="1200" dirty="0">
                <a:solidFill>
                  <a:schemeClr val="tx1"/>
                </a:solidFill>
                <a:effectLst/>
                <a:latin typeface="+mn-lt"/>
                <a:ea typeface="+mn-ea"/>
                <a:cs typeface="+mn-cs"/>
              </a:rPr>
              <a:t> o cale de </a:t>
            </a:r>
            <a:r>
              <a:rPr lang="en-US" sz="1200" b="0" i="0" kern="1200" dirty="0" err="1">
                <a:solidFill>
                  <a:schemeClr val="tx1"/>
                </a:solidFill>
                <a:effectLst/>
                <a:latin typeface="+mn-lt"/>
                <a:ea typeface="+mn-ea"/>
                <a:cs typeface="+mn-cs"/>
              </a:rPr>
              <a:t>dezvoltare</a:t>
            </a:r>
            <a:r>
              <a:rPr lang="en-US" sz="1200" b="0" i="0" kern="1200" dirty="0">
                <a:solidFill>
                  <a:schemeClr val="tx1"/>
                </a:solidFill>
                <a:effectLst/>
                <a:latin typeface="+mn-lt"/>
                <a:ea typeface="+mn-ea"/>
                <a:cs typeface="+mn-cs"/>
              </a:rPr>
              <a:t> care </a:t>
            </a:r>
            <a:r>
              <a:rPr lang="en-US" sz="1200" b="0" i="0" kern="1200" dirty="0" err="1">
                <a:solidFill>
                  <a:schemeClr val="tx1"/>
                </a:solidFill>
                <a:effectLst/>
                <a:latin typeface="+mn-lt"/>
                <a:ea typeface="+mn-ea"/>
                <a:cs typeface="+mn-cs"/>
              </a:rPr>
              <a:t>înțelege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capitalul</a:t>
            </a:r>
            <a:r>
              <a:rPr lang="en-US" sz="1200" b="0" i="0" kern="1200" dirty="0">
                <a:solidFill>
                  <a:schemeClr val="tx1"/>
                </a:solidFill>
                <a:effectLst/>
                <a:latin typeface="+mn-lt"/>
                <a:ea typeface="+mn-ea"/>
                <a:cs typeface="+mn-cs"/>
              </a:rPr>
              <a:t> natural ca pe un </a:t>
            </a:r>
            <a:r>
              <a:rPr lang="en-US" sz="1200" b="0" i="0" kern="1200" dirty="0" err="1">
                <a:solidFill>
                  <a:schemeClr val="tx1"/>
                </a:solidFill>
                <a:effectLst/>
                <a:latin typeface="+mn-lt"/>
                <a:ea typeface="+mn-ea"/>
                <a:cs typeface="+mn-cs"/>
              </a:rPr>
              <a:t>activ</a:t>
            </a:r>
            <a:r>
              <a:rPr lang="en-US" sz="1200" b="0" i="0" kern="1200" dirty="0">
                <a:solidFill>
                  <a:schemeClr val="tx1"/>
                </a:solidFill>
                <a:effectLst/>
                <a:latin typeface="+mn-lt"/>
                <a:ea typeface="+mn-ea"/>
                <a:cs typeface="+mn-cs"/>
              </a:rPr>
              <a:t> economic </a:t>
            </a:r>
            <a:r>
              <a:rPr lang="en-US" sz="1200" b="0" i="0" kern="1200" dirty="0" err="1">
                <a:solidFill>
                  <a:schemeClr val="tx1"/>
                </a:solidFill>
                <a:effectLst/>
                <a:latin typeface="+mn-lt"/>
                <a:ea typeface="+mn-ea"/>
                <a:cs typeface="+mn-cs"/>
              </a:rPr>
              <a:t>esențial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o </a:t>
            </a:r>
            <a:r>
              <a:rPr lang="en-US" sz="1200" b="0" i="0" kern="1200" dirty="0" err="1">
                <a:solidFill>
                  <a:schemeClr val="tx1"/>
                </a:solidFill>
                <a:effectLst/>
                <a:latin typeface="+mn-lt"/>
                <a:ea typeface="+mn-ea"/>
                <a:cs typeface="+mn-cs"/>
              </a:rPr>
              <a:t>sursă</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beneficii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publice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special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persoanele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sărace</a:t>
            </a:r>
            <a:r>
              <a:rPr lang="en-US" sz="1200" b="0" i="0" kern="1200" dirty="0">
                <a:solidFill>
                  <a:schemeClr val="tx1"/>
                </a:solidFill>
                <a:effectLst/>
                <a:latin typeface="+mn-lt"/>
                <a:ea typeface="+mn-ea"/>
                <a:cs typeface="+mn-cs"/>
              </a:rPr>
              <a:t> ale </a:t>
            </a:r>
            <a:r>
              <a:rPr lang="en-US" sz="1200" b="0" i="0" kern="1200" dirty="0" err="1">
                <a:solidFill>
                  <a:schemeClr val="tx1"/>
                </a:solidFill>
                <a:effectLst/>
                <a:latin typeface="+mn-lt"/>
                <a:ea typeface="+mn-ea"/>
                <a:cs typeface="+mn-cs"/>
              </a:rPr>
              <a:t>căror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mijloace</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trai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depind</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resursele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naturale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Noțiunea</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economie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verde</a:t>
            </a:r>
            <a:r>
              <a:rPr lang="en-US" sz="1200" b="0" i="0" kern="1200" dirty="0">
                <a:solidFill>
                  <a:schemeClr val="tx1"/>
                </a:solidFill>
                <a:effectLst/>
                <a:latin typeface="+mn-lt"/>
                <a:ea typeface="+mn-ea"/>
                <a:cs typeface="+mn-cs"/>
              </a:rPr>
              <a:t> nu </a:t>
            </a:r>
            <a:r>
              <a:rPr lang="en-US" sz="1200" b="0" i="0" kern="1200" dirty="0" err="1">
                <a:solidFill>
                  <a:schemeClr val="tx1"/>
                </a:solidFill>
                <a:effectLst/>
                <a:latin typeface="+mn-lt"/>
                <a:ea typeface="+mn-ea"/>
                <a:cs typeface="+mn-cs"/>
              </a:rPr>
              <a:t>înlocuiește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dezvoltarea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durabilă</a:t>
            </a:r>
            <a:r>
              <a:rPr lang="en-US" sz="1200" b="0" i="0" kern="1200" dirty="0">
                <a:solidFill>
                  <a:schemeClr val="tx1"/>
                </a:solidFill>
                <a:effectLst/>
                <a:latin typeface="+mn-lt"/>
                <a:ea typeface="+mn-ea"/>
                <a:cs typeface="+mn-cs"/>
              </a:rPr>
              <a:t>, ci </a:t>
            </a:r>
            <a:r>
              <a:rPr lang="en-US" sz="1200" b="0" i="0" kern="1200" dirty="0" err="1">
                <a:solidFill>
                  <a:schemeClr val="tx1"/>
                </a:solidFill>
                <a:effectLst/>
                <a:latin typeface="+mn-lt"/>
                <a:ea typeface="+mn-ea"/>
                <a:cs typeface="+mn-cs"/>
              </a:rPr>
              <a:t>creează</a:t>
            </a:r>
            <a:r>
              <a:rPr lang="en-US" sz="1200" b="0" i="0" kern="1200" dirty="0">
                <a:solidFill>
                  <a:schemeClr val="tx1"/>
                </a:solidFill>
                <a:effectLst/>
                <a:latin typeface="+mn-lt"/>
                <a:ea typeface="+mn-ea"/>
                <a:cs typeface="+mn-cs"/>
              </a:rPr>
              <a:t> un nou accent pe </a:t>
            </a:r>
            <a:r>
              <a:rPr lang="en-US" sz="1200" b="0" i="0" kern="1200" dirty="0" err="1">
                <a:solidFill>
                  <a:schemeClr val="tx1"/>
                </a:solidFill>
                <a:effectLst/>
                <a:latin typeface="+mn-lt"/>
                <a:ea typeface="+mn-ea"/>
                <a:cs typeface="+mn-cs"/>
              </a:rPr>
              <a:t>economie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investiții</a:t>
            </a:r>
            <a:r>
              <a:rPr lang="en-US" sz="1200" b="0" i="0" kern="1200" dirty="0">
                <a:solidFill>
                  <a:schemeClr val="tx1"/>
                </a:solidFill>
                <a:effectLst/>
                <a:latin typeface="+mn-lt"/>
                <a:ea typeface="+mn-ea"/>
                <a:cs typeface="+mn-cs"/>
              </a:rPr>
              <a:t>, capital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infrastructură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ocupare</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forței</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muncă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competențe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rezultate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sociale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mediu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pozitive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Asia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Pacific.</a:t>
            </a:r>
            <a:endParaRPr lang="en-IE" b="1" dirty="0"/>
          </a:p>
        </p:txBody>
      </p:sp>
      <p:sp>
        <p:nvSpPr>
          <p:cNvPr id="4" name="Slide Number Placeholder 3">
            <a:extLst>
              <a:ext uri="{FF2B5EF4-FFF2-40B4-BE49-F238E27FC236}">
                <a16:creationId xmlns:a16="http://schemas.microsoft.com/office/drawing/2014/main" id="{062EE1B8-1DEA-3C21-1B71-AA1D37A5238C}"/>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1198041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7D2B0-9E8F-C793-4EA0-E050DB089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31FD6-0B82-F5DA-9968-561ADBD78C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8BAFF1-2161-8437-6E7A-7D1AE2F7B7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b="1" dirty="0"/>
              <a:t>UC1 - 38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Sursa </a:t>
            </a:r>
            <a:r>
              <a:rPr lang="en-US" sz="1200" b="1" i="0" kern="1200" dirty="0" err="1">
                <a:solidFill>
                  <a:schemeClr val="tx1"/>
                </a:solidFill>
                <a:effectLst/>
                <a:latin typeface="+mn-lt"/>
                <a:ea typeface="+mn-ea"/>
                <a:cs typeface="+mn-cs"/>
              </a:rPr>
              <a:t>imaginii</a:t>
            </a:r>
            <a:r>
              <a:rPr lang="en-US" sz="1200" b="1" i="0" kern="1200" dirty="0">
                <a:solidFill>
                  <a:schemeClr val="tx1"/>
                </a:solidFill>
                <a:effectLst/>
                <a:latin typeface="+mn-lt"/>
                <a:ea typeface="+mn-ea"/>
                <a:cs typeface="+mn-cs"/>
              </a:rPr>
              <a:t>: https://www.greeneconomycoalition.org/news-and-resources/the-5-principles-of-green-economy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https://www.greeneconomycoalition.org/news-and-resources/the-5-principles-of-green-economy</a:t>
            </a:r>
          </a:p>
          <a:p>
            <a:r>
              <a:rPr lang="it-IT" sz="1200" b="1" i="0" kern="1200" dirty="0">
                <a:solidFill>
                  <a:schemeClr val="tx1"/>
                </a:solidFill>
                <a:effectLst/>
                <a:latin typeface="+mn-lt"/>
                <a:ea typeface="+mn-ea"/>
                <a:cs typeface="+mn-cs"/>
              </a:rPr>
              <a:t>Cele 5 principii ale economiei verzi</a:t>
            </a:r>
          </a:p>
          <a:p>
            <a:r>
              <a:rPr lang="en-US" sz="1200" b="0" i="0" kern="1200" dirty="0" err="1">
                <a:solidFill>
                  <a:schemeClr val="tx1"/>
                </a:solidFill>
                <a:effectLst/>
                <a:latin typeface="+mn-lt"/>
                <a:ea typeface="+mn-ea"/>
                <a:cs typeface="+mn-cs"/>
              </a:rPr>
              <a:t>Explorarea</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ceea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arată</a:t>
            </a:r>
            <a:r>
              <a:rPr lang="en-US" sz="1200" b="0" i="0" kern="1200" dirty="0">
                <a:solidFill>
                  <a:schemeClr val="tx1"/>
                </a:solidFill>
                <a:effectLst/>
                <a:latin typeface="+mn-lt"/>
                <a:ea typeface="+mn-ea"/>
                <a:cs typeface="+mn-cs"/>
              </a:rPr>
              <a:t> o </a:t>
            </a:r>
            <a:r>
              <a:rPr lang="en-US" sz="1200" b="0" i="0" kern="1200" dirty="0" err="1">
                <a:solidFill>
                  <a:schemeClr val="tx1"/>
                </a:solidFill>
                <a:effectLst/>
                <a:latin typeface="+mn-lt"/>
                <a:ea typeface="+mn-ea"/>
                <a:cs typeface="+mn-cs"/>
              </a:rPr>
              <a:t>economie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verde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echitabilă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principiu</a:t>
            </a:r>
            <a:r>
              <a:rPr lang="en-US" sz="1200" b="0" i="0" kern="1200" dirty="0">
                <a:solidFill>
                  <a:schemeClr val="tx1"/>
                </a:solidFill>
                <a:effectLst/>
                <a:latin typeface="+mn-lt"/>
                <a:ea typeface="+mn-ea"/>
                <a:cs typeface="+mn-cs"/>
              </a:rPr>
              <a:t> –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practică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Umanitatea</a:t>
            </a:r>
            <a:r>
              <a:rPr lang="en-US" sz="1200" b="0" i="0" kern="1200" dirty="0">
                <a:solidFill>
                  <a:schemeClr val="tx1"/>
                </a:solidFill>
                <a:effectLst/>
                <a:latin typeface="+mn-lt"/>
                <a:ea typeface="+mn-ea"/>
                <a:cs typeface="+mn-cs"/>
              </a:rPr>
              <a:t> se </a:t>
            </a:r>
            <a:r>
              <a:rPr lang="en-US" sz="1200" b="0" i="0" kern="1200" dirty="0" err="1">
                <a:solidFill>
                  <a:schemeClr val="tx1"/>
                </a:solidFill>
                <a:effectLst/>
                <a:latin typeface="+mn-lt"/>
                <a:ea typeface="+mn-ea"/>
                <a:cs typeface="+mn-cs"/>
              </a:rPr>
              <a:t>confruntă</a:t>
            </a:r>
            <a:r>
              <a:rPr lang="en-US" sz="1200" b="0" i="0" kern="1200" dirty="0">
                <a:solidFill>
                  <a:schemeClr val="tx1"/>
                </a:solidFill>
                <a:effectLst/>
                <a:latin typeface="+mn-lt"/>
                <a:ea typeface="+mn-ea"/>
                <a:cs typeface="+mn-cs"/>
              </a:rPr>
              <a:t> cu </a:t>
            </a:r>
            <a:r>
              <a:rPr lang="en-US" sz="1200" b="0" i="0" kern="1200" dirty="0" err="1">
                <a:solidFill>
                  <a:schemeClr val="tx1"/>
                </a:solidFill>
                <a:effectLst/>
                <a:latin typeface="+mn-lt"/>
                <a:ea typeface="+mn-ea"/>
                <a:cs typeface="+mn-cs"/>
              </a:rPr>
              <a:t>provocări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serioase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deceniile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următoare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schimbările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climatice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pierderea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biodiversității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creșterea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inegalității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altele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Aceste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crize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globale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sistemice</a:t>
            </a:r>
            <a:r>
              <a:rPr lang="en-US" sz="1200" b="0" i="0" kern="1200" dirty="0">
                <a:solidFill>
                  <a:schemeClr val="tx1"/>
                </a:solidFill>
                <a:effectLst/>
                <a:latin typeface="+mn-lt"/>
                <a:ea typeface="+mn-ea"/>
                <a:cs typeface="+mn-cs"/>
              </a:rPr>
              <a:t> nu pot fi </a:t>
            </a:r>
            <a:r>
              <a:rPr lang="en-US" sz="1200" b="0" i="0" kern="1200" dirty="0" err="1">
                <a:solidFill>
                  <a:schemeClr val="tx1"/>
                </a:solidFill>
                <a:effectLst/>
                <a:latin typeface="+mn-lt"/>
                <a:ea typeface="+mn-ea"/>
                <a:cs typeface="+mn-cs"/>
              </a:rPr>
              <a:t>abordate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izolat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deoarece</a:t>
            </a:r>
            <a:r>
              <a:rPr lang="en-US" sz="1200" b="0" i="0" kern="1200" dirty="0">
                <a:solidFill>
                  <a:schemeClr val="tx1"/>
                </a:solidFill>
                <a:effectLst/>
                <a:latin typeface="+mn-lt"/>
                <a:ea typeface="+mn-ea"/>
                <a:cs typeface="+mn-cs"/>
              </a:rPr>
              <a:t> sunt </a:t>
            </a:r>
            <a:r>
              <a:rPr lang="en-US" sz="1200" b="0" i="0" kern="1200" dirty="0" err="1">
                <a:solidFill>
                  <a:schemeClr val="tx1"/>
                </a:solidFill>
                <a:effectLst/>
                <a:latin typeface="+mn-lt"/>
                <a:ea typeface="+mn-ea"/>
                <a:cs typeface="+mn-cs"/>
              </a:rPr>
              <a:t>toate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interconectate</a:t>
            </a:r>
            <a:r>
              <a:rPr lang="en-US" sz="1200" b="0" i="0" kern="1200" dirty="0">
                <a:solidFill>
                  <a:schemeClr val="tx1"/>
                </a:solidFill>
                <a:effectLst/>
                <a:latin typeface="+mn-lt"/>
                <a:ea typeface="+mn-ea"/>
                <a:cs typeface="+mn-cs"/>
              </a:rPr>
              <a:t>. Dar </a:t>
            </a:r>
            <a:r>
              <a:rPr lang="en-US" sz="1200" b="0" i="0" kern="1200" dirty="0" err="1">
                <a:solidFill>
                  <a:schemeClr val="tx1"/>
                </a:solidFill>
                <a:effectLst/>
                <a:latin typeface="+mn-lt"/>
                <a:ea typeface="+mn-ea"/>
                <a:cs typeface="+mn-cs"/>
              </a:rPr>
              <a:t>sistemele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noastre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economice</a:t>
            </a:r>
            <a:r>
              <a:rPr lang="en-US" sz="1200" b="0" i="0" kern="1200" dirty="0">
                <a:solidFill>
                  <a:schemeClr val="tx1"/>
                </a:solidFill>
                <a:effectLst/>
                <a:latin typeface="+mn-lt"/>
                <a:ea typeface="+mn-ea"/>
                <a:cs typeface="+mn-cs"/>
              </a:rPr>
              <a:t> nu sunt </a:t>
            </a:r>
            <a:r>
              <a:rPr lang="en-US" sz="1200" b="0" i="0" kern="1200" dirty="0" err="1">
                <a:solidFill>
                  <a:schemeClr val="tx1"/>
                </a:solidFill>
                <a:effectLst/>
                <a:latin typeface="+mn-lt"/>
                <a:ea typeface="+mn-ea"/>
                <a:cs typeface="+mn-cs"/>
              </a:rPr>
              <a:t>suficient</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potrivite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asigura</a:t>
            </a:r>
            <a:r>
              <a:rPr lang="en-US" sz="1200" b="0" i="0" kern="1200" dirty="0">
                <a:solidFill>
                  <a:schemeClr val="tx1"/>
                </a:solidFill>
                <a:effectLst/>
                <a:latin typeface="+mn-lt"/>
                <a:ea typeface="+mn-ea"/>
                <a:cs typeface="+mn-cs"/>
              </a:rPr>
              <a:t> un </a:t>
            </a:r>
            <a:r>
              <a:rPr lang="en-US" sz="1200" b="0" i="0" kern="1200" dirty="0" err="1">
                <a:solidFill>
                  <a:schemeClr val="tx1"/>
                </a:solidFill>
                <a:effectLst/>
                <a:latin typeface="+mn-lt"/>
                <a:ea typeface="+mn-ea"/>
                <a:cs typeface="+mn-cs"/>
              </a:rPr>
              <a:t>echilibru</a:t>
            </a:r>
            <a:r>
              <a:rPr lang="en-US" sz="1200" b="0" i="0" kern="1200" dirty="0">
                <a:solidFill>
                  <a:schemeClr val="tx1"/>
                </a:solidFill>
                <a:effectLst/>
                <a:latin typeface="+mn-lt"/>
                <a:ea typeface="+mn-ea"/>
                <a:cs typeface="+mn-cs"/>
              </a:rPr>
              <a:t> bun </a:t>
            </a:r>
            <a:r>
              <a:rPr lang="en-US" sz="1200" b="0" i="0" kern="1200" dirty="0" err="1">
                <a:solidFill>
                  <a:schemeClr val="tx1"/>
                </a:solidFill>
                <a:effectLst/>
                <a:latin typeface="+mn-lt"/>
                <a:ea typeface="+mn-ea"/>
                <a:cs typeface="+mn-cs"/>
              </a:rPr>
              <a:t>între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obiectivele</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mediu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sociale</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Economiile</a:t>
            </a:r>
            <a:r>
              <a:rPr lang="en-US" sz="1200" b="0" i="0" kern="1200" dirty="0">
                <a:solidFill>
                  <a:schemeClr val="tx1"/>
                </a:solidFill>
                <a:effectLst/>
                <a:latin typeface="+mn-lt"/>
                <a:ea typeface="+mn-ea"/>
                <a:cs typeface="+mn-cs"/>
              </a:rPr>
              <a:t> sunt,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esență</a:t>
            </a:r>
            <a:r>
              <a:rPr lang="en-US" sz="1200" b="0" i="0" kern="1200" dirty="0">
                <a:solidFill>
                  <a:schemeClr val="tx1"/>
                </a:solidFill>
                <a:effectLst/>
                <a:latin typeface="+mn-lt"/>
                <a:ea typeface="+mn-ea"/>
                <a:cs typeface="+mn-cs"/>
              </a:rPr>
              <a:t>, un </a:t>
            </a:r>
            <a:r>
              <a:rPr lang="en-US" sz="1200" b="0" i="0" kern="1200" dirty="0" err="1">
                <a:solidFill>
                  <a:schemeClr val="tx1"/>
                </a:solidFill>
                <a:effectLst/>
                <a:latin typeface="+mn-lt"/>
                <a:ea typeface="+mn-ea"/>
                <a:cs typeface="+mn-cs"/>
              </a:rPr>
              <a:t>ansamblu</a:t>
            </a:r>
            <a:r>
              <a:rPr lang="en-US" sz="1200" b="0" i="0" kern="1200" dirty="0">
                <a:solidFill>
                  <a:schemeClr val="tx1"/>
                </a:solidFill>
                <a:effectLst/>
                <a:latin typeface="+mn-lt"/>
                <a:ea typeface="+mn-ea"/>
                <a:cs typeface="+mn-cs"/>
              </a:rPr>
              <a:t> de reguli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norme</a:t>
            </a:r>
            <a:r>
              <a:rPr lang="en-US" sz="1200" b="0" i="0" kern="1200" dirty="0">
                <a:solidFill>
                  <a:schemeClr val="tx1"/>
                </a:solidFill>
                <a:effectLst/>
                <a:latin typeface="+mn-lt"/>
                <a:ea typeface="+mn-ea"/>
                <a:cs typeface="+mn-cs"/>
              </a:rPr>
              <a:t> care </a:t>
            </a:r>
            <a:r>
              <a:rPr lang="en-US" sz="1200" b="0" i="0" kern="1200" dirty="0" err="1">
                <a:solidFill>
                  <a:schemeClr val="tx1"/>
                </a:solidFill>
                <a:effectLst/>
                <a:latin typeface="+mn-lt"/>
                <a:ea typeface="+mn-ea"/>
                <a:cs typeface="+mn-cs"/>
              </a:rPr>
              <a:t>recompensează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unele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comportamente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pedepsesc</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altele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forma lor </a:t>
            </a:r>
            <a:r>
              <a:rPr lang="en-US" sz="1200" b="0" i="0" kern="1200" dirty="0" err="1">
                <a:solidFill>
                  <a:schemeClr val="tx1"/>
                </a:solidFill>
                <a:effectLst/>
                <a:latin typeface="+mn-lt"/>
                <a:ea typeface="+mn-ea"/>
                <a:cs typeface="+mn-cs"/>
              </a:rPr>
              <a:t>actuală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economiile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noastre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stimulează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supraconsumul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degradează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legăturile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comunitare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distrug</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bogăția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naturală</a:t>
            </a:r>
            <a:r>
              <a:rPr lang="en-US" sz="1200" b="0" i="0" kern="1200" dirty="0">
                <a:solidFill>
                  <a:schemeClr val="tx1"/>
                </a:solidFill>
                <a:effectLst/>
                <a:latin typeface="+mn-lt"/>
                <a:ea typeface="+mn-ea"/>
                <a:cs typeface="+mn-cs"/>
              </a:rPr>
              <a:t>. Dar </a:t>
            </a:r>
            <a:r>
              <a:rPr lang="en-US" sz="1200" b="0" i="0" kern="1200" dirty="0" err="1">
                <a:solidFill>
                  <a:schemeClr val="tx1"/>
                </a:solidFill>
                <a:effectLst/>
                <a:latin typeface="+mn-lt"/>
                <a:ea typeface="+mn-ea"/>
                <a:cs typeface="+mn-cs"/>
              </a:rPr>
              <a:t>acest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lucru</a:t>
            </a:r>
            <a:r>
              <a:rPr lang="en-US" sz="1200" b="0" i="0" kern="1200" dirty="0">
                <a:solidFill>
                  <a:schemeClr val="tx1"/>
                </a:solidFill>
                <a:effectLst/>
                <a:latin typeface="+mn-lt"/>
                <a:ea typeface="+mn-ea"/>
                <a:cs typeface="+mn-cs"/>
              </a:rPr>
              <a:t> nu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inevitabil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sau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inevitabil</a:t>
            </a:r>
            <a:r>
              <a:rPr lang="en-US" sz="1200" b="0" i="0" kern="1200" dirty="0">
                <a:solidFill>
                  <a:schemeClr val="tx1"/>
                </a:solidFill>
                <a:effectLst/>
                <a:latin typeface="+mn-lt"/>
                <a:ea typeface="+mn-ea"/>
                <a:cs typeface="+mn-cs"/>
              </a:rPr>
              <a:t>; Este </a:t>
            </a:r>
            <a:r>
              <a:rPr lang="en-US" sz="1200" b="0" i="0" kern="1200" dirty="0" err="1">
                <a:solidFill>
                  <a:schemeClr val="tx1"/>
                </a:solidFill>
                <a:effectLst/>
                <a:latin typeface="+mn-lt"/>
                <a:ea typeface="+mn-ea"/>
                <a:cs typeface="+mn-cs"/>
              </a:rPr>
              <a:t>pur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simplu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modul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care </a:t>
            </a:r>
            <a:r>
              <a:rPr lang="en-US" sz="1200" b="0" i="0" kern="1200" dirty="0" err="1">
                <a:solidFill>
                  <a:schemeClr val="tx1"/>
                </a:solidFill>
                <a:effectLst/>
                <a:latin typeface="+mn-lt"/>
                <a:ea typeface="+mn-ea"/>
                <a:cs typeface="+mn-cs"/>
              </a:rPr>
              <a:t>economiile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noastre</a:t>
            </a:r>
            <a:r>
              <a:rPr lang="en-US" sz="1200" b="0" i="0" kern="1200" dirty="0">
                <a:solidFill>
                  <a:schemeClr val="tx1"/>
                </a:solidFill>
                <a:effectLst/>
                <a:latin typeface="+mn-lt"/>
                <a:ea typeface="+mn-ea"/>
                <a:cs typeface="+mn-cs"/>
              </a:rPr>
              <a:t> au </a:t>
            </a:r>
            <a:r>
              <a:rPr lang="en-US" sz="1200" b="0" i="0" kern="1200" dirty="0" err="1">
                <a:solidFill>
                  <a:schemeClr val="tx1"/>
                </a:solidFill>
                <a:effectLst/>
                <a:latin typeface="+mn-lt"/>
                <a:ea typeface="+mn-ea"/>
                <a:cs typeface="+mn-cs"/>
              </a:rPr>
              <a:t>evoluat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funcționeze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rezolva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aceste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probleme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necesară</a:t>
            </a:r>
            <a:r>
              <a:rPr lang="en-US" sz="1200" b="0" i="0" kern="1200" dirty="0">
                <a:solidFill>
                  <a:schemeClr val="tx1"/>
                </a:solidFill>
                <a:effectLst/>
                <a:latin typeface="+mn-lt"/>
                <a:ea typeface="+mn-ea"/>
                <a:cs typeface="+mn-cs"/>
              </a:rPr>
              <a:t> o </a:t>
            </a:r>
            <a:r>
              <a:rPr lang="en-US" sz="1200" b="0" i="0" kern="1200" dirty="0" err="1">
                <a:solidFill>
                  <a:schemeClr val="tx1"/>
                </a:solidFill>
                <a:effectLst/>
                <a:latin typeface="+mn-lt"/>
                <a:ea typeface="+mn-ea"/>
                <a:cs typeface="+mn-cs"/>
              </a:rPr>
              <a:t>nouă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viziune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economică</a:t>
            </a:r>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r>
              <a:rPr lang="it-IT" sz="1200" b="1" i="0" kern="1200" dirty="0">
                <a:solidFill>
                  <a:schemeClr val="tx1"/>
                </a:solidFill>
                <a:effectLst/>
                <a:latin typeface="+mn-lt"/>
                <a:ea typeface="+mn-ea"/>
                <a:cs typeface="+mn-cs"/>
              </a:rPr>
              <a:t>Viziunea: un viitor economic echitabil și verde</a:t>
            </a:r>
          </a:p>
          <a:p>
            <a:r>
              <a:rPr lang="en-US" sz="1200" b="0" i="0" kern="1200" dirty="0" err="1">
                <a:solidFill>
                  <a:schemeClr val="tx1"/>
                </a:solidFill>
                <a:effectLst/>
                <a:latin typeface="+mn-lt"/>
                <a:ea typeface="+mn-ea"/>
                <a:cs typeface="+mn-cs"/>
              </a:rPr>
              <a:t>Viziunea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noastră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despre</a:t>
            </a:r>
            <a:r>
              <a:rPr lang="en-US" sz="1200" b="0" i="0" kern="1200" dirty="0">
                <a:solidFill>
                  <a:schemeClr val="tx1"/>
                </a:solidFill>
                <a:effectLst/>
                <a:latin typeface="+mn-lt"/>
                <a:ea typeface="+mn-ea"/>
                <a:cs typeface="+mn-cs"/>
              </a:rPr>
              <a:t> o </a:t>
            </a:r>
            <a:r>
              <a:rPr lang="en-US" sz="1200" b="0" i="0" kern="1200" dirty="0" err="1">
                <a:solidFill>
                  <a:schemeClr val="tx1"/>
                </a:solidFill>
                <a:effectLst/>
                <a:latin typeface="+mn-lt"/>
                <a:ea typeface="+mn-ea"/>
                <a:cs typeface="+mn-cs"/>
              </a:rPr>
              <a:t>economie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verde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una</a:t>
            </a:r>
            <a:r>
              <a:rPr lang="en-US" sz="1200" b="0" i="0" kern="1200" dirty="0">
                <a:solidFill>
                  <a:schemeClr val="tx1"/>
                </a:solidFill>
                <a:effectLst/>
                <a:latin typeface="+mn-lt"/>
                <a:ea typeface="+mn-ea"/>
                <a:cs typeface="+mn-cs"/>
              </a:rPr>
              <a:t> care </a:t>
            </a:r>
            <a:r>
              <a:rPr lang="en-US" sz="1200" b="0" i="0" kern="1200" dirty="0" err="1">
                <a:solidFill>
                  <a:schemeClr val="tx1"/>
                </a:solidFill>
                <a:effectLst/>
                <a:latin typeface="+mn-lt"/>
                <a:ea typeface="+mn-ea"/>
                <a:cs typeface="+mn-cs"/>
              </a:rPr>
              <a:t>oferă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prosperitate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tuturor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limitele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ecologice</a:t>
            </a:r>
            <a:r>
              <a:rPr lang="en-US" sz="1200" b="0" i="0" kern="1200" dirty="0">
                <a:solidFill>
                  <a:schemeClr val="tx1"/>
                </a:solidFill>
                <a:effectLst/>
                <a:latin typeface="+mn-lt"/>
                <a:ea typeface="+mn-ea"/>
                <a:cs typeface="+mn-cs"/>
              </a:rPr>
              <a:t> ale </a:t>
            </a:r>
            <a:r>
              <a:rPr lang="en-US" sz="1200" b="0" i="0" kern="1200" dirty="0" err="1">
                <a:solidFill>
                  <a:schemeClr val="tx1"/>
                </a:solidFill>
                <a:effectLst/>
                <a:latin typeface="+mn-lt"/>
                <a:ea typeface="+mn-ea"/>
                <a:cs typeface="+mn-cs"/>
              </a:rPr>
              <a:t>planetei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Urmează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cinci</a:t>
            </a:r>
            <a:r>
              <a:rPr lang="en-US" sz="1200" b="0" i="0" kern="1200" dirty="0">
                <a:solidFill>
                  <a:schemeClr val="tx1"/>
                </a:solidFill>
                <a:effectLst/>
                <a:latin typeface="+mn-lt"/>
                <a:ea typeface="+mn-ea"/>
                <a:cs typeface="+mn-cs"/>
              </a:rPr>
              <a:t> principii </a:t>
            </a:r>
            <a:r>
              <a:rPr lang="en-US" sz="1200" b="0" i="0" kern="1200" dirty="0" err="1">
                <a:solidFill>
                  <a:schemeClr val="tx1"/>
                </a:solidFill>
                <a:effectLst/>
                <a:latin typeface="+mn-lt"/>
                <a:ea typeface="+mn-ea"/>
                <a:cs typeface="+mn-cs"/>
              </a:rPr>
              <a:t>cheie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fiecare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bazându</a:t>
            </a:r>
            <a:r>
              <a:rPr lang="en-US" sz="1200" b="0" i="0" kern="1200" dirty="0">
                <a:solidFill>
                  <a:schemeClr val="tx1"/>
                </a:solidFill>
                <a:effectLst/>
                <a:latin typeface="+mn-lt"/>
                <a:ea typeface="+mn-ea"/>
                <a:cs typeface="+mn-cs"/>
              </a:rPr>
              <a:t>-se pe </a:t>
            </a:r>
            <a:r>
              <a:rPr lang="en-US" sz="1200" b="0" i="0" kern="1200" dirty="0" err="1">
                <a:solidFill>
                  <a:schemeClr val="tx1"/>
                </a:solidFill>
                <a:effectLst/>
                <a:latin typeface="+mn-lt"/>
                <a:ea typeface="+mn-ea"/>
                <a:cs typeface="+mn-cs"/>
              </a:rPr>
              <a:t>precedente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importante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politica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internațională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care, </a:t>
            </a:r>
            <a:r>
              <a:rPr lang="en-US" sz="1200" b="0" i="0" kern="1200" dirty="0" err="1">
                <a:solidFill>
                  <a:schemeClr val="tx1"/>
                </a:solidFill>
                <a:effectLst/>
                <a:latin typeface="+mn-lt"/>
                <a:ea typeface="+mn-ea"/>
                <a:cs typeface="+mn-cs"/>
              </a:rPr>
              <a:t>împreună</a:t>
            </a:r>
            <a:r>
              <a:rPr lang="en-US" sz="1200" b="0" i="0" kern="1200" dirty="0">
                <a:solidFill>
                  <a:schemeClr val="tx1"/>
                </a:solidFill>
                <a:effectLst/>
                <a:latin typeface="+mn-lt"/>
                <a:ea typeface="+mn-ea"/>
                <a:cs typeface="+mn-cs"/>
              </a:rPr>
              <a:t>, pot </a:t>
            </a:r>
            <a:r>
              <a:rPr lang="en-US" sz="1200" b="0" i="0" kern="1200" dirty="0" err="1">
                <a:solidFill>
                  <a:schemeClr val="tx1"/>
                </a:solidFill>
                <a:effectLst/>
                <a:latin typeface="+mn-lt"/>
                <a:ea typeface="+mn-ea"/>
                <a:cs typeface="+mn-cs"/>
              </a:rPr>
              <a:t>ghida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reforma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economică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în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contexte</a:t>
            </a:r>
            <a:r>
              <a:rPr lang="en-US" sz="1200" b="0" i="0" kern="1200" dirty="0">
                <a:solidFill>
                  <a:schemeClr val="tx1"/>
                </a:solidFill>
                <a:effectLst/>
                <a:latin typeface="+mn-lt"/>
                <a:ea typeface="+mn-ea"/>
                <a:cs typeface="+mn-cs"/>
              </a:rPr>
              <a:t> diverse.</a:t>
            </a:r>
          </a:p>
          <a:p>
            <a:r>
              <a:rPr lang="en-US" sz="1200" b="1" kern="1200" dirty="0">
                <a:solidFill>
                  <a:schemeClr val="tx1"/>
                </a:solidFill>
                <a:effectLst/>
                <a:latin typeface="+mn-lt"/>
                <a:ea typeface="+mn-ea"/>
                <a:cs typeface="+mn-cs"/>
              </a:rPr>
              <a:t>1. </a:t>
            </a:r>
            <a:r>
              <a:rPr lang="en-US" sz="1200" b="1" kern="1200" dirty="0" err="1">
                <a:solidFill>
                  <a:schemeClr val="tx1"/>
                </a:solidFill>
                <a:effectLst/>
                <a:latin typeface="+mn-lt"/>
                <a:ea typeface="+mn-ea"/>
                <a:cs typeface="+mn-cs"/>
              </a:rPr>
              <a:t>Principiul</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bunăstării</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 </a:t>
            </a:r>
            <a:r>
              <a:rPr lang="en-US" sz="1200" kern="1200" dirty="0" err="1">
                <a:solidFill>
                  <a:schemeClr val="tx1"/>
                </a:solidFill>
                <a:effectLst/>
                <a:latin typeface="+mn-lt"/>
                <a:ea typeface="+mn-ea"/>
                <a:cs typeface="+mn-cs"/>
              </a:rPr>
              <a:t>economie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verde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permite</a:t>
            </a:r>
            <a:r>
              <a:rPr lang="en-US" sz="1200"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tuturor</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oamenilor</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să</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creeze</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și</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să</a:t>
            </a:r>
            <a:r>
              <a:rPr lang="en-US" sz="1200" b="1" kern="1200" dirty="0">
                <a:solidFill>
                  <a:schemeClr val="tx1"/>
                </a:solidFill>
                <a:effectLst/>
                <a:latin typeface="+mn-lt"/>
                <a:ea typeface="+mn-ea"/>
                <a:cs typeface="+mn-cs"/>
              </a:rPr>
              <a:t> se </a:t>
            </a:r>
            <a:r>
              <a:rPr lang="en-US" sz="1200" b="1" kern="1200" dirty="0" err="1">
                <a:solidFill>
                  <a:schemeClr val="tx1"/>
                </a:solidFill>
                <a:effectLst/>
                <a:latin typeface="+mn-lt"/>
                <a:ea typeface="+mn-ea"/>
                <a:cs typeface="+mn-cs"/>
              </a:rPr>
              <a:t>bucure</a:t>
            </a:r>
            <a:r>
              <a:rPr lang="en-US" sz="1200" b="1" kern="1200" dirty="0">
                <a:solidFill>
                  <a:schemeClr val="tx1"/>
                </a:solidFill>
                <a:effectLst/>
                <a:latin typeface="+mn-lt"/>
                <a:ea typeface="+mn-ea"/>
                <a:cs typeface="+mn-cs"/>
              </a:rPr>
              <a:t> de </a:t>
            </a:r>
            <a:r>
              <a:rPr lang="en-US" sz="1200" b="1" kern="1200" dirty="0" err="1">
                <a:solidFill>
                  <a:schemeClr val="tx1"/>
                </a:solidFill>
                <a:effectLst/>
                <a:latin typeface="+mn-lt"/>
                <a:ea typeface="+mn-ea"/>
                <a:cs typeface="+mn-cs"/>
              </a:rPr>
              <a:t>prosperitate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Economia </a:t>
            </a:r>
            <a:r>
              <a:rPr lang="en-US" sz="1200" kern="1200" dirty="0" err="1">
                <a:solidFill>
                  <a:schemeClr val="tx1"/>
                </a:solidFill>
                <a:effectLst/>
                <a:latin typeface="+mn-lt"/>
                <a:ea typeface="+mn-ea"/>
                <a:cs typeface="+mn-cs"/>
              </a:rPr>
              <a:t>verde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centrată</a:t>
            </a:r>
            <a:r>
              <a:rPr lang="en-US" sz="1200" i="1" kern="1200" dirty="0">
                <a:solidFill>
                  <a:schemeClr val="tx1"/>
                </a:solidFill>
                <a:effectLst/>
                <a:latin typeface="+mn-lt"/>
                <a:ea typeface="+mn-ea"/>
                <a:cs typeface="+mn-cs"/>
              </a:rPr>
              <a:t> pe </a:t>
            </a:r>
            <a:r>
              <a:rPr lang="en-US" sz="1200" i="1" kern="1200" dirty="0" err="1">
                <a:solidFill>
                  <a:schemeClr val="tx1"/>
                </a:solidFill>
                <a:effectLst/>
                <a:latin typeface="+mn-lt"/>
                <a:ea typeface="+mn-ea"/>
                <a:cs typeface="+mn-cs"/>
              </a:rPr>
              <a:t>oameni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Scopul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său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este</a:t>
            </a:r>
            <a:r>
              <a:rPr lang="en-US" sz="1200" kern="1200" dirty="0">
                <a:solidFill>
                  <a:schemeClr val="tx1"/>
                </a:solidFill>
                <a:effectLst/>
                <a:latin typeface="+mn-lt"/>
                <a:ea typeface="+mn-ea"/>
                <a:cs typeface="+mn-cs"/>
              </a:rPr>
              <a:t> de a </a:t>
            </a:r>
            <a:r>
              <a:rPr lang="en-US" sz="1200" kern="1200" dirty="0" err="1">
                <a:solidFill>
                  <a:schemeClr val="tx1"/>
                </a:solidFill>
                <a:effectLst/>
                <a:latin typeface="+mn-lt"/>
                <a:ea typeface="+mn-ea"/>
                <a:cs typeface="+mn-cs"/>
              </a:rPr>
              <a:t>crea</a:t>
            </a:r>
            <a:r>
              <a:rPr lang="en-US" sz="1200" kern="1200" dirty="0">
                <a:solidFill>
                  <a:schemeClr val="tx1"/>
                </a:solidFill>
                <a:effectLst/>
                <a:latin typeface="+mn-lt"/>
                <a:ea typeface="+mn-ea"/>
                <a:cs typeface="+mn-cs"/>
              </a:rPr>
              <a:t> o </a:t>
            </a:r>
            <a:r>
              <a:rPr lang="en-US" sz="1200" kern="1200" dirty="0" err="1">
                <a:solidFill>
                  <a:schemeClr val="tx1"/>
                </a:solidFill>
                <a:effectLst/>
                <a:latin typeface="+mn-lt"/>
                <a:ea typeface="+mn-ea"/>
                <a:cs typeface="+mn-cs"/>
              </a:rPr>
              <a:t>prosperitate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autentică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comună</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 </a:t>
            </a:r>
            <a:r>
              <a:rPr lang="en-US" sz="1200" kern="1200" dirty="0" err="1">
                <a:solidFill>
                  <a:schemeClr val="tx1"/>
                </a:solidFill>
                <a:effectLst/>
                <a:latin typeface="+mn-lt"/>
                <a:ea typeface="+mn-ea"/>
                <a:cs typeface="+mn-cs"/>
              </a:rPr>
              <a:t>concentrează</a:t>
            </a:r>
            <a:r>
              <a:rPr lang="en-US" sz="1200" kern="1200" dirty="0">
                <a:solidFill>
                  <a:schemeClr val="tx1"/>
                </a:solidFill>
                <a:effectLst/>
                <a:latin typeface="+mn-lt"/>
                <a:ea typeface="+mn-ea"/>
                <a:cs typeface="+mn-cs"/>
              </a:rPr>
              <a:t> pe </a:t>
            </a:r>
            <a:r>
              <a:rPr lang="en-US" sz="1200" i="1" kern="1200" dirty="0" err="1">
                <a:solidFill>
                  <a:schemeClr val="tx1"/>
                </a:solidFill>
                <a:effectLst/>
                <a:latin typeface="+mn-lt"/>
                <a:ea typeface="+mn-ea"/>
                <a:cs typeface="+mn-cs"/>
              </a:rPr>
              <a:t>creșterea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bogăției</a:t>
            </a:r>
            <a:r>
              <a:rPr lang="en-US" sz="1200" i="1" kern="1200" dirty="0">
                <a:solidFill>
                  <a:schemeClr val="tx1"/>
                </a:solidFill>
                <a:effectLst/>
                <a:latin typeface="+mn-lt"/>
                <a:ea typeface="+mn-ea"/>
                <a:cs typeface="+mn-cs"/>
              </a:rPr>
              <a:t> care </a:t>
            </a:r>
            <a:r>
              <a:rPr lang="en-US" sz="1200" i="1" kern="1200" dirty="0" err="1">
                <a:solidFill>
                  <a:schemeClr val="tx1"/>
                </a:solidFill>
                <a:effectLst/>
                <a:latin typeface="+mn-lt"/>
                <a:ea typeface="+mn-ea"/>
                <a:cs typeface="+mn-cs"/>
              </a:rPr>
              <a:t>va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susține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bunăstarea</a:t>
            </a:r>
            <a:r>
              <a:rPr lang="en-US" sz="1200" i="1"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Această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bogăție</a:t>
            </a:r>
            <a:r>
              <a:rPr lang="fr-FR" sz="1200" kern="1200" dirty="0">
                <a:solidFill>
                  <a:schemeClr val="tx1"/>
                </a:solidFill>
                <a:effectLst/>
                <a:latin typeface="+mn-lt"/>
                <a:ea typeface="+mn-ea"/>
                <a:cs typeface="+mn-cs"/>
              </a:rPr>
              <a:t> nu este </a:t>
            </a:r>
            <a:r>
              <a:rPr lang="fr-FR" sz="1200" kern="1200" dirty="0" err="1">
                <a:solidFill>
                  <a:schemeClr val="tx1"/>
                </a:solidFill>
                <a:effectLst/>
                <a:latin typeface="+mn-lt"/>
                <a:ea typeface="+mn-ea"/>
                <a:cs typeface="+mn-cs"/>
              </a:rPr>
              <a:t>doar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financiară</a:t>
            </a:r>
            <a:r>
              <a:rPr lang="fr-FR" sz="1200" kern="1200" dirty="0">
                <a:solidFill>
                  <a:schemeClr val="tx1"/>
                </a:solidFill>
                <a:effectLst/>
                <a:latin typeface="+mn-lt"/>
                <a:ea typeface="+mn-ea"/>
                <a:cs typeface="+mn-cs"/>
              </a:rPr>
              <a:t>, ci </a:t>
            </a:r>
            <a:r>
              <a:rPr lang="fr-FR" sz="1200" kern="1200" dirty="0" err="1">
                <a:solidFill>
                  <a:schemeClr val="tx1"/>
                </a:solidFill>
                <a:effectLst/>
                <a:latin typeface="+mn-lt"/>
                <a:ea typeface="+mn-ea"/>
                <a:cs typeface="+mn-cs"/>
              </a:rPr>
              <a:t>include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întreaga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gamă</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capitaluri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umane</a:t>
            </a:r>
            <a:r>
              <a:rPr lang="fr-FR" sz="1200" kern="1200" dirty="0">
                <a:solidFill>
                  <a:schemeClr val="tx1"/>
                </a:solidFill>
                <a:effectLst/>
                <a:latin typeface="+mn-lt"/>
                <a:ea typeface="+mn-ea"/>
                <a:cs typeface="+mn-cs"/>
              </a:rPr>
              <a:t>, sociale, </a:t>
            </a:r>
            <a:r>
              <a:rPr lang="fr-FR" sz="1200" kern="1200" dirty="0" err="1">
                <a:solidFill>
                  <a:schemeClr val="tx1"/>
                </a:solidFill>
                <a:effectLst/>
                <a:latin typeface="+mn-lt"/>
                <a:ea typeface="+mn-ea"/>
                <a:cs typeface="+mn-cs"/>
              </a:rPr>
              <a:t>fizice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naturale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Prioritizează</a:t>
            </a:r>
            <a:r>
              <a:rPr lang="fr-FR" sz="1200"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investițiile</a:t>
            </a:r>
            <a:r>
              <a:rPr lang="fr-FR" sz="1200" i="1"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și</a:t>
            </a:r>
            <a:r>
              <a:rPr lang="fr-FR" sz="1200" i="1"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accesul</a:t>
            </a:r>
            <a:r>
              <a:rPr lang="fr-FR" sz="1200" i="1" kern="1200" dirty="0">
                <a:solidFill>
                  <a:schemeClr val="tx1"/>
                </a:solidFill>
                <a:effectLst/>
                <a:latin typeface="+mn-lt"/>
                <a:ea typeface="+mn-ea"/>
                <a:cs typeface="+mn-cs"/>
              </a:rPr>
              <a:t> la </a:t>
            </a:r>
            <a:r>
              <a:rPr lang="fr-FR" sz="1200" i="1" kern="1200" dirty="0" err="1">
                <a:solidFill>
                  <a:schemeClr val="tx1"/>
                </a:solidFill>
                <a:effectLst/>
                <a:latin typeface="+mn-lt"/>
                <a:ea typeface="+mn-ea"/>
                <a:cs typeface="+mn-cs"/>
              </a:rPr>
              <a:t>sistemele</a:t>
            </a:r>
            <a:r>
              <a:rPr lang="fr-FR" sz="1200" i="1"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naturale</a:t>
            </a:r>
            <a:r>
              <a:rPr lang="fr-FR" sz="1200" i="1"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durabile</a:t>
            </a:r>
            <a:r>
              <a:rPr lang="fr-FR" sz="1200" i="1"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infrastructură</a:t>
            </a:r>
            <a:r>
              <a:rPr lang="fr-FR" sz="1200" i="1"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cunoștințe</a:t>
            </a:r>
            <a:r>
              <a:rPr lang="fr-FR" sz="1200" i="1"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și</a:t>
            </a:r>
            <a:r>
              <a:rPr lang="fr-FR" sz="1200" i="1"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educație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necesare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ca </a:t>
            </a:r>
            <a:r>
              <a:rPr lang="fr-FR" sz="1200" kern="1200" dirty="0" err="1">
                <a:solidFill>
                  <a:schemeClr val="tx1"/>
                </a:solidFill>
                <a:effectLst/>
                <a:latin typeface="+mn-lt"/>
                <a:ea typeface="+mn-ea"/>
                <a:cs typeface="+mn-cs"/>
              </a:rPr>
              <a:t>toți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oamenii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prospere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Oferă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oportunități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mijloace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trai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ecologice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decente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întreprinderi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locuri</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muncă</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Se </a:t>
            </a:r>
            <a:r>
              <a:rPr lang="fr-FR" sz="1200" kern="1200" dirty="0" err="1">
                <a:solidFill>
                  <a:schemeClr val="tx1"/>
                </a:solidFill>
                <a:effectLst/>
                <a:latin typeface="+mn-lt"/>
                <a:ea typeface="+mn-ea"/>
                <a:cs typeface="+mn-cs"/>
              </a:rPr>
              <a:t>bazează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a:t>
            </a:r>
            <a:r>
              <a:rPr lang="fr-FR" sz="1200"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acțiuni</a:t>
            </a:r>
            <a:r>
              <a:rPr lang="fr-FR" sz="1200" i="1"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colective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bunuri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publice</a:t>
            </a:r>
            <a:r>
              <a:rPr lang="fr-FR" sz="1200" kern="1200" dirty="0">
                <a:solidFill>
                  <a:schemeClr val="tx1"/>
                </a:solidFill>
                <a:effectLst/>
                <a:latin typeface="+mn-lt"/>
                <a:ea typeface="+mn-ea"/>
                <a:cs typeface="+mn-cs"/>
              </a:rPr>
              <a:t>, dar se </a:t>
            </a:r>
            <a:r>
              <a:rPr lang="fr-FR" sz="1200" kern="1200" dirty="0" err="1">
                <a:solidFill>
                  <a:schemeClr val="tx1"/>
                </a:solidFill>
                <a:effectLst/>
                <a:latin typeface="+mn-lt"/>
                <a:ea typeface="+mn-ea"/>
                <a:cs typeface="+mn-cs"/>
              </a:rPr>
              <a:t>bazează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alegeri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individuale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2. </a:t>
            </a:r>
            <a:r>
              <a:rPr lang="fr-FR" sz="1200" b="1" kern="1200" dirty="0" err="1">
                <a:solidFill>
                  <a:schemeClr val="tx1"/>
                </a:solidFill>
                <a:effectLst/>
                <a:latin typeface="+mn-lt"/>
                <a:ea typeface="+mn-ea"/>
                <a:cs typeface="+mn-cs"/>
              </a:rPr>
              <a:t>Principiul</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justiției</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Economia</a:t>
            </a:r>
            <a:r>
              <a:rPr lang="fr-FR" sz="1200" kern="1200" dirty="0">
                <a:solidFill>
                  <a:schemeClr val="tx1"/>
                </a:solidFill>
                <a:effectLst/>
                <a:latin typeface="+mn-lt"/>
                <a:ea typeface="+mn-ea"/>
                <a:cs typeface="+mn-cs"/>
              </a:rPr>
              <a:t> verde </a:t>
            </a:r>
            <a:r>
              <a:rPr lang="fr-FR" sz="1200" kern="1200" dirty="0" err="1">
                <a:solidFill>
                  <a:schemeClr val="tx1"/>
                </a:solidFill>
                <a:effectLst/>
                <a:latin typeface="+mn-lt"/>
                <a:ea typeface="+mn-ea"/>
                <a:cs typeface="+mn-cs"/>
              </a:rPr>
              <a:t>promovează</a:t>
            </a:r>
            <a:r>
              <a:rPr lang="fr-FR" sz="1200"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echitatea</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în</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cadrul</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și</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între</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generații</a:t>
            </a:r>
            <a:r>
              <a:rPr lang="fr-FR"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Economia</a:t>
            </a:r>
            <a:r>
              <a:rPr lang="fr-FR" sz="1200" kern="1200" dirty="0">
                <a:solidFill>
                  <a:schemeClr val="tx1"/>
                </a:solidFill>
                <a:effectLst/>
                <a:latin typeface="+mn-lt"/>
                <a:ea typeface="+mn-ea"/>
                <a:cs typeface="+mn-cs"/>
              </a:rPr>
              <a:t> verde este </a:t>
            </a:r>
            <a:r>
              <a:rPr lang="fr-FR" sz="1200" i="1" kern="1200" dirty="0" err="1">
                <a:solidFill>
                  <a:schemeClr val="tx1"/>
                </a:solidFill>
                <a:effectLst/>
                <a:latin typeface="+mn-lt"/>
                <a:ea typeface="+mn-ea"/>
                <a:cs typeface="+mn-cs"/>
              </a:rPr>
              <a:t>incluzivă</a:t>
            </a:r>
            <a:r>
              <a:rPr lang="fr-FR" sz="1200" i="1"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și</a:t>
            </a:r>
            <a:r>
              <a:rPr lang="fr-FR" sz="1200" i="1" kern="1200" dirty="0">
                <a:solidFill>
                  <a:schemeClr val="tx1"/>
                </a:solidFill>
                <a:effectLst/>
                <a:latin typeface="+mn-lt"/>
                <a:ea typeface="+mn-ea"/>
                <a:cs typeface="+mn-cs"/>
              </a:rPr>
              <a:t> </a:t>
            </a:r>
            <a:r>
              <a:rPr lang="fr-FR" sz="1200" i="1" kern="1200" dirty="0" err="1">
                <a:solidFill>
                  <a:schemeClr val="tx1"/>
                </a:solidFill>
                <a:effectLst/>
                <a:latin typeface="+mn-lt"/>
                <a:ea typeface="+mn-ea"/>
                <a:cs typeface="+mn-cs"/>
              </a:rPr>
              <a:t>nediscriminatorie</a:t>
            </a:r>
            <a:r>
              <a:rPr lang="fr-FR" sz="1200" i="1" kern="1200" dirty="0">
                <a:solidFill>
                  <a:schemeClr val="tx1"/>
                </a:solidFill>
                <a:effectLst/>
                <a:latin typeface="+mn-lt"/>
                <a:ea typeface="+mn-ea"/>
                <a:cs typeface="+mn-cs"/>
              </a:rPr>
              <a:t>.</a:t>
            </a:r>
            <a:r>
              <a:rPr lang="fr-FR"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Împarte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mod </a:t>
            </a:r>
            <a:r>
              <a:rPr lang="en-US" sz="1200" kern="1200" dirty="0" err="1">
                <a:solidFill>
                  <a:schemeClr val="tx1"/>
                </a:solidFill>
                <a:effectLst/>
                <a:latin typeface="+mn-lt"/>
                <a:ea typeface="+mn-ea"/>
                <a:cs typeface="+mn-cs"/>
              </a:rPr>
              <a:t>echitabil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procesul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decizional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beneficiile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costurile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evită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capturarea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elitei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susține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special </a:t>
            </a:r>
            <a:r>
              <a:rPr lang="en-US" sz="1200" i="1" kern="1200" dirty="0" err="1">
                <a:solidFill>
                  <a:schemeClr val="tx1"/>
                </a:solidFill>
                <a:effectLst/>
                <a:latin typeface="+mn-lt"/>
                <a:ea typeface="+mn-ea"/>
                <a:cs typeface="+mn-cs"/>
              </a:rPr>
              <a:t>emanciparea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femeilor</a:t>
            </a:r>
            <a:r>
              <a:rPr lang="en-US" sz="1200" kern="1200" dirty="0">
                <a:solidFill>
                  <a:schemeClr val="tx1"/>
                </a:solidFill>
                <a:effectLst/>
                <a:latin typeface="+mn-lt"/>
                <a:ea typeface="+mn-ea"/>
                <a:cs typeface="+mn-cs"/>
              </a:rPr>
              <a:t>.</a:t>
            </a:r>
          </a:p>
          <a:p>
            <a:r>
              <a:rPr lang="en-US" sz="1200" kern="1200" dirty="0" err="1">
                <a:solidFill>
                  <a:schemeClr val="tx1"/>
                </a:solidFill>
                <a:effectLst/>
                <a:latin typeface="+mn-lt"/>
                <a:ea typeface="+mn-ea"/>
                <a:cs typeface="+mn-cs"/>
              </a:rPr>
              <a:t>Promovează</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distribuția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echitabilă</a:t>
            </a:r>
            <a:r>
              <a:rPr lang="en-US" sz="1200" i="1" kern="1200" dirty="0">
                <a:solidFill>
                  <a:schemeClr val="tx1"/>
                </a:solidFill>
                <a:effectLst/>
                <a:latin typeface="+mn-lt"/>
                <a:ea typeface="+mn-ea"/>
                <a:cs typeface="+mn-cs"/>
              </a:rPr>
              <a:t> a </a:t>
            </a:r>
            <a:r>
              <a:rPr lang="en-US" sz="1200" i="1" kern="1200" dirty="0" err="1">
                <a:solidFill>
                  <a:schemeClr val="tx1"/>
                </a:solidFill>
                <a:effectLst/>
                <a:latin typeface="+mn-lt"/>
                <a:ea typeface="+mn-ea"/>
                <a:cs typeface="+mn-cs"/>
              </a:rPr>
              <a:t>oportunităților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 </a:t>
            </a:r>
            <a:r>
              <a:rPr lang="en-US" sz="1200" i="1" kern="1200" dirty="0" err="1">
                <a:solidFill>
                  <a:schemeClr val="tx1"/>
                </a:solidFill>
                <a:effectLst/>
                <a:latin typeface="+mn-lt"/>
                <a:ea typeface="+mn-ea"/>
                <a:cs typeface="+mn-cs"/>
              </a:rPr>
              <a:t>rezultatelor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reducând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disparitățile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dintre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oameni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oferind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același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timp</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suficient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spațiu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pentru</a:t>
            </a:r>
            <a:r>
              <a:rPr lang="en-US" sz="1200" kern="1200" dirty="0">
                <a:solidFill>
                  <a:schemeClr val="tx1"/>
                </a:solidFill>
                <a:effectLst/>
                <a:latin typeface="+mn-lt"/>
                <a:ea typeface="+mn-ea"/>
                <a:cs typeface="+mn-cs"/>
              </a:rPr>
              <a:t> fauna </a:t>
            </a:r>
            <a:r>
              <a:rPr lang="en-US" sz="1200" kern="1200" dirty="0" err="1">
                <a:solidFill>
                  <a:schemeClr val="tx1"/>
                </a:solidFill>
                <a:effectLst/>
                <a:latin typeface="+mn-lt"/>
                <a:ea typeface="+mn-ea"/>
                <a:cs typeface="+mn-cs"/>
              </a:rPr>
              <a:t>sălbatică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zonele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sălbatice</a:t>
            </a:r>
            <a:r>
              <a:rPr lang="en-US" sz="1200" kern="1200" dirty="0">
                <a:solidFill>
                  <a:schemeClr val="tx1"/>
                </a:solidFill>
                <a:effectLst/>
                <a:latin typeface="+mn-lt"/>
                <a:ea typeface="+mn-ea"/>
                <a:cs typeface="+mn-cs"/>
              </a:rPr>
              <a:t>.</a:t>
            </a:r>
          </a:p>
          <a:p>
            <a:r>
              <a:rPr lang="en-US" sz="1200" kern="1200" dirty="0" err="1">
                <a:solidFill>
                  <a:schemeClr val="tx1"/>
                </a:solidFill>
                <a:effectLst/>
                <a:latin typeface="+mn-lt"/>
                <a:ea typeface="+mn-ea"/>
                <a:cs typeface="+mn-cs"/>
              </a:rPr>
              <a:t>Adoptă</a:t>
            </a:r>
            <a:r>
              <a:rPr lang="en-US" sz="1200" kern="1200" dirty="0">
                <a:solidFill>
                  <a:schemeClr val="tx1"/>
                </a:solidFill>
                <a:effectLst/>
                <a:latin typeface="+mn-lt"/>
                <a:ea typeface="+mn-ea"/>
                <a:cs typeface="+mn-cs"/>
              </a:rPr>
              <a:t> o </a:t>
            </a:r>
            <a:r>
              <a:rPr lang="en-US" sz="1200" i="1" kern="1200" dirty="0" err="1">
                <a:solidFill>
                  <a:schemeClr val="tx1"/>
                </a:solidFill>
                <a:effectLst/>
                <a:latin typeface="+mn-lt"/>
                <a:ea typeface="+mn-ea"/>
                <a:cs typeface="+mn-cs"/>
              </a:rPr>
              <a:t>perspectivă</a:t>
            </a:r>
            <a:r>
              <a:rPr lang="en-US" sz="1200" i="1" kern="1200" dirty="0">
                <a:solidFill>
                  <a:schemeClr val="tx1"/>
                </a:solidFill>
                <a:effectLst/>
                <a:latin typeface="+mn-lt"/>
                <a:ea typeface="+mn-ea"/>
                <a:cs typeface="+mn-cs"/>
              </a:rPr>
              <a:t> pe termen</a:t>
            </a:r>
            <a:r>
              <a:rPr lang="en-US" sz="1200" kern="1200" dirty="0">
                <a:solidFill>
                  <a:schemeClr val="tx1"/>
                </a:solidFill>
                <a:effectLst/>
                <a:latin typeface="+mn-lt"/>
                <a:ea typeface="+mn-ea"/>
                <a:cs typeface="+mn-cs"/>
              </a:rPr>
              <a:t> lung </a:t>
            </a:r>
            <a:r>
              <a:rPr lang="en-US" sz="1200" kern="1200" dirty="0" err="1">
                <a:solidFill>
                  <a:schemeClr val="tx1"/>
                </a:solidFill>
                <a:effectLst/>
                <a:latin typeface="+mn-lt"/>
                <a:ea typeface="+mn-ea"/>
                <a:cs typeface="+mn-cs"/>
              </a:rPr>
              <a:t>asupra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economiei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creând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bogăție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reziliență</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servesc</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intereselor</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viitorilor</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cetățeni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acționând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totodată</a:t>
            </a:r>
            <a:r>
              <a:rPr lang="en-US" sz="1200" kern="1200" dirty="0">
                <a:solidFill>
                  <a:schemeClr val="tx1"/>
                </a:solidFill>
                <a:effectLst/>
                <a:latin typeface="+mn-lt"/>
                <a:ea typeface="+mn-ea"/>
                <a:cs typeface="+mn-cs"/>
              </a:rPr>
              <a:t> urgent </a:t>
            </a:r>
            <a:r>
              <a:rPr lang="en-US" sz="1200" kern="1200" dirty="0" err="1">
                <a:solidFill>
                  <a:schemeClr val="tx1"/>
                </a:solidFill>
                <a:effectLst/>
                <a:latin typeface="+mn-lt"/>
                <a:ea typeface="+mn-ea"/>
                <a:cs typeface="+mn-cs"/>
              </a:rPr>
              <a:t>pentru</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combate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sărăcia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nedreptatea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multidimensională</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astăzi</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Se </a:t>
            </a:r>
            <a:r>
              <a:rPr lang="en-US" sz="1200" kern="1200" dirty="0" err="1">
                <a:solidFill>
                  <a:schemeClr val="tx1"/>
                </a:solidFill>
                <a:effectLst/>
                <a:latin typeface="+mn-lt"/>
                <a:ea typeface="+mn-ea"/>
                <a:cs typeface="+mn-cs"/>
              </a:rPr>
              <a:t>bazează</a:t>
            </a:r>
            <a:r>
              <a:rPr lang="en-US" sz="1200" kern="1200" dirty="0">
                <a:solidFill>
                  <a:schemeClr val="tx1"/>
                </a:solidFill>
                <a:effectLst/>
                <a:latin typeface="+mn-lt"/>
                <a:ea typeface="+mn-ea"/>
                <a:cs typeface="+mn-cs"/>
              </a:rPr>
              <a:t> pe </a:t>
            </a:r>
            <a:r>
              <a:rPr lang="en-US" sz="1200" i="1" kern="1200" dirty="0" err="1">
                <a:solidFill>
                  <a:schemeClr val="tx1"/>
                </a:solidFill>
                <a:effectLst/>
                <a:latin typeface="+mn-lt"/>
                <a:ea typeface="+mn-ea"/>
                <a:cs typeface="+mn-cs"/>
              </a:rPr>
              <a:t>solidaritate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justiție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socială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consolidând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încrederea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legăturile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sociale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susținând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drepturile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omului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drepturile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lucrătorilor</a:t>
            </a:r>
            <a:r>
              <a:rPr lang="en-US" sz="1200" kern="1200" dirty="0">
                <a:solidFill>
                  <a:schemeClr val="tx1"/>
                </a:solidFill>
                <a:effectLst/>
                <a:latin typeface="+mn-lt"/>
                <a:ea typeface="+mn-ea"/>
                <a:cs typeface="+mn-cs"/>
              </a:rPr>
              <a:t>, ale </a:t>
            </a:r>
            <a:r>
              <a:rPr lang="en-US" sz="1200" kern="1200" dirty="0" err="1">
                <a:solidFill>
                  <a:schemeClr val="tx1"/>
                </a:solidFill>
                <a:effectLst/>
                <a:latin typeface="+mn-lt"/>
                <a:ea typeface="+mn-ea"/>
                <a:cs typeface="+mn-cs"/>
              </a:rPr>
              <a:t>populațiilor</a:t>
            </a:r>
            <a:r>
              <a:rPr lang="en-US" sz="1200" kern="1200" dirty="0">
                <a:solidFill>
                  <a:schemeClr val="tx1"/>
                </a:solidFill>
                <a:effectLst/>
                <a:latin typeface="+mn-lt"/>
                <a:ea typeface="+mn-ea"/>
                <a:cs typeface="+mn-cs"/>
              </a:rPr>
              <a:t> indigene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ale </a:t>
            </a:r>
            <a:r>
              <a:rPr lang="en-US" sz="1200" kern="1200" dirty="0" err="1">
                <a:solidFill>
                  <a:schemeClr val="tx1"/>
                </a:solidFill>
                <a:effectLst/>
                <a:latin typeface="+mn-lt"/>
                <a:ea typeface="+mn-ea"/>
                <a:cs typeface="+mn-cs"/>
              </a:rPr>
              <a:t>minorităților</a:t>
            </a:r>
            <a:r>
              <a:rPr lang="en-US" sz="1200" kern="1200" dirty="0">
                <a:solidFill>
                  <a:schemeClr val="tx1"/>
                </a:solidFill>
                <a:effectLst/>
                <a:latin typeface="+mn-lt"/>
                <a:ea typeface="+mn-ea"/>
                <a:cs typeface="+mn-cs"/>
              </a:rPr>
              <a:t>, precum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dreptul</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dezvoltare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durabilă</a:t>
            </a:r>
            <a:r>
              <a:rPr lang="en-US" sz="1200" kern="1200" dirty="0">
                <a:solidFill>
                  <a:schemeClr val="tx1"/>
                </a:solidFill>
                <a:effectLst/>
                <a:latin typeface="+mn-lt"/>
                <a:ea typeface="+mn-ea"/>
                <a:cs typeface="+mn-cs"/>
              </a:rPr>
              <a:t>.</a:t>
            </a:r>
          </a:p>
          <a:p>
            <a:r>
              <a:rPr lang="en-US" sz="1200" kern="1200" dirty="0" err="1">
                <a:solidFill>
                  <a:schemeClr val="tx1"/>
                </a:solidFill>
                <a:effectLst/>
                <a:latin typeface="+mn-lt"/>
                <a:ea typeface="+mn-ea"/>
                <a:cs typeface="+mn-cs"/>
              </a:rPr>
              <a:t>Promovează</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capacitarea</a:t>
            </a:r>
            <a:r>
              <a:rPr lang="en-US" sz="1200" kern="1200" dirty="0">
                <a:solidFill>
                  <a:schemeClr val="tx1"/>
                </a:solidFill>
                <a:effectLst/>
                <a:latin typeface="+mn-lt"/>
                <a:ea typeface="+mn-ea"/>
                <a:cs typeface="+mn-cs"/>
              </a:rPr>
              <a:t> IMM-</a:t>
            </a:r>
            <a:r>
              <a:rPr lang="en-US" sz="1200" kern="1200" dirty="0" err="1">
                <a:solidFill>
                  <a:schemeClr val="tx1"/>
                </a:solidFill>
                <a:effectLst/>
                <a:latin typeface="+mn-lt"/>
                <a:ea typeface="+mn-ea"/>
                <a:cs typeface="+mn-cs"/>
              </a:rPr>
              <a:t>urilor</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întreprinderilor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sociale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mijloacelor</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trai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durabile</a:t>
            </a:r>
            <a:r>
              <a:rPr lang="en-US" sz="1200" kern="1200" dirty="0">
                <a:solidFill>
                  <a:schemeClr val="tx1"/>
                </a:solidFill>
                <a:effectLst/>
                <a:latin typeface="+mn-lt"/>
                <a:ea typeface="+mn-ea"/>
                <a:cs typeface="+mn-cs"/>
              </a:rPr>
              <a:t>.</a:t>
            </a:r>
          </a:p>
          <a:p>
            <a:r>
              <a:rPr lang="en-US" sz="1200" kern="1200" dirty="0" err="1">
                <a:solidFill>
                  <a:schemeClr val="tx1"/>
                </a:solidFill>
                <a:effectLst/>
                <a:latin typeface="+mn-lt"/>
                <a:ea typeface="+mn-ea"/>
                <a:cs typeface="+mn-cs"/>
              </a:rPr>
              <a:t>Urmărește</a:t>
            </a:r>
            <a:r>
              <a:rPr lang="en-US" sz="1200" kern="1200" dirty="0">
                <a:solidFill>
                  <a:schemeClr val="tx1"/>
                </a:solidFill>
                <a:effectLst/>
                <a:latin typeface="+mn-lt"/>
                <a:ea typeface="+mn-ea"/>
                <a:cs typeface="+mn-cs"/>
              </a:rPr>
              <a:t> o </a:t>
            </a:r>
            <a:r>
              <a:rPr lang="en-US" sz="1200" i="1" kern="1200" dirty="0" err="1">
                <a:solidFill>
                  <a:schemeClr val="tx1"/>
                </a:solidFill>
                <a:effectLst/>
                <a:latin typeface="+mn-lt"/>
                <a:ea typeface="+mn-ea"/>
                <a:cs typeface="+mn-cs"/>
              </a:rPr>
              <a:t>tranziție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rapidă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echitabilă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acoperă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costurile</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fără</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lăsa</a:t>
            </a:r>
            <a:r>
              <a:rPr lang="en-US" sz="1200" kern="1200" dirty="0">
                <a:solidFill>
                  <a:schemeClr val="tx1"/>
                </a:solidFill>
                <a:effectLst/>
                <a:latin typeface="+mn-lt"/>
                <a:ea typeface="+mn-ea"/>
                <a:cs typeface="+mn-cs"/>
              </a:rPr>
              <a:t> pe </a:t>
            </a:r>
            <a:r>
              <a:rPr lang="en-US" sz="1200" kern="1200" dirty="0" err="1">
                <a:solidFill>
                  <a:schemeClr val="tx1"/>
                </a:solidFill>
                <a:effectLst/>
                <a:latin typeface="+mn-lt"/>
                <a:ea typeface="+mn-ea"/>
                <a:cs typeface="+mn-cs"/>
              </a:rPr>
              <a:t>nimeni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urmă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permițând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grupurilor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vulnerabile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să</a:t>
            </a:r>
            <a:r>
              <a:rPr lang="en-US" sz="1200" kern="1200" dirty="0">
                <a:solidFill>
                  <a:schemeClr val="tx1"/>
                </a:solidFill>
                <a:effectLst/>
                <a:latin typeface="+mn-lt"/>
                <a:ea typeface="+mn-ea"/>
                <a:cs typeface="+mn-cs"/>
              </a:rPr>
              <a:t> fie </a:t>
            </a:r>
            <a:r>
              <a:rPr lang="en-US" sz="1200" kern="1200" dirty="0" err="1">
                <a:solidFill>
                  <a:schemeClr val="tx1"/>
                </a:solidFill>
                <a:effectLst/>
                <a:latin typeface="+mn-lt"/>
                <a:ea typeface="+mn-ea"/>
                <a:cs typeface="+mn-cs"/>
              </a:rPr>
              <a:t>agenți</a:t>
            </a:r>
            <a:r>
              <a:rPr lang="en-US" sz="1200" kern="1200" dirty="0">
                <a:solidFill>
                  <a:schemeClr val="tx1"/>
                </a:solidFill>
                <a:effectLst/>
                <a:latin typeface="+mn-lt"/>
                <a:ea typeface="+mn-ea"/>
                <a:cs typeface="+mn-cs"/>
              </a:rPr>
              <a:t> ai </a:t>
            </a:r>
            <a:r>
              <a:rPr lang="en-US" sz="1200" kern="1200" dirty="0" err="1">
                <a:solidFill>
                  <a:schemeClr val="tx1"/>
                </a:solidFill>
                <a:effectLst/>
                <a:latin typeface="+mn-lt"/>
                <a:ea typeface="+mn-ea"/>
                <a:cs typeface="+mn-cs"/>
              </a:rPr>
              <a:t>tranziției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inovând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protecția</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socială</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și</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recalificare</a:t>
            </a:r>
            <a:r>
              <a:rPr lang="en-US" sz="1200" i="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3. </a:t>
            </a:r>
            <a:r>
              <a:rPr lang="en-US" sz="1200" b="1" kern="1200" dirty="0" err="1">
                <a:solidFill>
                  <a:schemeClr val="tx1"/>
                </a:solidFill>
                <a:effectLst/>
                <a:latin typeface="+mn-lt"/>
                <a:ea typeface="+mn-ea"/>
                <a:cs typeface="+mn-cs"/>
              </a:rPr>
              <a:t>Principiul</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granițelor</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planetare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Economia </a:t>
            </a:r>
            <a:r>
              <a:rPr lang="en-US" sz="1200" kern="1200" dirty="0" err="1">
                <a:solidFill>
                  <a:schemeClr val="tx1"/>
                </a:solidFill>
                <a:effectLst/>
                <a:latin typeface="+mn-lt"/>
                <a:ea typeface="+mn-ea"/>
                <a:cs typeface="+mn-cs"/>
              </a:rPr>
              <a:t>verde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protejează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restaurează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investește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natură</a:t>
            </a:r>
            <a:r>
              <a:rPr lang="en-US" sz="1200" kern="1200" dirty="0">
                <a:solidFill>
                  <a:schemeClr val="tx1"/>
                </a:solidFill>
                <a:effectLst/>
                <a:latin typeface="+mn-lt"/>
                <a:ea typeface="+mn-ea"/>
                <a:cs typeface="+mn-cs"/>
              </a:rPr>
              <a:t>. O </a:t>
            </a:r>
            <a:r>
              <a:rPr lang="en-US" sz="1200" kern="1200" dirty="0" err="1">
                <a:solidFill>
                  <a:schemeClr val="tx1"/>
                </a:solidFill>
                <a:effectLst/>
                <a:latin typeface="+mn-lt"/>
                <a:ea typeface="+mn-ea"/>
                <a:cs typeface="+mn-cs"/>
              </a:rPr>
              <a:t>economie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verde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incluzivă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recunoaște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cultivă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diversele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valori</a:t>
            </a:r>
            <a:r>
              <a:rPr lang="en-US" sz="1200" kern="1200" dirty="0">
                <a:solidFill>
                  <a:schemeClr val="tx1"/>
                </a:solidFill>
                <a:effectLst/>
                <a:latin typeface="+mn-lt"/>
                <a:ea typeface="+mn-ea"/>
                <a:cs typeface="+mn-cs"/>
              </a:rPr>
              <a:t> ale </a:t>
            </a:r>
            <a:r>
              <a:rPr lang="en-US" sz="1200" kern="1200" dirty="0" err="1">
                <a:solidFill>
                  <a:schemeClr val="tx1"/>
                </a:solidFill>
                <a:effectLst/>
                <a:latin typeface="+mn-lt"/>
                <a:ea typeface="+mn-ea"/>
                <a:cs typeface="+mn-cs"/>
              </a:rPr>
              <a:t>naturii</a:t>
            </a:r>
            <a:r>
              <a:rPr lang="en-US" sz="1200" kern="1200" dirty="0">
                <a:solidFill>
                  <a:schemeClr val="tx1"/>
                </a:solidFill>
                <a:effectLst/>
                <a:latin typeface="+mn-lt"/>
                <a:ea typeface="+mn-ea"/>
                <a:cs typeface="+mn-cs"/>
              </a:rPr>
              <a:t> – </a:t>
            </a:r>
            <a:r>
              <a:rPr lang="en-US" sz="1200" kern="1200" dirty="0" err="1">
                <a:solidFill>
                  <a:schemeClr val="tx1"/>
                </a:solidFill>
                <a:effectLst/>
                <a:latin typeface="+mn-lt"/>
                <a:ea typeface="+mn-ea"/>
                <a:cs typeface="+mn-cs"/>
              </a:rPr>
              <a:t>valori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funcționale</a:t>
            </a:r>
            <a:r>
              <a:rPr lang="en-US" sz="1200" kern="1200" dirty="0">
                <a:solidFill>
                  <a:schemeClr val="tx1"/>
                </a:solidFill>
                <a:effectLst/>
                <a:latin typeface="+mn-lt"/>
                <a:ea typeface="+mn-ea"/>
                <a:cs typeface="+mn-cs"/>
              </a:rPr>
              <a:t> ale </a:t>
            </a:r>
            <a:r>
              <a:rPr lang="en-US" sz="1200" kern="1200" dirty="0" err="1">
                <a:solidFill>
                  <a:schemeClr val="tx1"/>
                </a:solidFill>
                <a:effectLst/>
                <a:latin typeface="+mn-lt"/>
                <a:ea typeface="+mn-ea"/>
                <a:cs typeface="+mn-cs"/>
              </a:rPr>
              <a:t>furnizării</a:t>
            </a:r>
            <a:r>
              <a:rPr lang="en-US" sz="1200" kern="1200" dirty="0">
                <a:solidFill>
                  <a:schemeClr val="tx1"/>
                </a:solidFill>
                <a:effectLst/>
                <a:latin typeface="+mn-lt"/>
                <a:ea typeface="+mn-ea"/>
                <a:cs typeface="+mn-cs"/>
              </a:rPr>
              <a:t> de </a:t>
            </a:r>
            <a:r>
              <a:rPr lang="en-US" sz="1200" kern="1200" dirty="0" err="1">
                <a:solidFill>
                  <a:schemeClr val="tx1"/>
                </a:solidFill>
                <a:effectLst/>
                <a:latin typeface="+mn-lt"/>
                <a:ea typeface="+mn-ea"/>
                <a:cs typeface="+mn-cs"/>
              </a:rPr>
              <a:t>bunuri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servicii</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susțin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economia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valorile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culturale</a:t>
            </a:r>
            <a:r>
              <a:rPr lang="en-US" sz="1200" kern="1200" dirty="0">
                <a:solidFill>
                  <a:schemeClr val="tx1"/>
                </a:solidFill>
                <a:effectLst/>
                <a:latin typeface="+mn-lt"/>
                <a:ea typeface="+mn-ea"/>
                <a:cs typeface="+mn-cs"/>
              </a:rPr>
              <a:t> ale </a:t>
            </a:r>
            <a:r>
              <a:rPr lang="en-US" sz="1200" kern="1200" dirty="0" err="1">
                <a:solidFill>
                  <a:schemeClr val="tx1"/>
                </a:solidFill>
                <a:effectLst/>
                <a:latin typeface="+mn-lt"/>
                <a:ea typeface="+mn-ea"/>
                <a:cs typeface="+mn-cs"/>
              </a:rPr>
              <a:t>naturii</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susțin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societățile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valorile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ecologice</a:t>
            </a:r>
            <a:r>
              <a:rPr lang="en-US" sz="1200" kern="1200" dirty="0">
                <a:solidFill>
                  <a:schemeClr val="tx1"/>
                </a:solidFill>
                <a:effectLst/>
                <a:latin typeface="+mn-lt"/>
                <a:ea typeface="+mn-ea"/>
                <a:cs typeface="+mn-cs"/>
              </a:rPr>
              <a:t> ale </a:t>
            </a:r>
            <a:r>
              <a:rPr lang="en-US" sz="1200" kern="1200" dirty="0" err="1">
                <a:solidFill>
                  <a:schemeClr val="tx1"/>
                </a:solidFill>
                <a:effectLst/>
                <a:latin typeface="+mn-lt"/>
                <a:ea typeface="+mn-ea"/>
                <a:cs typeface="+mn-cs"/>
              </a:rPr>
              <a:t>naturii</a:t>
            </a:r>
            <a:r>
              <a:rPr lang="en-US" sz="1200" kern="1200" dirty="0">
                <a:solidFill>
                  <a:schemeClr val="tx1"/>
                </a:solidFill>
                <a:effectLst/>
                <a:latin typeface="+mn-lt"/>
                <a:ea typeface="+mn-ea"/>
                <a:cs typeface="+mn-cs"/>
              </a:rPr>
              <a:t> care </a:t>
            </a:r>
            <a:r>
              <a:rPr lang="en-US" sz="1200" kern="1200" dirty="0" err="1">
                <a:solidFill>
                  <a:schemeClr val="tx1"/>
                </a:solidFill>
                <a:effectLst/>
                <a:latin typeface="+mn-lt"/>
                <a:ea typeface="+mn-ea"/>
                <a:cs typeface="+mn-cs"/>
              </a:rPr>
              <a:t>stau</a:t>
            </a:r>
            <a:r>
              <a:rPr lang="en-US" sz="1200" kern="1200" dirty="0">
                <a:solidFill>
                  <a:schemeClr val="tx1"/>
                </a:solidFill>
                <a:effectLst/>
                <a:latin typeface="+mn-lt"/>
                <a:ea typeface="+mn-ea"/>
                <a:cs typeface="+mn-cs"/>
              </a:rPr>
              <a:t> la </a:t>
            </a:r>
            <a:r>
              <a:rPr lang="en-US" sz="1200" kern="1200" dirty="0" err="1">
                <a:solidFill>
                  <a:schemeClr val="tx1"/>
                </a:solidFill>
                <a:effectLst/>
                <a:latin typeface="+mn-lt"/>
                <a:ea typeface="+mn-ea"/>
                <a:cs typeface="+mn-cs"/>
              </a:rPr>
              <a:t>baza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întregii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vieți</a:t>
            </a:r>
            <a:r>
              <a:rPr lang="en-US" sz="1200" kern="1200" dirty="0">
                <a:solidFill>
                  <a:schemeClr val="tx1"/>
                </a:solidFill>
                <a:effectLst/>
                <a:latin typeface="+mn-lt"/>
                <a:ea typeface="+mn-ea"/>
                <a:cs typeface="+mn-cs"/>
              </a:rPr>
              <a:t>.</a:t>
            </a:r>
          </a:p>
          <a:p>
            <a:r>
              <a:rPr lang="en-US" sz="1200" kern="1200" dirty="0" err="1">
                <a:solidFill>
                  <a:schemeClr val="tx1"/>
                </a:solidFill>
                <a:effectLst/>
                <a:latin typeface="+mn-lt"/>
                <a:ea typeface="+mn-ea"/>
                <a:cs typeface="+mn-cs"/>
              </a:rPr>
              <a:t>Recunoaște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substituibilitatea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limitată</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capitalului</a:t>
            </a:r>
            <a:r>
              <a:rPr lang="en-US" sz="1200" kern="1200" dirty="0">
                <a:solidFill>
                  <a:schemeClr val="tx1"/>
                </a:solidFill>
                <a:effectLst/>
                <a:latin typeface="+mn-lt"/>
                <a:ea typeface="+mn-ea"/>
                <a:cs typeface="+mn-cs"/>
              </a:rPr>
              <a:t> natural cu </a:t>
            </a:r>
            <a:r>
              <a:rPr lang="en-US" sz="1200" kern="1200" dirty="0" err="1">
                <a:solidFill>
                  <a:schemeClr val="tx1"/>
                </a:solidFill>
                <a:effectLst/>
                <a:latin typeface="+mn-lt"/>
                <a:ea typeface="+mn-ea"/>
                <a:cs typeface="+mn-cs"/>
              </a:rPr>
              <a:t>alte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capitaluri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utilizând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principiul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precauției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pentru</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evita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pierderea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capitalului</a:t>
            </a:r>
            <a:r>
              <a:rPr lang="en-US" sz="1200" kern="1200" dirty="0">
                <a:solidFill>
                  <a:schemeClr val="tx1"/>
                </a:solidFill>
                <a:effectLst/>
                <a:latin typeface="+mn-lt"/>
                <a:ea typeface="+mn-ea"/>
                <a:cs typeface="+mn-cs"/>
              </a:rPr>
              <a:t> natural critic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încălcarea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limitelor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ecologice</a:t>
            </a:r>
            <a:r>
              <a:rPr lang="en-US" sz="1200" kern="1200" dirty="0">
                <a:solidFill>
                  <a:schemeClr val="tx1"/>
                </a:solidFill>
                <a:effectLst/>
                <a:latin typeface="+mn-lt"/>
                <a:ea typeface="+mn-ea"/>
                <a:cs typeface="+mn-cs"/>
              </a:rPr>
              <a:t>.</a:t>
            </a:r>
          </a:p>
          <a:p>
            <a:r>
              <a:rPr lang="en-US" sz="1200" kern="1200" dirty="0" err="1">
                <a:solidFill>
                  <a:schemeClr val="tx1"/>
                </a:solidFill>
                <a:effectLst/>
                <a:latin typeface="+mn-lt"/>
                <a:ea typeface="+mn-ea"/>
                <a:cs typeface="+mn-cs"/>
              </a:rPr>
              <a:t>Investește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în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protejarea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dezvoltarea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restaurarea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biodiversității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solului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apei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aerului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și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sistemelor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naturale</a:t>
            </a:r>
            <a:r>
              <a:rPr lang="en-US" sz="1200" kern="1200" dirty="0">
                <a:solidFill>
                  <a:schemeClr val="tx1"/>
                </a:solidFill>
                <a:effectLst/>
                <a:latin typeface="+mn-lt"/>
                <a:ea typeface="+mn-ea"/>
                <a:cs typeface="+mn-cs"/>
              </a:rPr>
              <a:t>.</a:t>
            </a:r>
          </a:p>
          <a:p>
            <a:r>
              <a:rPr lang="fr-FR" sz="1200" kern="1200" dirty="0">
                <a:solidFill>
                  <a:schemeClr val="tx1"/>
                </a:solidFill>
                <a:effectLst/>
                <a:latin typeface="+mn-lt"/>
                <a:ea typeface="+mn-ea"/>
                <a:cs typeface="+mn-cs"/>
              </a:rPr>
              <a:t>Este </a:t>
            </a:r>
            <a:r>
              <a:rPr lang="fr-FR" sz="1200" kern="1200" dirty="0" err="1">
                <a:solidFill>
                  <a:schemeClr val="tx1"/>
                </a:solidFill>
                <a:effectLst/>
                <a:latin typeface="+mn-lt"/>
                <a:ea typeface="+mn-ea"/>
                <a:cs typeface="+mn-cs"/>
              </a:rPr>
              <a:t>inovatoare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gestionarea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sistemelor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naturale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fiind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informată</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proprietățile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acestora</a:t>
            </a:r>
            <a:r>
              <a:rPr lang="fr-FR" sz="1200" kern="1200" dirty="0">
                <a:solidFill>
                  <a:schemeClr val="tx1"/>
                </a:solidFill>
                <a:effectLst/>
                <a:latin typeface="+mn-lt"/>
                <a:ea typeface="+mn-ea"/>
                <a:cs typeface="+mn-cs"/>
              </a:rPr>
              <a:t>, cum </a:t>
            </a:r>
            <a:r>
              <a:rPr lang="fr-FR" sz="1200" kern="1200" dirty="0" err="1">
                <a:solidFill>
                  <a:schemeClr val="tx1"/>
                </a:solidFill>
                <a:effectLst/>
                <a:latin typeface="+mn-lt"/>
                <a:ea typeface="+mn-ea"/>
                <a:cs typeface="+mn-cs"/>
              </a:rPr>
              <a:t>ar</a:t>
            </a:r>
            <a:r>
              <a:rPr lang="fr-FR" sz="1200" kern="1200" dirty="0">
                <a:solidFill>
                  <a:schemeClr val="tx1"/>
                </a:solidFill>
                <a:effectLst/>
                <a:latin typeface="+mn-lt"/>
                <a:ea typeface="+mn-ea"/>
                <a:cs typeface="+mn-cs"/>
              </a:rPr>
              <a:t> fi </a:t>
            </a:r>
            <a:r>
              <a:rPr lang="fr-FR" sz="1200" kern="1200" dirty="0" err="1">
                <a:solidFill>
                  <a:schemeClr val="tx1"/>
                </a:solidFill>
                <a:effectLst/>
                <a:latin typeface="+mn-lt"/>
                <a:ea typeface="+mn-ea"/>
                <a:cs typeface="+mn-cs"/>
              </a:rPr>
              <a:t>circularitatea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aliniindu</a:t>
            </a:r>
            <a:r>
              <a:rPr lang="fr-FR" sz="1200" kern="1200" dirty="0">
                <a:solidFill>
                  <a:schemeClr val="tx1"/>
                </a:solidFill>
                <a:effectLst/>
                <a:latin typeface="+mn-lt"/>
                <a:ea typeface="+mn-ea"/>
                <a:cs typeface="+mn-cs"/>
              </a:rPr>
              <a:t>-se </a:t>
            </a:r>
            <a:r>
              <a:rPr lang="fr-FR" sz="1200" kern="1200" dirty="0" err="1">
                <a:solidFill>
                  <a:schemeClr val="tx1"/>
                </a:solidFill>
                <a:effectLst/>
                <a:latin typeface="+mn-lt"/>
                <a:ea typeface="+mn-ea"/>
                <a:cs typeface="+mn-cs"/>
              </a:rPr>
              <a:t>cu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mijloacele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trai</a:t>
            </a:r>
            <a:r>
              <a:rPr lang="fr-FR" sz="1200" kern="1200" dirty="0">
                <a:solidFill>
                  <a:schemeClr val="tx1"/>
                </a:solidFill>
                <a:effectLst/>
                <a:latin typeface="+mn-lt"/>
                <a:ea typeface="+mn-ea"/>
                <a:cs typeface="+mn-cs"/>
              </a:rPr>
              <a:t> ale </a:t>
            </a:r>
            <a:r>
              <a:rPr lang="fr-FR" sz="1200" kern="1200" dirty="0" err="1">
                <a:solidFill>
                  <a:schemeClr val="tx1"/>
                </a:solidFill>
                <a:effectLst/>
                <a:latin typeface="+mn-lt"/>
                <a:ea typeface="+mn-ea"/>
                <a:cs typeface="+mn-cs"/>
              </a:rPr>
              <a:t>comunității</a:t>
            </a:r>
            <a:r>
              <a:rPr lang="fr-FR" sz="1200" kern="1200" dirty="0">
                <a:solidFill>
                  <a:schemeClr val="tx1"/>
                </a:solidFill>
                <a:effectLst/>
                <a:latin typeface="+mn-lt"/>
                <a:ea typeface="+mn-ea"/>
                <a:cs typeface="+mn-cs"/>
              </a:rPr>
              <a:t> locale </a:t>
            </a:r>
            <a:r>
              <a:rPr lang="fr-FR" sz="1200" kern="1200" dirty="0" err="1">
                <a:solidFill>
                  <a:schemeClr val="tx1"/>
                </a:solidFill>
                <a:effectLst/>
                <a:latin typeface="+mn-lt"/>
                <a:ea typeface="+mn-ea"/>
                <a:cs typeface="+mn-cs"/>
              </a:rPr>
              <a:t>bazate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biodiversitate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sisteme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naturale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4. </a:t>
            </a:r>
            <a:r>
              <a:rPr lang="fr-FR" sz="1200" b="1" kern="1200" dirty="0" err="1">
                <a:solidFill>
                  <a:schemeClr val="tx1"/>
                </a:solidFill>
                <a:effectLst/>
                <a:latin typeface="+mn-lt"/>
                <a:ea typeface="+mn-ea"/>
                <a:cs typeface="+mn-cs"/>
              </a:rPr>
              <a:t>Principiul</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eficienței</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și</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suficienței</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Economia</a:t>
            </a:r>
            <a:r>
              <a:rPr lang="fr-FR" sz="1200" kern="1200" dirty="0">
                <a:solidFill>
                  <a:schemeClr val="tx1"/>
                </a:solidFill>
                <a:effectLst/>
                <a:latin typeface="+mn-lt"/>
                <a:ea typeface="+mn-ea"/>
                <a:cs typeface="+mn-cs"/>
              </a:rPr>
              <a:t> verde este </a:t>
            </a:r>
            <a:r>
              <a:rPr lang="fr-FR" sz="1200" kern="1200" dirty="0" err="1">
                <a:solidFill>
                  <a:schemeClr val="tx1"/>
                </a:solidFill>
                <a:effectLst/>
                <a:latin typeface="+mn-lt"/>
                <a:ea typeface="+mn-ea"/>
                <a:cs typeface="+mn-cs"/>
              </a:rPr>
              <a:t>orientată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sprijine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consumul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producția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durabile</a:t>
            </a:r>
            <a:r>
              <a:rPr lang="fr-FR" sz="1200" kern="1200" dirty="0">
                <a:solidFill>
                  <a:schemeClr val="tx1"/>
                </a:solidFill>
                <a:effectLst/>
                <a:latin typeface="+mn-lt"/>
                <a:ea typeface="+mn-ea"/>
                <a:cs typeface="+mn-cs"/>
              </a:rPr>
              <a:t>. O </a:t>
            </a:r>
            <a:r>
              <a:rPr lang="fr-FR" sz="1200" kern="1200" dirty="0" err="1">
                <a:solidFill>
                  <a:schemeClr val="tx1"/>
                </a:solidFill>
                <a:effectLst/>
                <a:latin typeface="+mn-lt"/>
                <a:ea typeface="+mn-ea"/>
                <a:cs typeface="+mn-cs"/>
              </a:rPr>
              <a:t>economie</a:t>
            </a:r>
            <a:r>
              <a:rPr lang="fr-FR" sz="1200" kern="1200" dirty="0">
                <a:solidFill>
                  <a:schemeClr val="tx1"/>
                </a:solidFill>
                <a:effectLst/>
                <a:latin typeface="+mn-lt"/>
                <a:ea typeface="+mn-ea"/>
                <a:cs typeface="+mn-cs"/>
              </a:rPr>
              <a:t> verde </a:t>
            </a:r>
            <a:r>
              <a:rPr lang="fr-FR" sz="1200" kern="1200" dirty="0" err="1">
                <a:solidFill>
                  <a:schemeClr val="tx1"/>
                </a:solidFill>
                <a:effectLst/>
                <a:latin typeface="+mn-lt"/>
                <a:ea typeface="+mn-ea"/>
                <a:cs typeface="+mn-cs"/>
              </a:rPr>
              <a:t>incluzivă</a:t>
            </a:r>
            <a:r>
              <a:rPr lang="fr-FR" sz="1200" kern="1200" dirty="0">
                <a:solidFill>
                  <a:schemeClr val="tx1"/>
                </a:solidFill>
                <a:effectLst/>
                <a:latin typeface="+mn-lt"/>
                <a:ea typeface="+mn-ea"/>
                <a:cs typeface="+mn-cs"/>
              </a:rPr>
              <a:t> este </a:t>
            </a:r>
            <a:r>
              <a:rPr lang="fr-FR" sz="1200" kern="1200" dirty="0" err="1">
                <a:solidFill>
                  <a:schemeClr val="tx1"/>
                </a:solidFill>
                <a:effectLst/>
                <a:latin typeface="+mn-lt"/>
                <a:ea typeface="+mn-ea"/>
                <a:cs typeface="+mn-cs"/>
              </a:rPr>
              <a:t>cu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emisii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reduse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carbon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conservă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resursele</a:t>
            </a:r>
            <a:r>
              <a:rPr lang="fr-FR" sz="1200" kern="1200" dirty="0">
                <a:solidFill>
                  <a:schemeClr val="tx1"/>
                </a:solidFill>
                <a:effectLst/>
                <a:latin typeface="+mn-lt"/>
                <a:ea typeface="+mn-ea"/>
                <a:cs typeface="+mn-cs"/>
              </a:rPr>
              <a:t>, este </a:t>
            </a:r>
            <a:r>
              <a:rPr lang="fr-FR" sz="1200" kern="1200" dirty="0" err="1">
                <a:solidFill>
                  <a:schemeClr val="tx1"/>
                </a:solidFill>
                <a:effectLst/>
                <a:latin typeface="+mn-lt"/>
                <a:ea typeface="+mn-ea"/>
                <a:cs typeface="+mn-cs"/>
              </a:rPr>
              <a:t>diversă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circulară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Aceasta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îmbrățișează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noi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modele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dezvoltare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economică</a:t>
            </a:r>
            <a:r>
              <a:rPr lang="fr-FR" sz="1200" kern="1200" dirty="0">
                <a:solidFill>
                  <a:schemeClr val="tx1"/>
                </a:solidFill>
                <a:effectLst/>
                <a:latin typeface="+mn-lt"/>
                <a:ea typeface="+mn-ea"/>
                <a:cs typeface="+mn-cs"/>
              </a:rPr>
              <a:t> care </a:t>
            </a:r>
            <a:r>
              <a:rPr lang="fr-FR" sz="1200" kern="1200" dirty="0" err="1">
                <a:solidFill>
                  <a:schemeClr val="tx1"/>
                </a:solidFill>
                <a:effectLst/>
                <a:latin typeface="+mn-lt"/>
                <a:ea typeface="+mn-ea"/>
                <a:cs typeface="+mn-cs"/>
              </a:rPr>
              <a:t>abordează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provocarea</a:t>
            </a:r>
            <a:r>
              <a:rPr lang="fr-FR" sz="1200" kern="1200" dirty="0">
                <a:solidFill>
                  <a:schemeClr val="tx1"/>
                </a:solidFill>
                <a:effectLst/>
                <a:latin typeface="+mn-lt"/>
                <a:ea typeface="+mn-ea"/>
                <a:cs typeface="+mn-cs"/>
              </a:rPr>
              <a:t> de a </a:t>
            </a:r>
            <a:r>
              <a:rPr lang="fr-FR" sz="1200" kern="1200" dirty="0" err="1">
                <a:solidFill>
                  <a:schemeClr val="tx1"/>
                </a:solidFill>
                <a:effectLst/>
                <a:latin typeface="+mn-lt"/>
                <a:ea typeface="+mn-ea"/>
                <a:cs typeface="+mn-cs"/>
              </a:rPr>
              <a:t>crea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prosperitate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limitele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planetare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Recunoaște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trebuie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existe o </a:t>
            </a:r>
            <a:r>
              <a:rPr lang="fr-FR" sz="1200" kern="1200" dirty="0" err="1">
                <a:solidFill>
                  <a:schemeClr val="tx1"/>
                </a:solidFill>
                <a:effectLst/>
                <a:latin typeface="+mn-lt"/>
                <a:ea typeface="+mn-ea"/>
                <a:cs typeface="+mn-cs"/>
              </a:rPr>
              <a:t>schimbare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globală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semnificativă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 limita </a:t>
            </a:r>
            <a:r>
              <a:rPr lang="fr-FR" sz="1200" kern="1200" dirty="0" err="1">
                <a:solidFill>
                  <a:schemeClr val="tx1"/>
                </a:solidFill>
                <a:effectLst/>
                <a:latin typeface="+mn-lt"/>
                <a:ea typeface="+mn-ea"/>
                <a:cs typeface="+mn-cs"/>
              </a:rPr>
              <a:t>consumul</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resurse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naturale</a:t>
            </a:r>
            <a:r>
              <a:rPr lang="fr-FR" sz="1200" kern="1200" dirty="0">
                <a:solidFill>
                  <a:schemeClr val="tx1"/>
                </a:solidFill>
                <a:effectLst/>
                <a:latin typeface="+mn-lt"/>
                <a:ea typeface="+mn-ea"/>
                <a:cs typeface="+mn-cs"/>
              </a:rPr>
              <a:t> la </a:t>
            </a:r>
            <a:r>
              <a:rPr lang="fr-FR" sz="1200" kern="1200" dirty="0" err="1">
                <a:solidFill>
                  <a:schemeClr val="tx1"/>
                </a:solidFill>
                <a:effectLst/>
                <a:latin typeface="+mn-lt"/>
                <a:ea typeface="+mn-ea"/>
                <a:cs typeface="+mn-cs"/>
              </a:rPr>
              <a:t>niveluri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fizic</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sustenabile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dacă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vrem</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rămânem</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limitele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planetare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Recunoaște</a:t>
            </a:r>
            <a:r>
              <a:rPr lang="fr-FR" sz="1200" kern="1200" dirty="0">
                <a:solidFill>
                  <a:schemeClr val="tx1"/>
                </a:solidFill>
                <a:effectLst/>
                <a:latin typeface="+mn-lt"/>
                <a:ea typeface="+mn-ea"/>
                <a:cs typeface="+mn-cs"/>
              </a:rPr>
              <a:t> un „</a:t>
            </a:r>
            <a:r>
              <a:rPr lang="fr-FR" sz="1200" kern="1200" dirty="0" err="1">
                <a:solidFill>
                  <a:schemeClr val="tx1"/>
                </a:solidFill>
                <a:effectLst/>
                <a:latin typeface="+mn-lt"/>
                <a:ea typeface="+mn-ea"/>
                <a:cs typeface="+mn-cs"/>
              </a:rPr>
              <a:t>nivel</a:t>
            </a:r>
            <a:r>
              <a:rPr lang="fr-FR" sz="1200" kern="1200" dirty="0">
                <a:solidFill>
                  <a:schemeClr val="tx1"/>
                </a:solidFill>
                <a:effectLst/>
                <a:latin typeface="+mn-lt"/>
                <a:ea typeface="+mn-ea"/>
                <a:cs typeface="+mn-cs"/>
              </a:rPr>
              <a:t> social” al </a:t>
            </a:r>
            <a:r>
              <a:rPr lang="fr-FR" sz="1200" kern="1200" dirty="0" err="1">
                <a:solidFill>
                  <a:schemeClr val="tx1"/>
                </a:solidFill>
                <a:effectLst/>
                <a:latin typeface="+mn-lt"/>
                <a:ea typeface="+mn-ea"/>
                <a:cs typeface="+mn-cs"/>
              </a:rPr>
              <a:t>consumului</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bunuri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servicii</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bază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esențial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 </a:t>
            </a:r>
            <a:r>
              <a:rPr lang="fr-FR" sz="1200" kern="1200" dirty="0" err="1">
                <a:solidFill>
                  <a:schemeClr val="tx1"/>
                </a:solidFill>
                <a:effectLst/>
                <a:latin typeface="+mn-lt"/>
                <a:ea typeface="+mn-ea"/>
                <a:cs typeface="+mn-cs"/>
              </a:rPr>
              <a:t>asigura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bunăstarea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demnitatea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oamenilor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precum</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vârfuri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inacceptabile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consum</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Aliniază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prețurile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subvențiile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stimulentele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costurile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reale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societate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mecanisme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care „</a:t>
            </a:r>
            <a:r>
              <a:rPr lang="fr-FR" sz="1200" kern="1200" dirty="0" err="1">
                <a:solidFill>
                  <a:schemeClr val="tx1"/>
                </a:solidFill>
                <a:effectLst/>
                <a:latin typeface="+mn-lt"/>
                <a:ea typeface="+mn-ea"/>
                <a:cs typeface="+mn-cs"/>
              </a:rPr>
              <a:t>poluatorul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plătește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a:t>
            </a:r>
            <a:r>
              <a:rPr lang="fr-FR" sz="1200" kern="1200" dirty="0" err="1">
                <a:solidFill>
                  <a:schemeClr val="tx1"/>
                </a:solidFill>
                <a:effectLst/>
                <a:latin typeface="+mn-lt"/>
                <a:ea typeface="+mn-ea"/>
                <a:cs typeface="+mn-cs"/>
              </a:rPr>
              <a:t>sau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care </a:t>
            </a:r>
            <a:r>
              <a:rPr lang="fr-FR" sz="1200" kern="1200" dirty="0" err="1">
                <a:solidFill>
                  <a:schemeClr val="tx1"/>
                </a:solidFill>
                <a:effectLst/>
                <a:latin typeface="+mn-lt"/>
                <a:ea typeface="+mn-ea"/>
                <a:cs typeface="+mn-cs"/>
              </a:rPr>
              <a:t>beneficiile</a:t>
            </a:r>
            <a:r>
              <a:rPr lang="fr-FR" sz="1200" kern="1200" dirty="0">
                <a:solidFill>
                  <a:schemeClr val="tx1"/>
                </a:solidFill>
                <a:effectLst/>
                <a:latin typeface="+mn-lt"/>
                <a:ea typeface="+mn-ea"/>
                <a:cs typeface="+mn-cs"/>
              </a:rPr>
              <a:t> se </a:t>
            </a:r>
            <a:r>
              <a:rPr lang="fr-FR" sz="1200" kern="1200" dirty="0" err="1">
                <a:solidFill>
                  <a:schemeClr val="tx1"/>
                </a:solidFill>
                <a:effectLst/>
                <a:latin typeface="+mn-lt"/>
                <a:ea typeface="+mn-ea"/>
                <a:cs typeface="+mn-cs"/>
              </a:rPr>
              <a:t>acumulează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cei</a:t>
            </a:r>
            <a:r>
              <a:rPr lang="fr-FR" sz="1200" kern="1200" dirty="0">
                <a:solidFill>
                  <a:schemeClr val="tx1"/>
                </a:solidFill>
                <a:effectLst/>
                <a:latin typeface="+mn-lt"/>
                <a:ea typeface="+mn-ea"/>
                <a:cs typeface="+mn-cs"/>
              </a:rPr>
              <a:t> care </a:t>
            </a:r>
            <a:r>
              <a:rPr lang="fr-FR" sz="1200" kern="1200" dirty="0" err="1">
                <a:solidFill>
                  <a:schemeClr val="tx1"/>
                </a:solidFill>
                <a:effectLst/>
                <a:latin typeface="+mn-lt"/>
                <a:ea typeface="+mn-ea"/>
                <a:cs typeface="+mn-cs"/>
              </a:rPr>
              <a:t>obțin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rezultate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ecologice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incluzive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5. </a:t>
            </a:r>
            <a:r>
              <a:rPr lang="fr-FR" sz="1200" b="1" kern="1200" dirty="0" err="1">
                <a:solidFill>
                  <a:schemeClr val="tx1"/>
                </a:solidFill>
                <a:effectLst/>
                <a:latin typeface="+mn-lt"/>
                <a:ea typeface="+mn-ea"/>
                <a:cs typeface="+mn-cs"/>
              </a:rPr>
              <a:t>Principiul</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bunei</a:t>
            </a:r>
            <a:r>
              <a:rPr lang="fr-FR" sz="1200" b="1" kern="1200" dirty="0">
                <a:solidFill>
                  <a:schemeClr val="tx1"/>
                </a:solidFill>
                <a:effectLst/>
                <a:latin typeface="+mn-lt"/>
                <a:ea typeface="+mn-ea"/>
                <a:cs typeface="+mn-cs"/>
              </a:rPr>
              <a:t> </a:t>
            </a:r>
            <a:r>
              <a:rPr lang="fr-FR" sz="1200" b="1" kern="1200" dirty="0" err="1">
                <a:solidFill>
                  <a:schemeClr val="tx1"/>
                </a:solidFill>
                <a:effectLst/>
                <a:latin typeface="+mn-lt"/>
                <a:ea typeface="+mn-ea"/>
                <a:cs typeface="+mn-cs"/>
              </a:rPr>
              <a:t>guvernanțe</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Economia</a:t>
            </a:r>
            <a:r>
              <a:rPr lang="fr-FR" sz="1200" kern="1200" dirty="0">
                <a:solidFill>
                  <a:schemeClr val="tx1"/>
                </a:solidFill>
                <a:effectLst/>
                <a:latin typeface="+mn-lt"/>
                <a:ea typeface="+mn-ea"/>
                <a:cs typeface="+mn-cs"/>
              </a:rPr>
              <a:t> verde este </a:t>
            </a:r>
            <a:r>
              <a:rPr lang="fr-FR" sz="1200" kern="1200" dirty="0" err="1">
                <a:solidFill>
                  <a:schemeClr val="tx1"/>
                </a:solidFill>
                <a:effectLst/>
                <a:latin typeface="+mn-lt"/>
                <a:ea typeface="+mn-ea"/>
                <a:cs typeface="+mn-cs"/>
              </a:rPr>
              <a:t>ghidată</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instituții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integrate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responsabile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rezistente</a:t>
            </a:r>
            <a:r>
              <a:rPr lang="fr-FR" sz="1200" kern="1200" dirty="0">
                <a:solidFill>
                  <a:schemeClr val="tx1"/>
                </a:solidFill>
                <a:effectLst/>
                <a:latin typeface="+mn-lt"/>
                <a:ea typeface="+mn-ea"/>
                <a:cs typeface="+mn-cs"/>
              </a:rPr>
              <a:t>. O </a:t>
            </a:r>
            <a:r>
              <a:rPr lang="fr-FR" sz="1200" kern="1200" dirty="0" err="1">
                <a:solidFill>
                  <a:schemeClr val="tx1"/>
                </a:solidFill>
                <a:effectLst/>
                <a:latin typeface="+mn-lt"/>
                <a:ea typeface="+mn-ea"/>
                <a:cs typeface="+mn-cs"/>
              </a:rPr>
              <a:t>economie</a:t>
            </a:r>
            <a:r>
              <a:rPr lang="fr-FR" sz="1200" kern="1200" dirty="0">
                <a:solidFill>
                  <a:schemeClr val="tx1"/>
                </a:solidFill>
                <a:effectLst/>
                <a:latin typeface="+mn-lt"/>
                <a:ea typeface="+mn-ea"/>
                <a:cs typeface="+mn-cs"/>
              </a:rPr>
              <a:t> verde </a:t>
            </a:r>
            <a:r>
              <a:rPr lang="fr-FR" sz="1200" kern="1200" dirty="0" err="1">
                <a:solidFill>
                  <a:schemeClr val="tx1"/>
                </a:solidFill>
                <a:effectLst/>
                <a:latin typeface="+mn-lt"/>
                <a:ea typeface="+mn-ea"/>
                <a:cs typeface="+mn-cs"/>
              </a:rPr>
              <a:t>incluzivă</a:t>
            </a:r>
            <a:r>
              <a:rPr lang="fr-FR" sz="1200" kern="1200" dirty="0">
                <a:solidFill>
                  <a:schemeClr val="tx1"/>
                </a:solidFill>
                <a:effectLst/>
                <a:latin typeface="+mn-lt"/>
                <a:ea typeface="+mn-ea"/>
                <a:cs typeface="+mn-cs"/>
              </a:rPr>
              <a:t> este </a:t>
            </a:r>
            <a:r>
              <a:rPr lang="fr-FR" sz="1200" kern="1200" dirty="0" err="1">
                <a:solidFill>
                  <a:schemeClr val="tx1"/>
                </a:solidFill>
                <a:effectLst/>
                <a:latin typeface="+mn-lt"/>
                <a:ea typeface="+mn-ea"/>
                <a:cs typeface="+mn-cs"/>
              </a:rPr>
              <a:t>bazată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dovezi</a:t>
            </a:r>
            <a:r>
              <a:rPr lang="fr-FR" sz="1200" kern="1200" dirty="0">
                <a:solidFill>
                  <a:schemeClr val="tx1"/>
                </a:solidFill>
                <a:effectLst/>
                <a:latin typeface="+mn-lt"/>
                <a:ea typeface="+mn-ea"/>
                <a:cs typeface="+mn-cs"/>
              </a:rPr>
              <a:t> – </a:t>
            </a:r>
            <a:r>
              <a:rPr lang="fr-FR" sz="1200" kern="1200" dirty="0" err="1">
                <a:solidFill>
                  <a:schemeClr val="tx1"/>
                </a:solidFill>
                <a:effectLst/>
                <a:latin typeface="+mn-lt"/>
                <a:ea typeface="+mn-ea"/>
                <a:cs typeface="+mn-cs"/>
              </a:rPr>
              <a:t>normele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instituțiile</a:t>
            </a:r>
            <a:r>
              <a:rPr lang="fr-FR" sz="1200" kern="1200" dirty="0">
                <a:solidFill>
                  <a:schemeClr val="tx1"/>
                </a:solidFill>
                <a:effectLst/>
                <a:latin typeface="+mn-lt"/>
                <a:ea typeface="+mn-ea"/>
                <a:cs typeface="+mn-cs"/>
              </a:rPr>
              <a:t> sale </a:t>
            </a:r>
            <a:r>
              <a:rPr lang="fr-FR" sz="1200" kern="1200" dirty="0" err="1">
                <a:solidFill>
                  <a:schemeClr val="tx1"/>
                </a:solidFill>
                <a:effectLst/>
                <a:latin typeface="+mn-lt"/>
                <a:ea typeface="+mn-ea"/>
                <a:cs typeface="+mn-cs"/>
              </a:rPr>
              <a:t>sunt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interdisciplinare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utilizând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atât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știință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solidă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cât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economie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împreună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cunoștințe</a:t>
            </a:r>
            <a:r>
              <a:rPr lang="fr-FR" sz="1200" kern="1200" dirty="0">
                <a:solidFill>
                  <a:schemeClr val="tx1"/>
                </a:solidFill>
                <a:effectLst/>
                <a:latin typeface="+mn-lt"/>
                <a:ea typeface="+mn-ea"/>
                <a:cs typeface="+mn-cs"/>
              </a:rPr>
              <a:t> locale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o </a:t>
            </a:r>
            <a:r>
              <a:rPr lang="fr-FR" sz="1200" kern="1200" dirty="0" err="1">
                <a:solidFill>
                  <a:schemeClr val="tx1"/>
                </a:solidFill>
                <a:effectLst/>
                <a:latin typeface="+mn-lt"/>
                <a:ea typeface="+mn-ea"/>
                <a:cs typeface="+mn-cs"/>
              </a:rPr>
              <a:t>strategie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adaptivă</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Este </a:t>
            </a:r>
            <a:r>
              <a:rPr lang="fr-FR" sz="1200" kern="1200" dirty="0" err="1">
                <a:solidFill>
                  <a:schemeClr val="tx1"/>
                </a:solidFill>
                <a:effectLst/>
                <a:latin typeface="+mn-lt"/>
                <a:ea typeface="+mn-ea"/>
                <a:cs typeface="+mn-cs"/>
              </a:rPr>
              <a:t>susținută</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instituții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integrate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colaborative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coerente</a:t>
            </a:r>
            <a:r>
              <a:rPr lang="fr-FR" sz="1200" kern="1200" dirty="0">
                <a:solidFill>
                  <a:schemeClr val="tx1"/>
                </a:solidFill>
                <a:effectLst/>
                <a:latin typeface="+mn-lt"/>
                <a:ea typeface="+mn-ea"/>
                <a:cs typeface="+mn-cs"/>
              </a:rPr>
              <a:t> – </a:t>
            </a:r>
            <a:r>
              <a:rPr lang="fr-FR" sz="1200" kern="1200" dirty="0" err="1">
                <a:solidFill>
                  <a:schemeClr val="tx1"/>
                </a:solidFill>
                <a:effectLst/>
                <a:latin typeface="+mn-lt"/>
                <a:ea typeface="+mn-ea"/>
                <a:cs typeface="+mn-cs"/>
              </a:rPr>
              <a:t>pe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orizontală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între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sectoare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verticală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între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nivelurile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guvernanță</a:t>
            </a:r>
            <a:r>
              <a:rPr lang="fr-FR" sz="1200" kern="1200" dirty="0">
                <a:solidFill>
                  <a:schemeClr val="tx1"/>
                </a:solidFill>
                <a:effectLst/>
                <a:latin typeface="+mn-lt"/>
                <a:ea typeface="+mn-ea"/>
                <a:cs typeface="+mn-cs"/>
              </a:rPr>
              <a:t> –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cu</a:t>
            </a:r>
            <a:r>
              <a:rPr lang="fr-FR" sz="1200" kern="1200" dirty="0">
                <a:solidFill>
                  <a:schemeClr val="tx1"/>
                </a:solidFill>
                <a:effectLst/>
                <a:latin typeface="+mn-lt"/>
                <a:ea typeface="+mn-ea"/>
                <a:cs typeface="+mn-cs"/>
              </a:rPr>
              <a:t> o </a:t>
            </a:r>
            <a:r>
              <a:rPr lang="fr-FR" sz="1200" kern="1200" dirty="0" err="1">
                <a:solidFill>
                  <a:schemeClr val="tx1"/>
                </a:solidFill>
                <a:effectLst/>
                <a:latin typeface="+mn-lt"/>
                <a:ea typeface="+mn-ea"/>
                <a:cs typeface="+mn-cs"/>
              </a:rPr>
              <a:t>capacitate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adecvată</a:t>
            </a:r>
            <a:r>
              <a:rPr lang="fr-FR" sz="1200" kern="1200" dirty="0">
                <a:solidFill>
                  <a:schemeClr val="tx1"/>
                </a:solidFill>
                <a:effectLst/>
                <a:latin typeface="+mn-lt"/>
                <a:ea typeface="+mn-ea"/>
                <a:cs typeface="+mn-cs"/>
              </a:rPr>
              <a:t> de a-</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îndeplini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rolurile</a:t>
            </a:r>
            <a:r>
              <a:rPr lang="fr-FR" sz="1200" kern="1200" dirty="0">
                <a:solidFill>
                  <a:schemeClr val="tx1"/>
                </a:solidFill>
                <a:effectLst/>
                <a:latin typeface="+mn-lt"/>
                <a:ea typeface="+mn-ea"/>
                <a:cs typeface="+mn-cs"/>
              </a:rPr>
              <a:t> respective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moduri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eficiente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eficace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responsabile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Necesită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participarea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publicului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consimțământul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prealabil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informat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transparență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dialog</a:t>
            </a:r>
            <a:r>
              <a:rPr lang="fr-FR" sz="1200" kern="1200" dirty="0">
                <a:solidFill>
                  <a:schemeClr val="tx1"/>
                </a:solidFill>
                <a:effectLst/>
                <a:latin typeface="+mn-lt"/>
                <a:ea typeface="+mn-ea"/>
                <a:cs typeface="+mn-cs"/>
              </a:rPr>
              <a:t> social, </a:t>
            </a:r>
            <a:r>
              <a:rPr lang="fr-FR" sz="1200" kern="1200" dirty="0" err="1">
                <a:solidFill>
                  <a:schemeClr val="tx1"/>
                </a:solidFill>
                <a:effectLst/>
                <a:latin typeface="+mn-lt"/>
                <a:ea typeface="+mn-ea"/>
                <a:cs typeface="+mn-cs"/>
              </a:rPr>
              <a:t>responsabilitate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democratică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libertate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față</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interesele</a:t>
            </a:r>
            <a:r>
              <a:rPr lang="fr-FR" sz="1200" kern="1200" dirty="0">
                <a:solidFill>
                  <a:schemeClr val="tx1"/>
                </a:solidFill>
                <a:effectLst/>
                <a:latin typeface="+mn-lt"/>
                <a:ea typeface="+mn-ea"/>
                <a:cs typeface="+mn-cs"/>
              </a:rPr>
              <a:t> personale </a:t>
            </a:r>
            <a:r>
              <a:rPr lang="fr-FR" sz="1200" kern="1200" dirty="0" err="1">
                <a:solidFill>
                  <a:schemeClr val="tx1"/>
                </a:solidFill>
                <a:effectLst/>
                <a:latin typeface="+mn-lt"/>
                <a:ea typeface="+mn-ea"/>
                <a:cs typeface="+mn-cs"/>
              </a:rPr>
              <a:t>din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toate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instituțiile</a:t>
            </a:r>
            <a:r>
              <a:rPr lang="fr-FR" sz="1200" kern="1200" dirty="0">
                <a:solidFill>
                  <a:schemeClr val="tx1"/>
                </a:solidFill>
                <a:effectLst/>
                <a:latin typeface="+mn-lt"/>
                <a:ea typeface="+mn-ea"/>
                <a:cs typeface="+mn-cs"/>
              </a:rPr>
              <a:t> – </a:t>
            </a:r>
            <a:r>
              <a:rPr lang="fr-FR" sz="1200" kern="1200" dirty="0" err="1">
                <a:solidFill>
                  <a:schemeClr val="tx1"/>
                </a:solidFill>
                <a:effectLst/>
                <a:latin typeface="+mn-lt"/>
                <a:ea typeface="+mn-ea"/>
                <a:cs typeface="+mn-cs"/>
              </a:rPr>
              <a:t>publice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private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din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societatea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civilă</a:t>
            </a:r>
            <a:r>
              <a:rPr lang="fr-FR" sz="1200" kern="1200" dirty="0">
                <a:solidFill>
                  <a:schemeClr val="tx1"/>
                </a:solidFill>
                <a:effectLst/>
                <a:latin typeface="+mn-lt"/>
                <a:ea typeface="+mn-ea"/>
                <a:cs typeface="+mn-cs"/>
              </a:rPr>
              <a:t> – </a:t>
            </a:r>
            <a:r>
              <a:rPr lang="fr-FR" sz="1200" kern="1200" dirty="0" err="1">
                <a:solidFill>
                  <a:schemeClr val="tx1"/>
                </a:solidFill>
                <a:effectLst/>
                <a:latin typeface="+mn-lt"/>
                <a:ea typeface="+mn-ea"/>
                <a:cs typeface="+mn-cs"/>
              </a:rPr>
              <a:t>astfel</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încât</a:t>
            </a:r>
            <a:r>
              <a:rPr lang="fr-FR" sz="1200" kern="1200" dirty="0">
                <a:solidFill>
                  <a:schemeClr val="tx1"/>
                </a:solidFill>
                <a:effectLst/>
                <a:latin typeface="+mn-lt"/>
                <a:ea typeface="+mn-ea"/>
                <a:cs typeface="+mn-cs"/>
              </a:rPr>
              <a:t> o </a:t>
            </a:r>
            <a:r>
              <a:rPr lang="fr-FR" sz="1200" kern="1200" dirty="0" err="1">
                <a:solidFill>
                  <a:schemeClr val="tx1"/>
                </a:solidFill>
                <a:effectLst/>
                <a:latin typeface="+mn-lt"/>
                <a:ea typeface="+mn-ea"/>
                <a:cs typeface="+mn-cs"/>
              </a:rPr>
              <a:t>conducere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informată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să</a:t>
            </a:r>
            <a:r>
              <a:rPr lang="fr-FR" sz="1200" kern="1200" dirty="0">
                <a:solidFill>
                  <a:schemeClr val="tx1"/>
                </a:solidFill>
                <a:effectLst/>
                <a:latin typeface="+mn-lt"/>
                <a:ea typeface="+mn-ea"/>
                <a:cs typeface="+mn-cs"/>
              </a:rPr>
              <a:t> fie </a:t>
            </a:r>
            <a:r>
              <a:rPr lang="fr-FR" sz="1200" kern="1200" dirty="0" err="1">
                <a:solidFill>
                  <a:schemeClr val="tx1"/>
                </a:solidFill>
                <a:effectLst/>
                <a:latin typeface="+mn-lt"/>
                <a:ea typeface="+mn-ea"/>
                <a:cs typeface="+mn-cs"/>
              </a:rPr>
              <a:t>completată</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cererea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societății</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Promovează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luarea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deciziilor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descentralizată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pentru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economiile</a:t>
            </a:r>
            <a:r>
              <a:rPr lang="fr-FR" sz="1200" kern="1200" dirty="0">
                <a:solidFill>
                  <a:schemeClr val="tx1"/>
                </a:solidFill>
                <a:effectLst/>
                <a:latin typeface="+mn-lt"/>
                <a:ea typeface="+mn-ea"/>
                <a:cs typeface="+mn-cs"/>
              </a:rPr>
              <a:t> locale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gestionarea</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sistemelor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naturale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menținând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același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timp</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standarde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proceduri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sisteme</a:t>
            </a:r>
            <a:r>
              <a:rPr lang="fr-FR" sz="1200" kern="1200" dirty="0">
                <a:solidFill>
                  <a:schemeClr val="tx1"/>
                </a:solidFill>
                <a:effectLst/>
                <a:latin typeface="+mn-lt"/>
                <a:ea typeface="+mn-ea"/>
                <a:cs typeface="+mn-cs"/>
              </a:rPr>
              <a:t> de </a:t>
            </a:r>
            <a:r>
              <a:rPr lang="fr-FR" sz="1200" kern="1200" dirty="0" err="1">
                <a:solidFill>
                  <a:schemeClr val="tx1"/>
                </a:solidFill>
                <a:effectLst/>
                <a:latin typeface="+mn-lt"/>
                <a:ea typeface="+mn-ea"/>
                <a:cs typeface="+mn-cs"/>
              </a:rPr>
              <a:t>conformitate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comune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centralizate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puternice</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r>
              <a:rPr lang="fr-FR" sz="1200" kern="1200" dirty="0" err="1">
                <a:solidFill>
                  <a:schemeClr val="tx1"/>
                </a:solidFill>
                <a:effectLst/>
                <a:latin typeface="+mn-lt"/>
                <a:ea typeface="+mn-ea"/>
                <a:cs typeface="+mn-cs"/>
              </a:rPr>
              <a:t>Construiește</a:t>
            </a:r>
            <a:r>
              <a:rPr lang="fr-FR" sz="1200" kern="1200" dirty="0">
                <a:solidFill>
                  <a:schemeClr val="tx1"/>
                </a:solidFill>
                <a:effectLst/>
                <a:latin typeface="+mn-lt"/>
                <a:ea typeface="+mn-ea"/>
                <a:cs typeface="+mn-cs"/>
              </a:rPr>
              <a:t> un </a:t>
            </a:r>
            <a:r>
              <a:rPr lang="fr-FR" sz="1200" kern="1200" dirty="0" err="1">
                <a:solidFill>
                  <a:schemeClr val="tx1"/>
                </a:solidFill>
                <a:effectLst/>
                <a:latin typeface="+mn-lt"/>
                <a:ea typeface="+mn-ea"/>
                <a:cs typeface="+mn-cs"/>
              </a:rPr>
              <a:t>sistem</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financiar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cu</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scopul</a:t>
            </a:r>
            <a:r>
              <a:rPr lang="fr-FR" sz="1200" kern="1200" dirty="0">
                <a:solidFill>
                  <a:schemeClr val="tx1"/>
                </a:solidFill>
                <a:effectLst/>
                <a:latin typeface="+mn-lt"/>
                <a:ea typeface="+mn-ea"/>
                <a:cs typeface="+mn-cs"/>
              </a:rPr>
              <a:t> de a </a:t>
            </a:r>
            <a:r>
              <a:rPr lang="fr-FR" sz="1200" kern="1200" dirty="0" err="1">
                <a:solidFill>
                  <a:schemeClr val="tx1"/>
                </a:solidFill>
                <a:effectLst/>
                <a:latin typeface="+mn-lt"/>
                <a:ea typeface="+mn-ea"/>
                <a:cs typeface="+mn-cs"/>
              </a:rPr>
              <a:t>oferi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bunăstare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și</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sustenabilitate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configurat</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moduri</a:t>
            </a:r>
            <a:r>
              <a:rPr lang="fr-FR" sz="1200" kern="1200" dirty="0">
                <a:solidFill>
                  <a:schemeClr val="tx1"/>
                </a:solidFill>
                <a:effectLst/>
                <a:latin typeface="+mn-lt"/>
                <a:ea typeface="+mn-ea"/>
                <a:cs typeface="+mn-cs"/>
              </a:rPr>
              <a:t> care </a:t>
            </a:r>
            <a:r>
              <a:rPr lang="fr-FR" sz="1200" kern="1200" dirty="0" err="1">
                <a:solidFill>
                  <a:schemeClr val="tx1"/>
                </a:solidFill>
                <a:effectLst/>
                <a:latin typeface="+mn-lt"/>
                <a:ea typeface="+mn-ea"/>
                <a:cs typeface="+mn-cs"/>
              </a:rPr>
              <a:t>servesc</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în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siguranță</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intereselor</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societății</a:t>
            </a:r>
            <a:r>
              <a:rPr lang="fr-FR" sz="120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br>
              <a:rPr lang="en-US" dirty="0">
                <a:effectLst/>
              </a:rPr>
            </a:br>
            <a:br>
              <a:rPr lang="en-US" dirty="0"/>
            </a:br>
            <a:br>
              <a:rPr lang="en-US" dirty="0"/>
            </a:br>
            <a:endParaRPr lang="en-US" sz="1200" b="0"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03650685-182F-AAF0-6E56-11638609C51F}"/>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830172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UC3 - 34</a:t>
            </a:r>
          </a:p>
          <a:p>
            <a:endParaRPr lang="en-IE" dirty="0"/>
          </a:p>
          <a:p>
            <a:r>
              <a:rPr lang="en-IE" dirty="0"/>
              <a:t>Sursa </a:t>
            </a:r>
            <a:r>
              <a:rPr lang="en-IE" dirty="0" err="1"/>
              <a:t>imaginii</a:t>
            </a:r>
            <a:r>
              <a:rPr lang="en-IE" dirty="0"/>
              <a:t>: Numen (https://www.numen.fr/quest-ce-que-la-dematerialisation-definition)</a:t>
            </a:r>
          </a:p>
          <a:p>
            <a:endParaRPr lang="en-IE" dirty="0"/>
          </a:p>
          <a:p>
            <a:r>
              <a:rPr lang="en-IE" dirty="0" err="1"/>
              <a:t>Forumul</a:t>
            </a:r>
            <a:r>
              <a:rPr lang="en-IE" dirty="0"/>
              <a:t> Economic Mondial</a:t>
            </a:r>
          </a:p>
          <a:p>
            <a:r>
              <a:rPr lang="en-US" sz="1200" b="1" i="0" kern="1200" dirty="0" err="1">
                <a:solidFill>
                  <a:schemeClr val="tx1"/>
                </a:solidFill>
                <a:effectLst/>
                <a:latin typeface="+mn-lt"/>
                <a:ea typeface="+mn-ea"/>
                <a:cs typeface="+mn-cs"/>
              </a:rPr>
              <a:t>Soluțiile</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digitale</a:t>
            </a:r>
            <a:r>
              <a:rPr lang="en-US" sz="1200" b="1" i="0" kern="1200" dirty="0">
                <a:solidFill>
                  <a:schemeClr val="tx1"/>
                </a:solidFill>
                <a:effectLst/>
                <a:latin typeface="+mn-lt"/>
                <a:ea typeface="+mn-ea"/>
                <a:cs typeface="+mn-cs"/>
              </a:rPr>
              <a:t> pot reduce </a:t>
            </a:r>
            <a:r>
              <a:rPr lang="en-US" sz="1200" b="1" i="0" kern="1200" dirty="0" err="1">
                <a:solidFill>
                  <a:schemeClr val="tx1"/>
                </a:solidFill>
                <a:effectLst/>
                <a:latin typeface="+mn-lt"/>
                <a:ea typeface="+mn-ea"/>
                <a:cs typeface="+mn-cs"/>
              </a:rPr>
              <a:t>emisiile</a:t>
            </a:r>
            <a:r>
              <a:rPr lang="en-US" sz="1200" b="1" i="0" kern="1200" dirty="0">
                <a:solidFill>
                  <a:schemeClr val="tx1"/>
                </a:solidFill>
                <a:effectLst/>
                <a:latin typeface="+mn-lt"/>
                <a:ea typeface="+mn-ea"/>
                <a:cs typeface="+mn-cs"/>
              </a:rPr>
              <a:t> </a:t>
            </a:r>
            <a:r>
              <a:rPr lang="en-US" sz="1200" b="1" i="0" kern="1200" dirty="0" err="1">
                <a:solidFill>
                  <a:schemeClr val="tx1"/>
                </a:solidFill>
                <a:effectLst/>
                <a:latin typeface="+mn-lt"/>
                <a:ea typeface="+mn-ea"/>
                <a:cs typeface="+mn-cs"/>
              </a:rPr>
              <a:t>globale</a:t>
            </a:r>
            <a:r>
              <a:rPr lang="en-US" sz="1200" b="1" i="0" kern="1200" dirty="0">
                <a:solidFill>
                  <a:schemeClr val="tx1"/>
                </a:solidFill>
                <a:effectLst/>
                <a:latin typeface="+mn-lt"/>
                <a:ea typeface="+mn-ea"/>
                <a:cs typeface="+mn-cs"/>
              </a:rPr>
              <a:t> cu </a:t>
            </a:r>
            <a:r>
              <a:rPr lang="en-US" sz="1200" b="1" i="0" kern="1200" dirty="0" err="1">
                <a:solidFill>
                  <a:schemeClr val="tx1"/>
                </a:solidFill>
                <a:effectLst/>
                <a:latin typeface="+mn-lt"/>
                <a:ea typeface="+mn-ea"/>
                <a:cs typeface="+mn-cs"/>
              </a:rPr>
              <a:t>până</a:t>
            </a:r>
            <a:r>
              <a:rPr lang="en-US" sz="1200" b="1" i="0" kern="1200" dirty="0">
                <a:solidFill>
                  <a:schemeClr val="tx1"/>
                </a:solidFill>
                <a:effectLst/>
                <a:latin typeface="+mn-lt"/>
                <a:ea typeface="+mn-ea"/>
                <a:cs typeface="+mn-cs"/>
              </a:rPr>
              <a:t> la 20%. Iată </a:t>
            </a:r>
            <a:r>
              <a:rPr lang="en-US" sz="1200" b="1" i="0" kern="1200" dirty="0" err="1">
                <a:solidFill>
                  <a:schemeClr val="tx1"/>
                </a:solidFill>
                <a:effectLst/>
                <a:latin typeface="+mn-lt"/>
                <a:ea typeface="+mn-ea"/>
                <a:cs typeface="+mn-cs"/>
              </a:rPr>
              <a:t>aici</a:t>
            </a:r>
            <a:r>
              <a:rPr lang="en-US" sz="1200" b="1" i="0" kern="1200" dirty="0">
                <a:solidFill>
                  <a:schemeClr val="tx1"/>
                </a:solidFill>
                <a:effectLst/>
                <a:latin typeface="+mn-lt"/>
                <a:ea typeface="+mn-ea"/>
                <a:cs typeface="+mn-cs"/>
              </a:rPr>
              <a:t> cum 
(2022)</a:t>
            </a:r>
          </a:p>
          <a:p>
            <a:r>
              <a:rPr lang="en-US" sz="1200" b="0" i="0" kern="1200" dirty="0">
                <a:solidFill>
                  <a:schemeClr val="tx1"/>
                </a:solidFill>
                <a:effectLst/>
                <a:latin typeface="+mn-lt"/>
                <a:ea typeface="+mn-ea"/>
                <a:cs typeface="+mn-cs"/>
              </a:rPr>
              <a:t>https://www.weforum.org/stories/2022/05/how-digital-solutions-can-reduce-global-emissions/#:~:text=If%20brought%20to%20scale%2C%20digital,the%20adoption%20of%20digital%20technologies.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r>
              <a:rPr lang="en-IE" dirty="0" err="1"/>
              <a:t>Pactul</a:t>
            </a:r>
            <a:r>
              <a:rPr lang="en-IE" dirty="0"/>
              <a:t> Verde European– https://commission.europa.eu/strategy-and-policy/priorities-2019-2024/european-green-deal_en</a:t>
            </a:r>
          </a:p>
          <a:p>
            <a:r>
              <a:rPr lang="en-US" sz="1200" b="0" i="0" kern="1200" dirty="0" err="1">
                <a:solidFill>
                  <a:schemeClr val="tx1"/>
                </a:solidFill>
                <a:effectLst/>
                <a:latin typeface="+mn-lt"/>
                <a:ea typeface="+mn-ea"/>
                <a:cs typeface="+mn-cs"/>
              </a:rPr>
              <a:t>Pactul</a:t>
            </a:r>
            <a:r>
              <a:rPr lang="en-US" sz="1200" b="0" i="0" kern="1200" dirty="0">
                <a:solidFill>
                  <a:schemeClr val="tx1"/>
                </a:solidFill>
                <a:effectLst/>
                <a:latin typeface="+mn-lt"/>
                <a:ea typeface="+mn-ea"/>
                <a:cs typeface="+mn-cs"/>
              </a:rPr>
              <a:t> Verde European </a:t>
            </a:r>
            <a:r>
              <a:rPr lang="en-US" sz="1200" b="0" i="0" kern="1200" dirty="0" err="1">
                <a:solidFill>
                  <a:schemeClr val="tx1"/>
                </a:solidFill>
                <a:effectLst/>
                <a:latin typeface="+mn-lt"/>
                <a:ea typeface="+mn-ea"/>
                <a:cs typeface="+mn-cs"/>
              </a:rPr>
              <a:t>va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transforma</a:t>
            </a:r>
            <a:r>
              <a:rPr lang="en-US" sz="1200" b="0" i="0" kern="1200" dirty="0">
                <a:solidFill>
                  <a:schemeClr val="tx1"/>
                </a:solidFill>
                <a:effectLst/>
                <a:latin typeface="+mn-lt"/>
                <a:ea typeface="+mn-ea"/>
                <a:cs typeface="+mn-cs"/>
              </a:rPr>
              <a:t> UE </a:t>
            </a:r>
            <a:r>
              <a:rPr lang="en-US" sz="1200" b="0" i="0" kern="1200" dirty="0" err="1">
                <a:solidFill>
                  <a:schemeClr val="tx1"/>
                </a:solidFill>
                <a:effectLst/>
                <a:latin typeface="+mn-lt"/>
                <a:ea typeface="+mn-ea"/>
                <a:cs typeface="+mn-cs"/>
              </a:rPr>
              <a:t>într</a:t>
            </a:r>
            <a:r>
              <a:rPr lang="en-US" sz="1200" b="0" i="0" kern="1200" dirty="0">
                <a:solidFill>
                  <a:schemeClr val="tx1"/>
                </a:solidFill>
                <a:effectLst/>
                <a:latin typeface="+mn-lt"/>
                <a:ea typeface="+mn-ea"/>
                <a:cs typeface="+mn-cs"/>
              </a:rPr>
              <a:t>-o </a:t>
            </a:r>
            <a:r>
              <a:rPr lang="en-US" sz="1200" b="0" i="0" kern="1200" dirty="0" err="1">
                <a:solidFill>
                  <a:schemeClr val="tx1"/>
                </a:solidFill>
                <a:effectLst/>
                <a:latin typeface="+mn-lt"/>
                <a:ea typeface="+mn-ea"/>
                <a:cs typeface="+mn-cs"/>
              </a:rPr>
              <a:t>economie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modernă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eficientă</a:t>
            </a:r>
            <a:r>
              <a:rPr lang="en-US" sz="1200" b="0" i="0" kern="1200" dirty="0">
                <a:solidFill>
                  <a:schemeClr val="tx1"/>
                </a:solidFill>
                <a:effectLst/>
                <a:latin typeface="+mn-lt"/>
                <a:ea typeface="+mn-ea"/>
                <a:cs typeface="+mn-cs"/>
              </a:rPr>
              <a:t> din </a:t>
            </a:r>
            <a:r>
              <a:rPr lang="en-US" sz="1200" b="0" i="0" kern="1200" dirty="0" err="1">
                <a:solidFill>
                  <a:schemeClr val="tx1"/>
                </a:solidFill>
                <a:effectLst/>
                <a:latin typeface="+mn-lt"/>
                <a:ea typeface="+mn-ea"/>
                <a:cs typeface="+mn-cs"/>
              </a:rPr>
              <a:t>punct</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vedere</a:t>
            </a:r>
            <a:r>
              <a:rPr lang="en-US" sz="1200" b="0" i="0" kern="1200" dirty="0">
                <a:solidFill>
                  <a:schemeClr val="tx1"/>
                </a:solidFill>
                <a:effectLst/>
                <a:latin typeface="+mn-lt"/>
                <a:ea typeface="+mn-ea"/>
                <a:cs typeface="+mn-cs"/>
              </a:rPr>
              <a:t> al </a:t>
            </a:r>
            <a:r>
              <a:rPr lang="en-US" sz="1200" b="0" i="0" kern="1200" dirty="0" err="1">
                <a:solidFill>
                  <a:schemeClr val="tx1"/>
                </a:solidFill>
                <a:effectLst/>
                <a:latin typeface="+mn-lt"/>
                <a:ea typeface="+mn-ea"/>
                <a:cs typeface="+mn-cs"/>
              </a:rPr>
              <a:t>resurselor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competitivă</a:t>
            </a:r>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err="1">
                <a:solidFill>
                  <a:schemeClr val="tx1"/>
                </a:solidFill>
                <a:effectLst/>
                <a:latin typeface="+mn-lt"/>
                <a:ea typeface="+mn-ea"/>
                <a:cs typeface="+mn-cs"/>
              </a:rPr>
              <a:t>Sectorul</a:t>
            </a:r>
            <a:r>
              <a:rPr lang="en-GB" sz="1200" b="0" kern="1200" dirty="0">
                <a:solidFill>
                  <a:schemeClr val="tx1"/>
                </a:solidFill>
                <a:effectLst/>
                <a:latin typeface="+mn-lt"/>
                <a:ea typeface="+mn-ea"/>
                <a:cs typeface="+mn-cs"/>
              </a:rPr>
              <a:t> digital </a:t>
            </a:r>
            <a:r>
              <a:rPr lang="en-GB" sz="1200" b="0" kern="1200" dirty="0" err="1">
                <a:solidFill>
                  <a:schemeClr val="tx1"/>
                </a:solidFill>
                <a:effectLst/>
                <a:latin typeface="+mn-lt"/>
                <a:ea typeface="+mn-ea"/>
                <a:cs typeface="+mn-cs"/>
              </a:rPr>
              <a:t>verde</a:t>
            </a:r>
            <a:endParaRPr lang="en-GB"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a:solidFill>
                  <a:schemeClr val="tx1"/>
                </a:solidFill>
                <a:effectLst/>
                <a:latin typeface="+mn-lt"/>
                <a:ea typeface="+mn-ea"/>
                <a:cs typeface="+mn-cs"/>
              </a:rPr>
              <a:t>https://digital-strategy.ec.europa.eu/en/policies/green-digital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err="1">
                <a:solidFill>
                  <a:schemeClr val="tx1"/>
                </a:solidFill>
                <a:effectLst/>
                <a:latin typeface="+mn-lt"/>
                <a:ea typeface="+mn-ea"/>
                <a:cs typeface="+mn-cs"/>
              </a:rPr>
              <a:t>Modelarea</a:t>
            </a:r>
            <a:r>
              <a:rPr lang="en-GB" sz="1200" b="0" kern="1200" dirty="0">
                <a:solidFill>
                  <a:schemeClr val="tx1"/>
                </a:solidFill>
                <a:effectLst/>
                <a:latin typeface="+mn-lt"/>
                <a:ea typeface="+mn-ea"/>
                <a:cs typeface="+mn-cs"/>
              </a:rPr>
              <a:t> </a:t>
            </a:r>
            <a:r>
              <a:rPr lang="en-GB" sz="1200" b="0" kern="1200" dirty="0" err="1">
                <a:solidFill>
                  <a:schemeClr val="tx1"/>
                </a:solidFill>
                <a:effectLst/>
                <a:latin typeface="+mn-lt"/>
                <a:ea typeface="+mn-ea"/>
                <a:cs typeface="+mn-cs"/>
              </a:rPr>
              <a:t>viitorului</a:t>
            </a:r>
            <a:r>
              <a:rPr lang="en-GB" sz="1200" b="0" kern="1200" dirty="0">
                <a:solidFill>
                  <a:schemeClr val="tx1"/>
                </a:solidFill>
                <a:effectLst/>
                <a:latin typeface="+mn-lt"/>
                <a:ea typeface="+mn-ea"/>
                <a:cs typeface="+mn-cs"/>
              </a:rPr>
              <a:t> digital al Europei</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https://commission.europa.eu/strategy-and-policy/priorities-2019-2024/europe-fit-digital-age/shaping-europes-digital-future_en</a:t>
            </a:r>
          </a:p>
        </p:txBody>
      </p:sp>
      <p:sp>
        <p:nvSpPr>
          <p:cNvPr id="4" name="Slide Number Placeholder 3"/>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3209434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UC3 - 35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Sursa </a:t>
            </a:r>
            <a:r>
              <a:rPr lang="en-IE" dirty="0" err="1"/>
              <a:t>imaginii</a:t>
            </a:r>
            <a:r>
              <a:rPr lang="en-IE" dirty="0"/>
              <a:t>: </a:t>
            </a:r>
            <a:r>
              <a:rPr lang="en-IE" dirty="0" err="1"/>
              <a:t>GreenOffice</a:t>
            </a:r>
            <a:r>
              <a:rPr lang="en-IE" dirty="0"/>
              <a:t> (https://greenoffice.co.za/digitalisation/)</a:t>
            </a:r>
          </a:p>
          <a:p>
            <a:endParaRPr lang="en-GB" dirty="0"/>
          </a:p>
          <a:p>
            <a:r>
              <a:rPr lang="en-US" sz="1200" b="0" i="0" kern="1200" dirty="0" err="1">
                <a:solidFill>
                  <a:schemeClr val="tx1"/>
                </a:solidFill>
                <a:effectLst/>
                <a:latin typeface="+mn-lt"/>
                <a:ea typeface="+mn-ea"/>
                <a:cs typeface="+mn-cs"/>
              </a:rPr>
              <a:t>Modelarea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viitorului</a:t>
            </a:r>
            <a:r>
              <a:rPr lang="en-US" sz="1200" b="0" i="0" kern="1200" dirty="0">
                <a:solidFill>
                  <a:schemeClr val="tx1"/>
                </a:solidFill>
                <a:effectLst/>
                <a:latin typeface="+mn-lt"/>
                <a:ea typeface="+mn-ea"/>
                <a:cs typeface="+mn-cs"/>
              </a:rPr>
              <a:t> digital al Europei
</a:t>
            </a:r>
            <a:r>
              <a:rPr lang="en-US" sz="1200" b="0" i="0" kern="1200" dirty="0" err="1">
                <a:solidFill>
                  <a:schemeClr val="tx1"/>
                </a:solidFill>
                <a:effectLst/>
                <a:latin typeface="+mn-lt"/>
                <a:ea typeface="+mn-ea"/>
                <a:cs typeface="+mn-cs"/>
              </a:rPr>
              <a:t>Tranziția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digitală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trebui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să</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funcționeze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toți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punând</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oamenii</a:t>
            </a:r>
            <a:r>
              <a:rPr lang="en-US" sz="1200" b="0" i="0" kern="1200" dirty="0">
                <a:solidFill>
                  <a:schemeClr val="tx1"/>
                </a:solidFill>
                <a:effectLst/>
                <a:latin typeface="+mn-lt"/>
                <a:ea typeface="+mn-ea"/>
                <a:cs typeface="+mn-cs"/>
              </a:rPr>
              <a:t> pe </a:t>
            </a:r>
            <a:r>
              <a:rPr lang="en-US" sz="1200" b="0" i="0" kern="1200" dirty="0" err="1">
                <a:solidFill>
                  <a:schemeClr val="tx1"/>
                </a:solidFill>
                <a:effectLst/>
                <a:latin typeface="+mn-lt"/>
                <a:ea typeface="+mn-ea"/>
                <a:cs typeface="+mn-cs"/>
              </a:rPr>
              <a:t>primul</a:t>
            </a:r>
            <a:r>
              <a:rPr lang="en-US" sz="1200" b="0" i="0" kern="1200" dirty="0">
                <a:solidFill>
                  <a:schemeClr val="tx1"/>
                </a:solidFill>
                <a:effectLst/>
                <a:latin typeface="+mn-lt"/>
                <a:ea typeface="+mn-ea"/>
                <a:cs typeface="+mn-cs"/>
              </a:rPr>
              <a:t> loc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deschizând</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noi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oportunități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afaceri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Soluțiile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digitale</a:t>
            </a:r>
            <a:r>
              <a:rPr lang="en-US" sz="1200" b="0" i="0" kern="1200" dirty="0">
                <a:solidFill>
                  <a:schemeClr val="tx1"/>
                </a:solidFill>
                <a:effectLst/>
                <a:latin typeface="+mn-lt"/>
                <a:ea typeface="+mn-ea"/>
                <a:cs typeface="+mn-cs"/>
              </a:rPr>
              <a:t> sunt, de </a:t>
            </a:r>
            <a:r>
              <a:rPr lang="en-US" sz="1200" b="0" i="0" kern="1200" dirty="0" err="1">
                <a:solidFill>
                  <a:schemeClr val="tx1"/>
                </a:solidFill>
                <a:effectLst/>
                <a:latin typeface="+mn-lt"/>
                <a:ea typeface="+mn-ea"/>
                <a:cs typeface="+mn-cs"/>
              </a:rPr>
              <a:t>asemenea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esențiale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combaterea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schimbărilor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climatice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și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realizarea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tranziției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verzi</a:t>
            </a:r>
            <a:r>
              <a:rPr lang="en-US" sz="1200" b="0" i="0" kern="1200" dirty="0">
                <a:solidFill>
                  <a:schemeClr val="tx1"/>
                </a:solidFill>
                <a:effectLst/>
                <a:latin typeface="+mn-lt"/>
                <a:ea typeface="+mn-ea"/>
                <a:cs typeface="+mn-cs"/>
              </a:rPr>
              <a:t>.</a:t>
            </a:r>
          </a:p>
          <a:p>
            <a:r>
              <a:rPr lang="en-GB" dirty="0"/>
              <a:t>https://commission.europa.eu/strategy-and-policy/priorities-2019-2024/europe-fit-digital-age/shaping-europes-digital-future_en</a:t>
            </a:r>
          </a:p>
        </p:txBody>
      </p:sp>
      <p:sp>
        <p:nvSpPr>
          <p:cNvPr id="4" name="Slide Number Placeholder 3"/>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233287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537270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IE" b="1" dirty="0"/>
              <a:t>Sursa </a:t>
            </a:r>
            <a:r>
              <a:rPr lang="en-IE" b="1" dirty="0" err="1"/>
              <a:t>imaginii</a:t>
            </a:r>
            <a:r>
              <a:rPr lang="en-IE" b="1" dirty="0"/>
              <a:t>:</a:t>
            </a:r>
          </a:p>
          <a:p>
            <a:r>
              <a:rPr lang="en-US" dirty="0"/>
              <a:t>Imagine </a:t>
            </a:r>
            <a:r>
              <a:rPr lang="en-US" dirty="0" err="1"/>
              <a:t>creată</a:t>
            </a:r>
            <a:r>
              <a:rPr lang="en-US" dirty="0"/>
              <a:t> cu Sora (</a:t>
            </a:r>
            <a:r>
              <a:rPr lang="en-US" dirty="0" err="1"/>
              <a:t>generată</a:t>
            </a:r>
            <a:r>
              <a:rPr lang="en-US" dirty="0"/>
              <a:t> de AI), </a:t>
            </a:r>
            <a:r>
              <a:rPr lang="en-US" dirty="0" err="1"/>
              <a:t>pentru</a:t>
            </a:r>
            <a:r>
              <a:rPr lang="en-US" dirty="0"/>
              <a:t> SUSTAIN-EU CU4 "Modul Scop &amp; </a:t>
            </a:r>
            <a:r>
              <a:rPr lang="en-US" dirty="0" err="1"/>
              <a:t>Introducere</a:t>
            </a:r>
            <a:r>
              <a:rPr lang="en-US" dirty="0"/>
              <a:t>". </a:t>
            </a:r>
            <a:r>
              <a:rPr lang="en-US" dirty="0" err="1"/>
              <a:t>Fără</a:t>
            </a:r>
            <a:r>
              <a:rPr lang="en-US" dirty="0"/>
              <a:t> </a:t>
            </a:r>
            <a:r>
              <a:rPr lang="en-US" dirty="0" err="1"/>
              <a:t>conținut</a:t>
            </a:r>
            <a:r>
              <a:rPr lang="en-US" dirty="0"/>
              <a:t> de la </a:t>
            </a:r>
            <a:r>
              <a:rPr lang="en-US" dirty="0" err="1"/>
              <a:t>terți</a:t>
            </a:r>
            <a:r>
              <a:rPr lang="en-US" dirty="0"/>
              <a:t>; </a:t>
            </a:r>
            <a:r>
              <a:rPr lang="en-US" dirty="0" err="1"/>
              <a:t>Fără</a:t>
            </a:r>
            <a:r>
              <a:rPr lang="en-US" dirty="0"/>
              <a:t> </a:t>
            </a:r>
            <a:r>
              <a:rPr lang="en-US" dirty="0" err="1"/>
              <a:t>persoane</a:t>
            </a:r>
            <a:r>
              <a:rPr lang="en-US" dirty="0"/>
              <a:t> </a:t>
            </a:r>
            <a:r>
              <a:rPr lang="en-US" dirty="0" err="1"/>
              <a:t>sau</a:t>
            </a:r>
            <a:r>
              <a:rPr lang="en-US" dirty="0"/>
              <a:t> </a:t>
            </a:r>
            <a:r>
              <a:rPr lang="en-US" dirty="0" err="1"/>
              <a:t>branduri</a:t>
            </a:r>
            <a:r>
              <a:rPr lang="en-US" dirty="0"/>
              <a:t> </a:t>
            </a:r>
            <a:r>
              <a:rPr lang="en-US" dirty="0" err="1"/>
              <a:t>identificabile</a:t>
            </a:r>
            <a:r>
              <a:rPr lang="en-US" dirty="0"/>
              <a:t>. Prompt </a:t>
            </a:r>
            <a:r>
              <a:rPr lang="en-US" dirty="0" err="1"/>
              <a:t>arhivat</a:t>
            </a:r>
            <a:r>
              <a:rPr lang="en-US" dirty="0"/>
              <a:t> </a:t>
            </a:r>
            <a:r>
              <a:rPr lang="en-US" dirty="0" err="1"/>
              <a:t>în</a:t>
            </a:r>
            <a:r>
              <a:rPr lang="en-US" dirty="0"/>
              <a:t> </a:t>
            </a:r>
            <a:r>
              <a:rPr lang="en-US" dirty="0" err="1"/>
              <a:t>înregistrările</a:t>
            </a:r>
            <a:r>
              <a:rPr lang="en-US" dirty="0"/>
              <a:t> </a:t>
            </a:r>
            <a:r>
              <a:rPr lang="en-US" dirty="0" err="1"/>
              <a:t>proiectului</a:t>
            </a:r>
            <a:r>
              <a:rPr lang="en-US" dirty="0"/>
              <a:t>.</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37</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a:t>Unit 2</a:t>
            </a:r>
            <a:endParaRPr lang="el-GR"/>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a:t>Unit 2</a:t>
            </a:r>
            <a:endParaRPr lang="el-GR"/>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12588-04B1-427B-82EE-E8DB90309F08}" type="datetimeFigureOut">
              <a:rPr lang="en-US" dirty="0"/>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8/3/2026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8/3/2026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dirty="0"/>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a:t>Subtitle title goes here</a:t>
            </a:r>
            <a:endParaRPr lang="el-GR"/>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a:t>Unit 2</a:t>
            </a:r>
            <a:endParaRPr lang="el-GR"/>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a:p>
        </p:txBody>
      </p:sp>
      <p:pic>
        <p:nvPicPr>
          <p:cNvPr id="4" name="Picture 3" descr="A green and black logo  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  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8/3/2026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a:p>
        </p:txBody>
      </p:sp>
      <p:pic>
        <p:nvPicPr>
          <p:cNvPr id="9" name="Picture 8" descr="A green and black logo  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31.xml"/><Relationship Id="rId1" Type="http://schemas.openxmlformats.org/officeDocument/2006/relationships/tags" Target="../tags/tag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1.xml"/><Relationship Id="rId1" Type="http://schemas.openxmlformats.org/officeDocument/2006/relationships/tags" Target="../tags/tag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1.xml"/><Relationship Id="rId1" Type="http://schemas.openxmlformats.org/officeDocument/2006/relationships/tags" Target="../tags/tag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2.xml"/><Relationship Id="rId1" Type="http://schemas.openxmlformats.org/officeDocument/2006/relationships/tags" Target="../tags/tag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2.xml"/><Relationship Id="rId1" Type="http://schemas.openxmlformats.org/officeDocument/2006/relationships/tags" Target="../tags/tag9.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2.xml"/><Relationship Id="rId1" Type="http://schemas.openxmlformats.org/officeDocument/2006/relationships/tags" Target="../tags/tag10.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32.xml"/><Relationship Id="rId1" Type="http://schemas.openxmlformats.org/officeDocument/2006/relationships/tags" Target="../tags/tag12.xml"/><Relationship Id="rId4" Type="http://schemas.openxmlformats.org/officeDocument/2006/relationships/hyperlink" Target="https://youtu.be/0XTBYMfZyrM?si=MiepkXaPSvUXZIDp"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2.xml"/><Relationship Id="rId1" Type="http://schemas.openxmlformats.org/officeDocument/2006/relationships/tags" Target="../tags/tag13.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15.xml"/><Relationship Id="rId1" Type="http://schemas.openxmlformats.org/officeDocument/2006/relationships/themeOverride" Target="../theme/themeOverride1.xml"/><Relationship Id="rId6" Type="http://schemas.openxmlformats.org/officeDocument/2006/relationships/hyperlink" Target="https://climate.ec.europa.eu/eu-action/climate-strategies-targets_en" TargetMode="External"/><Relationship Id="rId5" Type="http://schemas.openxmlformats.org/officeDocument/2006/relationships/hyperlink" Target="https://ec.europa.eu/info/strategy/priorities-2019-2024/european-green-deal_en" TargetMode="External"/><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2.xml"/><Relationship Id="rId1" Type="http://schemas.openxmlformats.org/officeDocument/2006/relationships/tags" Target="../tags/tag16.xml"/><Relationship Id="rId5" Type="http://schemas.openxmlformats.org/officeDocument/2006/relationships/hyperlink" Target="https://climate.ec.europa.eu/eu-action/eu-competences-field-climate-action_en" TargetMode="External"/><Relationship Id="rId4" Type="http://schemas.openxmlformats.org/officeDocument/2006/relationships/hyperlink" Target="https://www.consilium.europa.eu/en/policies/climate-change/eu-climate-action/"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3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2.xml"/><Relationship Id="rId1" Type="http://schemas.openxmlformats.org/officeDocument/2006/relationships/tags" Target="../tags/tag18.xml"/><Relationship Id="rId6" Type="http://schemas.openxmlformats.org/officeDocument/2006/relationships/image" Target="../media/image15.png"/><Relationship Id="rId5" Type="http://schemas.openxmlformats.org/officeDocument/2006/relationships/hyperlink" Target="https://www3.epa.gov/carbon-footprint-calculator/" TargetMode="External"/><Relationship Id="rId4" Type="http://schemas.openxmlformats.org/officeDocument/2006/relationships/hyperlink" Target="https://www.nature.org/en-us/get-involved/how-to-help/carbon-footprint-calculator/"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eTyM5qUEI_M&amp;t=8s" TargetMode="External"/><Relationship Id="rId2" Type="http://schemas.openxmlformats.org/officeDocument/2006/relationships/slideLayout" Target="../slideLayouts/slideLayout32.xml"/><Relationship Id="rId1" Type="http://schemas.openxmlformats.org/officeDocument/2006/relationships/tags" Target="../tags/tag19.xml"/><Relationship Id="rId4" Type="http://schemas.openxmlformats.org/officeDocument/2006/relationships/hyperlink" Target="https://offsetguide.org/what-are-carbon-credits/"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1.xml"/><Relationship Id="rId1" Type="http://schemas.openxmlformats.org/officeDocument/2006/relationships/tags" Target="../tags/tag20.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2.xml"/><Relationship Id="rId1" Type="http://schemas.openxmlformats.org/officeDocument/2006/relationships/tags" Target="../tags/tag21.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1.xml"/><Relationship Id="rId1" Type="http://schemas.openxmlformats.org/officeDocument/2006/relationships/tags" Target="../tags/tag22.xml"/><Relationship Id="rId4" Type="http://schemas.microsoft.com/office/2018/10/relationships/comments" Target="../comments/modernComment_126_65FEF5D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2.xml"/><Relationship Id="rId1" Type="http://schemas.openxmlformats.org/officeDocument/2006/relationships/tags" Target="../tags/tag23.xml"/><Relationship Id="rId4" Type="http://schemas.openxmlformats.org/officeDocument/2006/relationships/hyperlink" Target="https://www.eea.europa.eu/publications/capturing-the-climate-change-mitigation" TargetMode="Externa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1.xml"/><Relationship Id="rId1" Type="http://schemas.openxmlformats.org/officeDocument/2006/relationships/tags" Target="../tags/tag24.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2.xml"/><Relationship Id="rId1" Type="http://schemas.openxmlformats.org/officeDocument/2006/relationships/tags" Target="../tags/tag25.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1.xml"/><Relationship Id="rId1" Type="http://schemas.openxmlformats.org/officeDocument/2006/relationships/tags" Target="../tags/tag26.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2.xml"/><Relationship Id="rId1" Type="http://schemas.openxmlformats.org/officeDocument/2006/relationships/tags" Target="../tags/tag27.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hyperlink" Target="https://joint-research-centre.ec.europa.eu/greencomp-european-sustainability-competence-framework_en?prefLang=pt" TargetMode="External"/><Relationship Id="rId2" Type="http://schemas.openxmlformats.org/officeDocument/2006/relationships/slideLayout" Target="../slideLayouts/slideLayout32.xml"/><Relationship Id="rId1" Type="http://schemas.openxmlformats.org/officeDocument/2006/relationships/tags" Target="../tags/tag29.xml"/><Relationship Id="rId5" Type="http://schemas.openxmlformats.org/officeDocument/2006/relationships/hyperlink" Target="https://joint-research-centre.ec.europa.eu/lifecomp_en" TargetMode="External"/><Relationship Id="rId4" Type="http://schemas.openxmlformats.org/officeDocument/2006/relationships/hyperlink" Target="https://joint-research-centre.ec.europa.eu/digcompedu_en" TargetMode="Externa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32.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1.xml"/><Relationship Id="rId1" Type="http://schemas.openxmlformats.org/officeDocument/2006/relationships/tags" Target="../tags/tag38.xml"/><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eg"/><Relationship Id="rId18" Type="http://schemas.openxmlformats.org/officeDocument/2006/relationships/image" Target="../media/image37.png"/><Relationship Id="rId3" Type="http://schemas.openxmlformats.org/officeDocument/2006/relationships/notesSlide" Target="../notesSlides/notesSlide21.xml"/><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slideLayout" Target="../slideLayouts/slideLayout33.xml"/><Relationship Id="rId16" Type="http://schemas.openxmlformats.org/officeDocument/2006/relationships/image" Target="../media/image35.jpeg"/><Relationship Id="rId1" Type="http://schemas.openxmlformats.org/officeDocument/2006/relationships/tags" Target="../tags/tag39.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png"/><Relationship Id="rId15" Type="http://schemas.openxmlformats.org/officeDocument/2006/relationships/image" Target="../media/image34.png"/><Relationship Id="rId10" Type="http://schemas.openxmlformats.org/officeDocument/2006/relationships/image" Target="../media/image29.jpeg"/><Relationship Id="rId19" Type="http://schemas.openxmlformats.org/officeDocument/2006/relationships/image" Target="../media/image38.png"/><Relationship Id="rId4" Type="http://schemas.openxmlformats.org/officeDocument/2006/relationships/image" Target="../media/image23.jpeg"/><Relationship Id="rId9" Type="http://schemas.openxmlformats.org/officeDocument/2006/relationships/image" Target="../media/image28.jpeg"/><Relationship Id="rId1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Finanțat</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de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Uniunea</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Europeană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Punctele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de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vedere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opiniile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exprimate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aparțin</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însă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exclusiv</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autorului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autorilor</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nu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reflectă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neapărat</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punctele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de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vedere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opiniile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Uniunii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Europene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sau</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ale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Agenției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Executive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Europene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pentru</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Educație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Cultură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(EACEA). Nici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Uniunea</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Europeană</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și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nici</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EACEA nu pot fi considerate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răspunzătoare</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pentru</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 </a:t>
            </a:r>
            <a:r>
              <a:rPr lang="en-US" sz="900" dirty="0" err="1">
                <a:solidFill>
                  <a:srgbClr val="383842"/>
                </a:solidFill>
                <a:latin typeface="Open Sans" panose="020B0606030504020204" pitchFamily="34" charset="0"/>
                <a:ea typeface="Calibri" panose="020F0502020204030204" pitchFamily="34" charset="0"/>
                <a:cs typeface="Calibri" panose="020F0502020204030204" pitchFamily="34" charset="0"/>
              </a:rPr>
              <a:t>acestea</a:t>
            </a:r>
            <a:r>
              <a:rPr lang="en-US" sz="900" dirty="0">
                <a:solidFill>
                  <a:srgbClr val="383842"/>
                </a:solidFill>
                <a:latin typeface="Open Sans" panose="020B0606030504020204" pitchFamily="34" charset="0"/>
                <a:ea typeface="Calibri" panose="020F0502020204030204" pitchFamily="34" charset="0"/>
                <a:cs typeface="Calibri" panose="020F0502020204030204" pitchFamily="34" charset="0"/>
              </a:rPr>
              <a:t>.</a:t>
            </a:r>
            <a:endPar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endParaRP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rPr>
              <a:t>Elaborat</a:t>
            </a:r>
            <a:r>
              <a:rPr lang="en-US" dirty="0">
                <a:solidFill>
                  <a:schemeClr val="tx1"/>
                </a:solidFill>
              </a:rPr>
              <a:t> de: ISQ (</a:t>
            </a:r>
            <a:r>
              <a:rPr lang="en-US" dirty="0" err="1">
                <a:solidFill>
                  <a:schemeClr val="tx1"/>
                </a:solidFill>
              </a:rPr>
              <a:t>Portugalia</a:t>
            </a:r>
            <a:r>
              <a:rPr lang="en-US" dirty="0">
                <a:solidFill>
                  <a:schemeClr val="tx1"/>
                </a:solidFill>
              </a:rPr>
              <a:t>)</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0" name="Picture 9" descr="A green and black logo  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3"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2536370" y="2138264"/>
            <a:ext cx="711925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en-US" sz="4400" dirty="0">
                <a:solidFill>
                  <a:srgbClr val="255839"/>
                </a:solidFill>
              </a:rPr>
              <a:t>PL4: </a:t>
            </a:r>
            <a:r>
              <a:rPr lang="en-US" sz="4400" dirty="0" err="1">
                <a:solidFill>
                  <a:srgbClr val="255839"/>
                </a:solidFill>
              </a:rPr>
              <a:t>Programul</a:t>
            </a:r>
            <a:r>
              <a:rPr lang="en-US" sz="4400" dirty="0">
                <a:solidFill>
                  <a:srgbClr val="255839"/>
                </a:solidFill>
              </a:rPr>
              <a:t> DPC </a:t>
            </a:r>
            <a:r>
              <a:rPr lang="en-US" sz="4400" dirty="0" err="1">
                <a:solidFill>
                  <a:srgbClr val="255839"/>
                </a:solidFill>
              </a:rPr>
              <a:t>Formarea-Formatorului</a:t>
            </a:r>
            <a:endParaRPr lang="el-GR" sz="4400" dirty="0">
              <a:solidFill>
                <a:srgbClr val="255839"/>
              </a:solidFill>
            </a:endParaRPr>
          </a:p>
        </p:txBody>
      </p:sp>
      <p:pic>
        <p:nvPicPr>
          <p:cNvPr id="13" name="Picture 12" descr="A blue text on a black background  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536370" y="3919154"/>
            <a:ext cx="7119256" cy="831265"/>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a:solidFill>
                  <a:srgbClr val="92D050"/>
                </a:solidFill>
              </a:rPr>
              <a:t>Modulul 1: Introducere în conceptele și tendințele sustenabilității</a:t>
            </a:r>
            <a:endParaRPr lang="el-GR" sz="2400" b="1" dirty="0">
              <a:solidFill>
                <a:srgbClr val="92D050"/>
              </a:solidFill>
            </a:endParaRPr>
          </a:p>
        </p:txBody>
      </p:sp>
    </p:spTree>
    <p:custDataLst>
      <p:tags r:id="rId1"/>
    </p:custDataLst>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pt-BR" dirty="0">
                <a:solidFill>
                  <a:srgbClr val="255839"/>
                </a:solidFill>
              </a:rPr>
              <a:t>Foaia de parcurs a sesiunii</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err="1"/>
              <a:t>Sesiunea</a:t>
            </a:r>
            <a:r>
              <a:rPr lang="en-US" dirty="0"/>
              <a:t> de 3 ore de </a:t>
            </a:r>
            <a:r>
              <a:rPr lang="en-US" dirty="0" err="1"/>
              <a:t>astăzi</a:t>
            </a:r>
            <a:r>
              <a:rPr lang="en-US" dirty="0"/>
              <a:t> include:</a:t>
            </a:r>
          </a:p>
          <a:p>
            <a:r>
              <a:rPr lang="en-US" dirty="0"/>
              <a:t>Bun </a:t>
            </a:r>
            <a:r>
              <a:rPr lang="en-US" dirty="0" err="1"/>
              <a:t>venit</a:t>
            </a:r>
            <a:r>
              <a:rPr lang="en-US" dirty="0"/>
              <a:t>, </a:t>
            </a:r>
            <a:r>
              <a:rPr lang="en-US" dirty="0" err="1"/>
              <a:t>prezentare</a:t>
            </a:r>
            <a:r>
              <a:rPr lang="en-US" dirty="0"/>
              <a:t> </a:t>
            </a:r>
            <a:r>
              <a:rPr lang="en-US" dirty="0" err="1"/>
              <a:t>generală</a:t>
            </a:r>
            <a:r>
              <a:rPr lang="en-US" dirty="0"/>
              <a:t> a </a:t>
            </a:r>
            <a:r>
              <a:rPr lang="en-US" dirty="0" err="1"/>
              <a:t>modulului</a:t>
            </a:r>
            <a:r>
              <a:rPr lang="en-US" dirty="0"/>
              <a:t> </a:t>
            </a:r>
            <a:r>
              <a:rPr lang="en-US" dirty="0" err="1"/>
              <a:t>și</a:t>
            </a:r>
            <a:r>
              <a:rPr lang="en-US" dirty="0"/>
              <a:t> </a:t>
            </a:r>
            <a:r>
              <a:rPr lang="en-US" dirty="0" err="1"/>
              <a:t>rezultate</a:t>
            </a:r>
            <a:r>
              <a:rPr lang="en-US" dirty="0"/>
              <a:t> ale </a:t>
            </a:r>
            <a:r>
              <a:rPr lang="en-US" dirty="0" err="1"/>
              <a:t>învățării</a:t>
            </a:r>
            <a:r>
              <a:rPr lang="en-US" dirty="0"/>
              <a:t> (0–30 min)
</a:t>
            </a:r>
            <a:r>
              <a:rPr lang="en-US" dirty="0" err="1"/>
              <a:t>Conținut</a:t>
            </a:r>
            <a:r>
              <a:rPr lang="en-US" dirty="0"/>
              <a:t> de </a:t>
            </a:r>
            <a:r>
              <a:rPr lang="en-US" dirty="0" err="1"/>
              <a:t>bază</a:t>
            </a:r>
            <a:r>
              <a:rPr lang="en-US" dirty="0"/>
              <a:t>: </a:t>
            </a:r>
            <a:r>
              <a:rPr lang="en-US" dirty="0" err="1"/>
              <a:t>concepte</a:t>
            </a:r>
            <a:r>
              <a:rPr lang="en-US" dirty="0"/>
              <a:t>, </a:t>
            </a:r>
            <a:r>
              <a:rPr lang="en-US" dirty="0" err="1"/>
              <a:t>tendințe</a:t>
            </a:r>
            <a:r>
              <a:rPr lang="en-US" dirty="0"/>
              <a:t> </a:t>
            </a:r>
            <a:r>
              <a:rPr lang="en-US" dirty="0" err="1"/>
              <a:t>și</a:t>
            </a:r>
            <a:r>
              <a:rPr lang="en-US" dirty="0"/>
              <a:t> cadre de </a:t>
            </a:r>
            <a:r>
              <a:rPr lang="en-US" dirty="0" err="1"/>
              <a:t>sustenabilitate</a:t>
            </a:r>
            <a:r>
              <a:rPr lang="en-US" dirty="0"/>
              <a:t> (30–75 min)
</a:t>
            </a:r>
            <a:r>
              <a:rPr lang="en-US" dirty="0" err="1"/>
              <a:t>Activitate</a:t>
            </a:r>
            <a:r>
              <a:rPr lang="en-US" dirty="0"/>
              <a:t> </a:t>
            </a:r>
            <a:r>
              <a:rPr lang="en-US" dirty="0" err="1"/>
              <a:t>practică</a:t>
            </a:r>
            <a:r>
              <a:rPr lang="en-US" dirty="0"/>
              <a:t>: </a:t>
            </a:r>
            <a:r>
              <a:rPr lang="en-US" dirty="0" err="1"/>
              <a:t>proiectarea</a:t>
            </a:r>
            <a:r>
              <a:rPr lang="en-US" dirty="0"/>
              <a:t> </a:t>
            </a:r>
            <a:r>
              <a:rPr lang="en-US" dirty="0" err="1"/>
              <a:t>planului</a:t>
            </a:r>
            <a:r>
              <a:rPr lang="en-US" dirty="0"/>
              <a:t> de </a:t>
            </a:r>
            <a:r>
              <a:rPr lang="en-US" dirty="0" err="1"/>
              <a:t>lecție</a:t>
            </a:r>
            <a:r>
              <a:rPr lang="en-US" dirty="0"/>
              <a:t> + micro-</a:t>
            </a:r>
            <a:r>
              <a:rPr lang="en-US" dirty="0" err="1"/>
              <a:t>predare</a:t>
            </a:r>
            <a:r>
              <a:rPr lang="en-US" dirty="0"/>
              <a:t> (75–160 min)
</a:t>
            </a:r>
            <a:r>
              <a:rPr lang="en-US" dirty="0" err="1"/>
              <a:t>Reflecție</a:t>
            </a:r>
            <a:r>
              <a:rPr lang="en-US" dirty="0"/>
              <a:t> </a:t>
            </a:r>
            <a:r>
              <a:rPr lang="en-US" dirty="0" err="1"/>
              <a:t>și</a:t>
            </a:r>
            <a:r>
              <a:rPr lang="en-US" dirty="0"/>
              <a:t> </a:t>
            </a:r>
            <a:r>
              <a:rPr lang="en-US" dirty="0" err="1"/>
              <a:t>discuție</a:t>
            </a:r>
            <a:r>
              <a:rPr lang="en-US" dirty="0"/>
              <a:t> (160–175 min)
</a:t>
            </a:r>
            <a:r>
              <a:rPr lang="en-US" dirty="0" err="1"/>
              <a:t>Informare</a:t>
            </a:r>
            <a:r>
              <a:rPr lang="en-US" dirty="0"/>
              <a:t> </a:t>
            </a:r>
            <a:r>
              <a:rPr lang="en-US" dirty="0" err="1"/>
              <a:t>despre</a:t>
            </a:r>
            <a:r>
              <a:rPr lang="en-US" dirty="0"/>
              <a:t> sarcina de </a:t>
            </a:r>
            <a:r>
              <a:rPr lang="en-US" dirty="0" err="1"/>
              <a:t>învățare</a:t>
            </a:r>
            <a:r>
              <a:rPr lang="en-US" dirty="0"/>
              <a:t> </a:t>
            </a:r>
            <a:r>
              <a:rPr lang="en-US" dirty="0" err="1"/>
              <a:t>autodirijată</a:t>
            </a:r>
            <a:r>
              <a:rPr lang="en-US" dirty="0"/>
              <a:t> (175–180 min)</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dirty="0">
                <a:solidFill>
                  <a:srgbClr val="255839"/>
                </a:solidFill>
              </a:rPr>
              <a:t>Prezentare generală a modulului</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477519" y="1683068"/>
            <a:ext cx="6203835" cy="4958080"/>
          </a:xfrm>
        </p:spPr>
        <p:txBody>
          <a:bodyPr>
            <a:normAutofit/>
          </a:bodyPr>
          <a:lstStyle/>
          <a:p>
            <a:endParaRPr lang="en-US" dirty="0"/>
          </a:p>
          <a:p>
            <a:r>
              <a:rPr lang="en-US" dirty="0" err="1"/>
              <a:t>Prezentarea</a:t>
            </a:r>
            <a:r>
              <a:rPr lang="en-US" dirty="0"/>
              <a:t> </a:t>
            </a:r>
            <a:r>
              <a:rPr lang="en-US" dirty="0" err="1"/>
              <a:t>subiectelor</a:t>
            </a:r>
            <a:r>
              <a:rPr lang="en-US" dirty="0"/>
              <a:t> de </a:t>
            </a:r>
            <a:r>
              <a:rPr lang="en-US" dirty="0" err="1"/>
              <a:t>sustenabilitate</a:t>
            </a:r>
            <a:r>
              <a:rPr lang="en-US" dirty="0"/>
              <a:t> </a:t>
            </a:r>
            <a:r>
              <a:rPr lang="en-US" dirty="0" err="1"/>
              <a:t>în</a:t>
            </a:r>
            <a:r>
              <a:rPr lang="en-US" dirty="0"/>
              <a:t> mod </a:t>
            </a:r>
            <a:r>
              <a:rPr lang="en-US" dirty="0" err="1"/>
              <a:t>clar</a:t>
            </a:r>
            <a:r>
              <a:rPr lang="en-US" dirty="0"/>
              <a:t>, </a:t>
            </a:r>
            <a:r>
              <a:rPr lang="en-US" dirty="0" err="1"/>
              <a:t>practic</a:t>
            </a:r>
            <a:r>
              <a:rPr lang="en-US" dirty="0"/>
              <a:t> </a:t>
            </a:r>
            <a:r>
              <a:rPr lang="en-US" dirty="0" err="1"/>
              <a:t>și</a:t>
            </a:r>
            <a:r>
              <a:rPr lang="en-US" dirty="0"/>
              <a:t> </a:t>
            </a:r>
            <a:r>
              <a:rPr lang="en-US" dirty="0" err="1"/>
              <a:t>incluziv</a:t>
            </a:r>
            <a:r>
              <a:rPr lang="en-US" dirty="0"/>
              <a:t>
</a:t>
            </a:r>
            <a:r>
              <a:rPr lang="en-US" dirty="0" err="1"/>
              <a:t>Proiectarea</a:t>
            </a:r>
            <a:r>
              <a:rPr lang="en-US" dirty="0"/>
              <a:t> </a:t>
            </a:r>
            <a:r>
              <a:rPr lang="en-US" dirty="0" err="1"/>
              <a:t>și</a:t>
            </a:r>
            <a:r>
              <a:rPr lang="en-US" dirty="0"/>
              <a:t> </a:t>
            </a:r>
            <a:r>
              <a:rPr lang="en-US" dirty="0" err="1"/>
              <a:t>susținerea</a:t>
            </a:r>
            <a:r>
              <a:rPr lang="en-US" dirty="0"/>
              <a:t> </a:t>
            </a:r>
            <a:r>
              <a:rPr lang="en-US" dirty="0" err="1"/>
              <a:t>unei</a:t>
            </a:r>
            <a:r>
              <a:rPr lang="en-US" dirty="0"/>
              <a:t> </a:t>
            </a:r>
            <a:r>
              <a:rPr lang="en-US" dirty="0" err="1"/>
              <a:t>scurte</a:t>
            </a:r>
            <a:r>
              <a:rPr lang="en-US" dirty="0"/>
              <a:t> </a:t>
            </a:r>
            <a:r>
              <a:rPr lang="en-US" dirty="0" err="1"/>
              <a:t>sesiune</a:t>
            </a:r>
            <a:r>
              <a:rPr lang="en-US" dirty="0"/>
              <a:t> de </a:t>
            </a:r>
            <a:r>
              <a:rPr lang="en-US" dirty="0" err="1"/>
              <a:t>predare</a:t>
            </a:r>
            <a:r>
              <a:rPr lang="en-US" dirty="0"/>
              <a:t> a </a:t>
            </a:r>
            <a:r>
              <a:rPr lang="en-US" dirty="0" err="1"/>
              <a:t>sustenabilității</a:t>
            </a:r>
            <a:r>
              <a:rPr lang="en-US" dirty="0"/>
              <a:t> </a:t>
            </a:r>
            <a:r>
              <a:rPr lang="en-US" dirty="0" err="1"/>
              <a:t>folosind</a:t>
            </a:r>
            <a:r>
              <a:rPr lang="en-US" dirty="0"/>
              <a:t> </a:t>
            </a:r>
            <a:r>
              <a:rPr lang="en-US" dirty="0" err="1"/>
              <a:t>conținutul</a:t>
            </a:r>
            <a:r>
              <a:rPr lang="en-US" dirty="0"/>
              <a:t> ESE* ca </a:t>
            </a:r>
            <a:r>
              <a:rPr lang="en-US" dirty="0" err="1"/>
              <a:t>referință</a:t>
            </a:r>
            <a:endParaRPr lang="en-US" dirty="0"/>
          </a:p>
          <a:p>
            <a:pPr marL="0" indent="0">
              <a:buNone/>
            </a:pPr>
            <a:r>
              <a:rPr lang="en-US" dirty="0"/>
              <a:t>Prin </a:t>
            </a:r>
            <a:r>
              <a:rPr lang="en-US" dirty="0" err="1"/>
              <a:t>finalizarea</a:t>
            </a:r>
            <a:r>
              <a:rPr lang="en-US" dirty="0"/>
              <a:t> </a:t>
            </a:r>
            <a:r>
              <a:rPr lang="en-US" dirty="0" err="1"/>
              <a:t>acestui</a:t>
            </a:r>
            <a:r>
              <a:rPr lang="en-US" dirty="0"/>
              <a:t> </a:t>
            </a:r>
            <a:r>
              <a:rPr lang="en-US" dirty="0" err="1"/>
              <a:t>modul</a:t>
            </a:r>
            <a:r>
              <a:rPr lang="en-US" dirty="0"/>
              <a:t>, </a:t>
            </a:r>
            <a:r>
              <a:rPr lang="en-US" dirty="0" err="1"/>
              <a:t>formatorii</a:t>
            </a:r>
            <a:r>
              <a:rPr lang="en-US" dirty="0"/>
              <a:t> </a:t>
            </a:r>
            <a:r>
              <a:rPr lang="en-US" dirty="0" err="1"/>
              <a:t>vor</a:t>
            </a:r>
            <a:r>
              <a:rPr lang="en-US" dirty="0"/>
              <a:t> fi </a:t>
            </a:r>
            <a:r>
              <a:rPr lang="en-US" dirty="0" err="1"/>
              <a:t>mai</a:t>
            </a:r>
            <a:r>
              <a:rPr lang="en-US" dirty="0"/>
              <a:t> bine </a:t>
            </a:r>
            <a:r>
              <a:rPr lang="en-US" dirty="0" err="1"/>
              <a:t>pregătiți</a:t>
            </a:r>
            <a:r>
              <a:rPr lang="en-US" dirty="0"/>
              <a:t> </a:t>
            </a:r>
            <a:r>
              <a:rPr lang="en-US" dirty="0" err="1"/>
              <a:t>pentru</a:t>
            </a:r>
            <a:r>
              <a:rPr lang="en-US" dirty="0"/>
              <a:t> a:</a:t>
            </a:r>
          </a:p>
          <a:p>
            <a:pPr marL="0" indent="0">
              <a:buNone/>
            </a:pPr>
            <a:r>
              <a:rPr lang="en-US" dirty="0"/>
              <a:t> </a:t>
            </a:r>
          </a:p>
          <a:p>
            <a:pPr>
              <a:buFont typeface="Wingdings" panose="05000000000000000000" pitchFamily="2" charset="2"/>
              <a:buChar char="ü"/>
            </a:pPr>
            <a:r>
              <a:rPr lang="en-US" dirty="0"/>
              <a:t>Introduce </a:t>
            </a:r>
            <a:r>
              <a:rPr lang="en-US" dirty="0" err="1"/>
              <a:t>conceptele</a:t>
            </a:r>
            <a:r>
              <a:rPr lang="en-US" dirty="0"/>
              <a:t> de </a:t>
            </a:r>
            <a:r>
              <a:rPr lang="en-US" dirty="0" err="1"/>
              <a:t>sustenabilitate</a:t>
            </a:r>
            <a:r>
              <a:rPr lang="en-US" dirty="0"/>
              <a:t> cu </a:t>
            </a:r>
            <a:r>
              <a:rPr lang="en-US" dirty="0" err="1"/>
              <a:t>încredere</a:t>
            </a:r>
            <a:r>
              <a:rPr lang="en-US" dirty="0"/>
              <a:t> </a:t>
            </a:r>
            <a:r>
              <a:rPr lang="en-US" dirty="0" err="1"/>
              <a:t>folosind</a:t>
            </a:r>
            <a:r>
              <a:rPr lang="en-US" dirty="0"/>
              <a:t> </a:t>
            </a:r>
            <a:r>
              <a:rPr lang="en-US" dirty="0" err="1"/>
              <a:t>materiale</a:t>
            </a:r>
            <a:r>
              <a:rPr lang="en-US" dirty="0"/>
              <a:t> ESE
se </a:t>
            </a:r>
            <a:r>
              <a:rPr lang="en-US" dirty="0" err="1"/>
              <a:t>conecta</a:t>
            </a:r>
            <a:r>
              <a:rPr lang="en-US" dirty="0"/>
              <a:t> la </a:t>
            </a:r>
            <a:r>
              <a:rPr lang="en-US" dirty="0" err="1"/>
              <a:t>contexte</a:t>
            </a:r>
            <a:r>
              <a:rPr lang="en-US" dirty="0"/>
              <a:t> VET din </a:t>
            </a:r>
            <a:r>
              <a:rPr lang="en-US" dirty="0" err="1"/>
              <a:t>lumea</a:t>
            </a:r>
            <a:r>
              <a:rPr lang="en-US" dirty="0"/>
              <a:t> </a:t>
            </a:r>
            <a:r>
              <a:rPr lang="en-US" dirty="0" err="1"/>
              <a:t>reală</a:t>
            </a:r>
            <a:r>
              <a:rPr lang="en-US" dirty="0"/>
              <a:t> </a:t>
            </a:r>
            <a:r>
              <a:rPr lang="en-US" dirty="0" err="1"/>
              <a:t>și</a:t>
            </a:r>
            <a:r>
              <a:rPr lang="en-US" dirty="0"/>
              <a:t> 
</a:t>
            </a:r>
            <a:r>
              <a:rPr lang="en-US" dirty="0" err="1"/>
              <a:t>elabora</a:t>
            </a:r>
            <a:r>
              <a:rPr lang="en-US" dirty="0"/>
              <a:t> un plan de </a:t>
            </a:r>
            <a:r>
              <a:rPr lang="en-US" dirty="0" err="1"/>
              <a:t>lecții</a:t>
            </a:r>
            <a:r>
              <a:rPr lang="en-US" dirty="0"/>
              <a:t> </a:t>
            </a:r>
            <a:r>
              <a:rPr lang="en-US" dirty="0" err="1"/>
              <a:t>incluziv</a:t>
            </a:r>
            <a:r>
              <a:rPr lang="en-US" dirty="0"/>
              <a:t>, gata de </a:t>
            </a:r>
            <a:r>
              <a:rPr lang="en-US" dirty="0" err="1"/>
              <a:t>livrare</a:t>
            </a:r>
            <a:endParaRPr lang="en-US" b="1" dirty="0"/>
          </a:p>
          <a:p>
            <a:pPr marL="0" indent="0">
              <a:buNone/>
            </a:pPr>
            <a:endParaRPr lang="en-US" b="1" dirty="0"/>
          </a:p>
          <a:p>
            <a:pPr marL="0" indent="0">
              <a:buNone/>
            </a:pPr>
            <a:r>
              <a:rPr lang="en-US" sz="900" b="1" dirty="0"/>
              <a:t>*</a:t>
            </a:r>
            <a:r>
              <a:rPr lang="en-US" sz="900" b="1" dirty="0" err="1"/>
              <a:t>Cursul</a:t>
            </a:r>
            <a:r>
              <a:rPr lang="en-US" sz="900" b="1" dirty="0"/>
              <a:t> European de </a:t>
            </a:r>
            <a:r>
              <a:rPr lang="en-US" sz="900" b="1" dirty="0" err="1"/>
              <a:t>Sustenabilitate</a:t>
            </a:r>
            <a:endParaRPr lang="en-US" sz="900" dirty="0"/>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Rezultatele învățării</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700771"/>
            <a:ext cx="9313591" cy="4090429"/>
          </a:xfrm>
        </p:spPr>
        <p:txBody>
          <a:bodyPr/>
          <a:lstStyle/>
          <a:p>
            <a:pPr marL="0" indent="0">
              <a:buNone/>
            </a:pPr>
            <a:r>
              <a:rPr lang="en-US" dirty="0" err="1"/>
              <a:t>Acest</a:t>
            </a:r>
            <a:r>
              <a:rPr lang="en-US" dirty="0"/>
              <a:t> </a:t>
            </a:r>
            <a:r>
              <a:rPr lang="en-US" dirty="0" err="1"/>
              <a:t>modul</a:t>
            </a:r>
            <a:r>
              <a:rPr lang="en-US" dirty="0"/>
              <a:t> </a:t>
            </a:r>
            <a:r>
              <a:rPr lang="en-US" dirty="0" err="1"/>
              <a:t>abordează</a:t>
            </a:r>
            <a:r>
              <a:rPr lang="en-US" dirty="0"/>
              <a:t> </a:t>
            </a:r>
            <a:r>
              <a:rPr lang="en-US" dirty="0" err="1"/>
              <a:t>următoarele</a:t>
            </a:r>
            <a:r>
              <a:rPr lang="en-US" dirty="0"/>
              <a:t> </a:t>
            </a:r>
            <a:r>
              <a:rPr lang="en-US" dirty="0" err="1"/>
              <a:t>Rezultate</a:t>
            </a:r>
            <a:r>
              <a:rPr lang="en-US" dirty="0"/>
              <a:t> ale </a:t>
            </a:r>
            <a:r>
              <a:rPr lang="en-US" dirty="0" err="1"/>
              <a:t>Învățării</a:t>
            </a:r>
            <a:r>
              <a:rPr lang="en-US" noProof="0" dirty="0"/>
              <a:t>:</a:t>
            </a:r>
          </a:p>
          <a:p>
            <a:r>
              <a:rPr lang="en-US" b="1" noProof="0" dirty="0"/>
              <a:t>K2</a:t>
            </a:r>
            <a:r>
              <a:rPr lang="en-US" noProof="0" dirty="0"/>
              <a:t> – </a:t>
            </a:r>
            <a:r>
              <a:rPr lang="en-US" dirty="0" err="1"/>
              <a:t>Descrierea</a:t>
            </a:r>
            <a:r>
              <a:rPr lang="en-US" dirty="0"/>
              <a:t> </a:t>
            </a:r>
            <a:r>
              <a:rPr lang="en-US" dirty="0" err="1"/>
              <a:t>conceptelor</a:t>
            </a:r>
            <a:r>
              <a:rPr lang="en-US" dirty="0"/>
              <a:t>, </a:t>
            </a:r>
            <a:r>
              <a:rPr lang="en-US" dirty="0" err="1"/>
              <a:t>tendințelor</a:t>
            </a:r>
            <a:r>
              <a:rPr lang="en-US" dirty="0"/>
              <a:t> </a:t>
            </a:r>
            <a:r>
              <a:rPr lang="en-US" dirty="0" err="1"/>
              <a:t>și</a:t>
            </a:r>
            <a:r>
              <a:rPr lang="en-US" dirty="0"/>
              <a:t> </a:t>
            </a:r>
            <a:r>
              <a:rPr lang="en-US" dirty="0" err="1"/>
              <a:t>cadrelor</a:t>
            </a:r>
            <a:r>
              <a:rPr lang="en-US" dirty="0"/>
              <a:t> de </a:t>
            </a:r>
            <a:r>
              <a:rPr lang="en-US" dirty="0" err="1"/>
              <a:t>sustenabilitate</a:t>
            </a:r>
            <a:r>
              <a:rPr lang="en-US" dirty="0"/>
              <a:t> </a:t>
            </a:r>
            <a:r>
              <a:rPr lang="en-US" dirty="0" err="1"/>
              <a:t>relevante</a:t>
            </a:r>
            <a:r>
              <a:rPr lang="en-US" dirty="0"/>
              <a:t> </a:t>
            </a:r>
            <a:r>
              <a:rPr lang="en-US" dirty="0" err="1"/>
              <a:t>pentru</a:t>
            </a:r>
            <a:r>
              <a:rPr lang="en-US" dirty="0"/>
              <a:t> </a:t>
            </a:r>
            <a:r>
              <a:rPr lang="en-US" dirty="0" err="1"/>
              <a:t>contextul</a:t>
            </a:r>
            <a:r>
              <a:rPr lang="en-US" dirty="0"/>
              <a:t> VET</a:t>
            </a:r>
            <a:endParaRPr lang="en-US" noProof="0" dirty="0"/>
          </a:p>
          <a:p>
            <a:r>
              <a:rPr lang="en-US" b="1" noProof="0" dirty="0"/>
              <a:t>K8</a:t>
            </a:r>
            <a:r>
              <a:rPr lang="en-US" noProof="0" dirty="0"/>
              <a:t> – </a:t>
            </a:r>
            <a:r>
              <a:rPr lang="en-US" dirty="0" err="1"/>
              <a:t>Rezumarea</a:t>
            </a:r>
            <a:r>
              <a:rPr lang="en-US" dirty="0"/>
              <a:t> </a:t>
            </a:r>
            <a:r>
              <a:rPr lang="en-US" dirty="0" err="1"/>
              <a:t>accesibilității</a:t>
            </a:r>
            <a:r>
              <a:rPr lang="en-US" dirty="0"/>
              <a:t>, </a:t>
            </a:r>
            <a:r>
              <a:rPr lang="en-US" dirty="0" err="1"/>
              <a:t>incluziunii</a:t>
            </a:r>
            <a:r>
              <a:rPr lang="en-US" dirty="0"/>
              <a:t> </a:t>
            </a:r>
            <a:r>
              <a:rPr lang="en-US" dirty="0" err="1"/>
              <a:t>și</a:t>
            </a:r>
            <a:r>
              <a:rPr lang="en-US" dirty="0"/>
              <a:t> </a:t>
            </a:r>
            <a:r>
              <a:rPr lang="en-US" dirty="0" err="1"/>
              <a:t>cerințelor</a:t>
            </a:r>
            <a:r>
              <a:rPr lang="en-US" dirty="0"/>
              <a:t> </a:t>
            </a:r>
            <a:r>
              <a:rPr lang="en-US" dirty="0" err="1"/>
              <a:t>etice</a:t>
            </a:r>
            <a:r>
              <a:rPr lang="en-US" dirty="0"/>
              <a:t> </a:t>
            </a:r>
            <a:r>
              <a:rPr lang="en-US" dirty="0" err="1"/>
              <a:t>în</a:t>
            </a:r>
            <a:r>
              <a:rPr lang="en-US" dirty="0"/>
              <a:t> </a:t>
            </a:r>
            <a:r>
              <a:rPr lang="en-US" dirty="0" err="1"/>
              <a:t>predarea</a:t>
            </a:r>
            <a:r>
              <a:rPr lang="en-US" dirty="0"/>
              <a:t> </a:t>
            </a:r>
            <a:r>
              <a:rPr lang="en-US" dirty="0" err="1"/>
              <a:t>și</a:t>
            </a:r>
            <a:r>
              <a:rPr lang="en-US" dirty="0"/>
              <a:t> </a:t>
            </a:r>
            <a:r>
              <a:rPr lang="en-US" dirty="0" err="1"/>
              <a:t>evaluarea</a:t>
            </a:r>
            <a:r>
              <a:rPr lang="en-US" dirty="0"/>
              <a:t> online</a:t>
            </a:r>
            <a:endParaRPr lang="en-US" noProof="0" dirty="0"/>
          </a:p>
          <a:p>
            <a:r>
              <a:rPr lang="en-US" b="1" noProof="0" dirty="0"/>
              <a:t>S1</a:t>
            </a:r>
            <a:r>
              <a:rPr lang="en-US" noProof="0" dirty="0"/>
              <a:t> – </a:t>
            </a:r>
            <a:r>
              <a:rPr lang="en-US" dirty="0" err="1"/>
              <a:t>Proiectarea</a:t>
            </a:r>
            <a:r>
              <a:rPr lang="en-US" dirty="0"/>
              <a:t> </a:t>
            </a:r>
            <a:r>
              <a:rPr lang="en-US" dirty="0" err="1"/>
              <a:t>și</a:t>
            </a:r>
            <a:r>
              <a:rPr lang="en-US" dirty="0"/>
              <a:t> </a:t>
            </a:r>
            <a:r>
              <a:rPr lang="en-US" dirty="0" err="1"/>
              <a:t>susținerea</a:t>
            </a:r>
            <a:r>
              <a:rPr lang="en-US" dirty="0"/>
              <a:t> </a:t>
            </a:r>
            <a:r>
              <a:rPr lang="en-US" dirty="0" err="1"/>
              <a:t>unei</a:t>
            </a:r>
            <a:r>
              <a:rPr lang="en-US" dirty="0"/>
              <a:t> </a:t>
            </a:r>
            <a:r>
              <a:rPr lang="en-US" dirty="0" err="1"/>
              <a:t>sesiuni</a:t>
            </a:r>
            <a:r>
              <a:rPr lang="en-US" dirty="0"/>
              <a:t> </a:t>
            </a:r>
            <a:r>
              <a:rPr lang="en-US" dirty="0" err="1"/>
              <a:t>scurte</a:t>
            </a:r>
            <a:r>
              <a:rPr lang="en-US" dirty="0"/>
              <a:t> de </a:t>
            </a:r>
            <a:r>
              <a:rPr lang="en-US" dirty="0" err="1"/>
              <a:t>învățare</a:t>
            </a:r>
            <a:r>
              <a:rPr lang="en-US" dirty="0"/>
              <a:t> </a:t>
            </a:r>
            <a:r>
              <a:rPr lang="en-US" dirty="0" err="1"/>
              <a:t>folosind</a:t>
            </a:r>
            <a:r>
              <a:rPr lang="en-US" dirty="0"/>
              <a:t> </a:t>
            </a:r>
            <a:r>
              <a:rPr lang="en-US" dirty="0" err="1"/>
              <a:t>materiale</a:t>
            </a:r>
            <a:r>
              <a:rPr lang="en-US" dirty="0"/>
              <a:t> SUSTAIN-EU </a:t>
            </a:r>
            <a:r>
              <a:rPr lang="en-US" dirty="0" err="1"/>
              <a:t>și</a:t>
            </a:r>
            <a:r>
              <a:rPr lang="en-US" dirty="0"/>
              <a:t> </a:t>
            </a:r>
            <a:r>
              <a:rPr lang="en-US" dirty="0" err="1"/>
              <a:t>standardele</a:t>
            </a:r>
            <a:r>
              <a:rPr lang="en-US" dirty="0"/>
              <a:t> de </a:t>
            </a:r>
            <a:r>
              <a:rPr lang="en-US" dirty="0" err="1"/>
              <a:t>calitate</a:t>
            </a:r>
            <a:endParaRPr lang="en-US" noProof="0" dirty="0"/>
          </a:p>
          <a:p>
            <a:r>
              <a:rPr lang="en-US" b="1" noProof="0" dirty="0"/>
              <a:t>AR5</a:t>
            </a:r>
            <a:r>
              <a:rPr lang="en-US" noProof="0" dirty="0"/>
              <a:t> – </a:t>
            </a:r>
            <a:r>
              <a:rPr lang="en-US" dirty="0" err="1"/>
              <a:t>Promovarea</a:t>
            </a:r>
            <a:r>
              <a:rPr lang="en-US" dirty="0"/>
              <a:t> </a:t>
            </a:r>
            <a:r>
              <a:rPr lang="en-US" dirty="0" err="1"/>
              <a:t>accesibilității</a:t>
            </a:r>
            <a:r>
              <a:rPr lang="en-US" dirty="0"/>
              <a:t> </a:t>
            </a:r>
            <a:r>
              <a:rPr lang="en-US" dirty="0" err="1"/>
              <a:t>și</a:t>
            </a:r>
            <a:r>
              <a:rPr lang="en-US" dirty="0"/>
              <a:t> </a:t>
            </a:r>
            <a:r>
              <a:rPr lang="en-US" dirty="0" err="1"/>
              <a:t>incluziunii</a:t>
            </a:r>
            <a:r>
              <a:rPr lang="en-US" dirty="0"/>
              <a:t> </a:t>
            </a:r>
            <a:r>
              <a:rPr lang="en-US" dirty="0" err="1"/>
              <a:t>și</a:t>
            </a:r>
            <a:r>
              <a:rPr lang="en-US" dirty="0"/>
              <a:t> </a:t>
            </a:r>
            <a:r>
              <a:rPr lang="en-US" dirty="0" err="1"/>
              <a:t>facilitarea</a:t>
            </a:r>
            <a:r>
              <a:rPr lang="en-US" dirty="0"/>
              <a:t> </a:t>
            </a:r>
            <a:r>
              <a:rPr lang="en-US" dirty="0" err="1"/>
              <a:t>practicii</a:t>
            </a:r>
            <a:r>
              <a:rPr lang="en-US" dirty="0"/>
              <a:t> reflexive </a:t>
            </a:r>
            <a:r>
              <a:rPr lang="en-US" dirty="0" err="1"/>
              <a:t>între</a:t>
            </a:r>
            <a:r>
              <a:rPr lang="en-US" dirty="0"/>
              <a:t> </a:t>
            </a:r>
            <a:r>
              <a:rPr lang="en-US" dirty="0" err="1"/>
              <a:t>cursanți</a:t>
            </a:r>
            <a:endParaRPr lang="en-US" noProof="0" dirty="0"/>
          </a:p>
        </p:txBody>
      </p:sp>
    </p:spTree>
    <p:custDataLst>
      <p:tags r:id="rId1"/>
    </p:custDataLst>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Reflecție</a:t>
            </a:r>
            <a:r>
              <a:rPr lang="en-US" dirty="0">
                <a:solidFill>
                  <a:srgbClr val="255839"/>
                </a:solidFill>
              </a:rPr>
              <a:t> de </a:t>
            </a:r>
            <a:r>
              <a:rPr lang="en-US" dirty="0" err="1">
                <a:solidFill>
                  <a:srgbClr val="255839"/>
                </a:solidFill>
              </a:rPr>
              <a:t>deschidere</a:t>
            </a:r>
            <a:r>
              <a:rPr lang="en-US" dirty="0">
                <a:solidFill>
                  <a:srgbClr val="255839"/>
                </a:solidFill>
              </a:rPr>
              <a:t> / </a:t>
            </a:r>
            <a:r>
              <a:rPr lang="en-US" dirty="0" err="1">
                <a:solidFill>
                  <a:srgbClr val="255839"/>
                </a:solidFill>
              </a:rPr>
              <a:t>Încălzire</a:t>
            </a:r>
            <a:endParaRPr lang="el-GR"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700772"/>
            <a:ext cx="9313591" cy="3057496"/>
          </a:xfrm>
        </p:spPr>
        <p:txBody>
          <a:bodyPr/>
          <a:lstStyle/>
          <a:p>
            <a:r>
              <a:rPr lang="en-US" dirty="0" err="1"/>
              <a:t>Gândiți-vă</a:t>
            </a:r>
            <a:r>
              <a:rPr lang="en-US" dirty="0"/>
              <a:t> la un concept de </a:t>
            </a:r>
            <a:r>
              <a:rPr lang="en-US" dirty="0" err="1"/>
              <a:t>sustenabilitate</a:t>
            </a:r>
            <a:r>
              <a:rPr lang="en-US" dirty="0"/>
              <a:t> pe care </a:t>
            </a:r>
            <a:r>
              <a:rPr lang="en-US" dirty="0" err="1"/>
              <a:t>îl</a:t>
            </a:r>
            <a:r>
              <a:rPr lang="en-US" dirty="0"/>
              <a:t> </a:t>
            </a:r>
            <a:r>
              <a:rPr lang="en-US" dirty="0" err="1"/>
              <a:t>menționați</a:t>
            </a:r>
            <a:r>
              <a:rPr lang="en-US" dirty="0"/>
              <a:t> </a:t>
            </a:r>
            <a:r>
              <a:rPr lang="en-US" dirty="0" err="1"/>
              <a:t>deja</a:t>
            </a:r>
            <a:r>
              <a:rPr lang="en-US" dirty="0"/>
              <a:t> </a:t>
            </a:r>
            <a:r>
              <a:rPr lang="en-US" dirty="0" err="1"/>
              <a:t>în</a:t>
            </a:r>
            <a:r>
              <a:rPr lang="en-US" dirty="0"/>
              <a:t> </a:t>
            </a:r>
            <a:r>
              <a:rPr lang="en-US" dirty="0" err="1"/>
              <a:t>predarea</a:t>
            </a:r>
            <a:r>
              <a:rPr lang="en-US" dirty="0"/>
              <a:t> </a:t>
            </a:r>
            <a:r>
              <a:rPr lang="en-US" dirty="0" err="1"/>
              <a:t>dvs</a:t>
            </a:r>
            <a:r>
              <a:rPr lang="en-US" dirty="0"/>
              <a:t>. – </a:t>
            </a:r>
            <a:r>
              <a:rPr lang="en-US" dirty="0" err="1"/>
              <a:t>chiar</a:t>
            </a:r>
            <a:r>
              <a:rPr lang="en-US" dirty="0"/>
              <a:t> </a:t>
            </a:r>
            <a:r>
              <a:rPr lang="en-US" dirty="0" err="1"/>
              <a:t>și</a:t>
            </a:r>
            <a:r>
              <a:rPr lang="en-US" dirty="0"/>
              <a:t> pe </a:t>
            </a:r>
            <a:r>
              <a:rPr lang="en-US" dirty="0" err="1"/>
              <a:t>scurt</a:t>
            </a:r>
            <a:r>
              <a:rPr lang="en-US" dirty="0"/>
              <a:t>. Cum il </a:t>
            </a:r>
            <a:r>
              <a:rPr lang="en-US" dirty="0" err="1"/>
              <a:t>explicați</a:t>
            </a:r>
            <a:r>
              <a:rPr lang="en-US" dirty="0"/>
              <a:t> </a:t>
            </a:r>
            <a:r>
              <a:rPr lang="en-US" dirty="0" err="1"/>
              <a:t>cursanților</a:t>
            </a:r>
            <a:r>
              <a:rPr lang="en-US" dirty="0"/>
              <a:t> care nu au </a:t>
            </a:r>
            <a:r>
              <a:rPr lang="en-US" dirty="0" err="1"/>
              <a:t>auzit</a:t>
            </a:r>
            <a:r>
              <a:rPr lang="en-US" dirty="0"/>
              <a:t> </a:t>
            </a:r>
            <a:r>
              <a:rPr lang="en-US" dirty="0" err="1"/>
              <a:t>niciodată</a:t>
            </a:r>
            <a:r>
              <a:rPr lang="en-US" dirty="0"/>
              <a:t> de </a:t>
            </a:r>
            <a:r>
              <a:rPr lang="en-US" dirty="0" err="1"/>
              <a:t>el</a:t>
            </a:r>
            <a:r>
              <a:rPr lang="en-US" dirty="0"/>
              <a:t>?
Despre </a:t>
            </a:r>
            <a:r>
              <a:rPr lang="en-US" dirty="0" err="1"/>
              <a:t>ce</a:t>
            </a:r>
            <a:r>
              <a:rPr lang="en-US" dirty="0"/>
              <a:t> </a:t>
            </a:r>
            <a:r>
              <a:rPr lang="en-US" dirty="0" err="1"/>
              <a:t>subiect</a:t>
            </a:r>
            <a:r>
              <a:rPr lang="en-US" dirty="0"/>
              <a:t> al </a:t>
            </a:r>
            <a:r>
              <a:rPr lang="en-US" dirty="0" err="1"/>
              <a:t>sustenabilității</a:t>
            </a:r>
            <a:r>
              <a:rPr lang="en-US" dirty="0"/>
              <a:t> </a:t>
            </a:r>
            <a:r>
              <a:rPr lang="en-US" dirty="0" err="1"/>
              <a:t>vă</a:t>
            </a:r>
            <a:r>
              <a:rPr lang="en-US" dirty="0"/>
              <a:t> </a:t>
            </a:r>
            <a:r>
              <a:rPr lang="en-US" dirty="0" err="1"/>
              <a:t>simțiți</a:t>
            </a:r>
            <a:r>
              <a:rPr lang="en-US" dirty="0"/>
              <a:t> cel </a:t>
            </a:r>
            <a:r>
              <a:rPr lang="en-US" dirty="0" err="1"/>
              <a:t>mai</a:t>
            </a:r>
            <a:r>
              <a:rPr lang="en-US" dirty="0"/>
              <a:t> </a:t>
            </a:r>
            <a:r>
              <a:rPr lang="en-US" dirty="0" err="1"/>
              <a:t>puțin</a:t>
            </a:r>
            <a:r>
              <a:rPr lang="en-US" dirty="0"/>
              <a:t> </a:t>
            </a:r>
            <a:r>
              <a:rPr lang="en-US" dirty="0" err="1"/>
              <a:t>încrezător</a:t>
            </a:r>
            <a:r>
              <a:rPr lang="en-US" dirty="0"/>
              <a:t>? Ce v-</a:t>
            </a:r>
            <a:r>
              <a:rPr lang="en-US" dirty="0" err="1"/>
              <a:t>ar</a:t>
            </a:r>
            <a:r>
              <a:rPr lang="en-US" dirty="0"/>
              <a:t> </a:t>
            </a:r>
            <a:r>
              <a:rPr lang="en-US" dirty="0" err="1"/>
              <a:t>ajuta</a:t>
            </a:r>
            <a:r>
              <a:rPr lang="en-US" dirty="0"/>
              <a:t>?
Ce </a:t>
            </a:r>
            <a:r>
              <a:rPr lang="en-US" dirty="0" err="1"/>
              <a:t>întrebare</a:t>
            </a:r>
            <a:r>
              <a:rPr lang="en-US" dirty="0"/>
              <a:t> </a:t>
            </a:r>
            <a:r>
              <a:rPr lang="en-US" dirty="0" err="1"/>
              <a:t>vă</a:t>
            </a:r>
            <a:r>
              <a:rPr lang="en-US" dirty="0"/>
              <a:t> </a:t>
            </a:r>
            <a:r>
              <a:rPr lang="en-US" dirty="0" err="1"/>
              <a:t>așteptați</a:t>
            </a:r>
            <a:r>
              <a:rPr lang="en-US" dirty="0"/>
              <a:t> </a:t>
            </a:r>
            <a:r>
              <a:rPr lang="en-US" dirty="0" err="1"/>
              <a:t>să</a:t>
            </a:r>
            <a:r>
              <a:rPr lang="en-US" dirty="0"/>
              <a:t> </a:t>
            </a:r>
            <a:r>
              <a:rPr lang="en-US" dirty="0" err="1"/>
              <a:t>pună</a:t>
            </a:r>
            <a:r>
              <a:rPr lang="en-US" dirty="0"/>
              <a:t> </a:t>
            </a:r>
            <a:r>
              <a:rPr lang="en-US" dirty="0" err="1"/>
              <a:t>cursanții</a:t>
            </a:r>
            <a:r>
              <a:rPr lang="en-US" dirty="0"/>
              <a:t> </a:t>
            </a:r>
            <a:r>
              <a:rPr lang="en-US" dirty="0" err="1"/>
              <a:t>dvs</a:t>
            </a:r>
            <a:r>
              <a:rPr lang="en-US" dirty="0"/>
              <a:t>. </a:t>
            </a:r>
            <a:r>
              <a:rPr lang="en-US" dirty="0" err="1"/>
              <a:t>și</a:t>
            </a:r>
            <a:r>
              <a:rPr lang="en-US" dirty="0"/>
              <a:t> la care nu </a:t>
            </a:r>
            <a:r>
              <a:rPr lang="en-US" dirty="0" err="1"/>
              <a:t>știți</a:t>
            </a:r>
            <a:r>
              <a:rPr lang="en-US" dirty="0"/>
              <a:t> </a:t>
            </a:r>
            <a:r>
              <a:rPr lang="en-US" dirty="0" err="1"/>
              <a:t>încă</a:t>
            </a:r>
            <a:r>
              <a:rPr lang="en-US" dirty="0"/>
              <a:t> cum </a:t>
            </a:r>
            <a:r>
              <a:rPr lang="en-US" dirty="0" err="1"/>
              <a:t>să</a:t>
            </a:r>
            <a:r>
              <a:rPr lang="en-US" dirty="0"/>
              <a:t> </a:t>
            </a:r>
            <a:r>
              <a:rPr lang="en-US" dirty="0" err="1"/>
              <a:t>răspundeți</a:t>
            </a:r>
            <a:r>
              <a:rPr lang="en-US" dirty="0"/>
              <a:t>?</a:t>
            </a:r>
          </a:p>
        </p:txBody>
      </p:sp>
    </p:spTree>
    <p:custDataLst>
      <p:tags r:id="rId1"/>
    </p:custDataLst>
    <p:extLst>
      <p:ext uri="{BB962C8B-B14F-4D97-AF65-F5344CB8AC3E}">
        <p14:creationId xmlns:p14="http://schemas.microsoft.com/office/powerpoint/2010/main" val="607218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C865289-70EF-4E34-BAA9-5C8ACD69E177}"/>
              </a:ext>
            </a:extLst>
          </p:cNvPr>
          <p:cNvSpPr>
            <a:spLocks noGrp="1"/>
          </p:cNvSpPr>
          <p:nvPr>
            <p:ph type="ctrTitle"/>
          </p:nvPr>
        </p:nvSpPr>
        <p:spPr/>
        <p:txBody>
          <a:bodyPr/>
          <a:lstStyle/>
          <a:p>
            <a:r>
              <a:rPr lang="en-US" dirty="0">
                <a:solidFill>
                  <a:srgbClr val="255839"/>
                </a:solidFill>
              </a:rPr>
              <a:t>Ce </a:t>
            </a:r>
            <a:r>
              <a:rPr lang="en-US" dirty="0" err="1">
                <a:solidFill>
                  <a:srgbClr val="255839"/>
                </a:solidFill>
              </a:rPr>
              <a:t>este</a:t>
            </a:r>
            <a:r>
              <a:rPr lang="en-US" dirty="0">
                <a:solidFill>
                  <a:srgbClr val="255839"/>
                </a:solidFill>
              </a:rPr>
              <a:t> </a:t>
            </a:r>
            <a:r>
              <a:rPr lang="en-US" dirty="0" err="1">
                <a:solidFill>
                  <a:srgbClr val="255839"/>
                </a:solidFill>
              </a:rPr>
              <a:t>sustenabilitatea</a:t>
            </a:r>
            <a:r>
              <a:rPr lang="en-US" dirty="0">
                <a:solidFill>
                  <a:srgbClr val="255839"/>
                </a:solidFill>
              </a:rPr>
              <a:t>?</a:t>
            </a:r>
            <a:endParaRPr lang="pt-PT" b="1" dirty="0"/>
          </a:p>
        </p:txBody>
      </p:sp>
    </p:spTree>
    <p:custDataLst>
      <p:tags r:id="rId1"/>
    </p:custDataLst>
    <p:extLst>
      <p:ext uri="{BB962C8B-B14F-4D97-AF65-F5344CB8AC3E}">
        <p14:creationId xmlns:p14="http://schemas.microsoft.com/office/powerpoint/2010/main" val="3638265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GB" dirty="0">
                <a:solidFill>
                  <a:srgbClr val="92D050"/>
                </a:solidFill>
              </a:rPr>
              <a:t>Dezvoltare </a:t>
            </a:r>
            <a:r>
              <a:rPr lang="en-GB" dirty="0" err="1">
                <a:solidFill>
                  <a:srgbClr val="92D050"/>
                </a:solidFill>
              </a:rPr>
              <a:t>sustenabilă</a:t>
            </a:r>
            <a:endParaRPr lang="el-GR" dirty="0">
              <a:solidFill>
                <a:srgbClr val="92D050"/>
              </a:solidFill>
            </a:endParaRPr>
          </a:p>
        </p:txBody>
      </p:sp>
      <p:sp>
        <p:nvSpPr>
          <p:cNvPr id="7" name="Content Placeholder 6"/>
          <p:cNvSpPr>
            <a:spLocks noGrp="1"/>
          </p:cNvSpPr>
          <p:nvPr>
            <p:ph sz="quarter" idx="12"/>
          </p:nvPr>
        </p:nvSpPr>
        <p:spPr>
          <a:xfrm>
            <a:off x="399369" y="2068804"/>
            <a:ext cx="9313591" cy="4429126"/>
          </a:xfrm>
        </p:spPr>
        <p:txBody>
          <a:bodyPr/>
          <a:lstStyle/>
          <a:p>
            <a:r>
              <a:rPr lang="en-US" dirty="0" err="1"/>
              <a:t>În</a:t>
            </a:r>
            <a:r>
              <a:rPr lang="en-US" dirty="0"/>
              <a:t> 1987,</a:t>
            </a:r>
            <a:r>
              <a:rPr lang="en-US" i="1" dirty="0">
                <a:solidFill>
                  <a:srgbClr val="5693D5"/>
                </a:solidFill>
              </a:rPr>
              <a:t>United Nations Brundtland Commission a</a:t>
            </a:r>
            <a:r>
              <a:rPr lang="en-US" dirty="0"/>
              <a:t> </a:t>
            </a:r>
            <a:r>
              <a:rPr lang="en-US" dirty="0" err="1"/>
              <a:t>definit</a:t>
            </a:r>
            <a:r>
              <a:rPr lang="en-US" dirty="0"/>
              <a:t> </a:t>
            </a:r>
            <a:r>
              <a:rPr lang="en-US" dirty="0" err="1"/>
              <a:t>dezvoltarea</a:t>
            </a:r>
            <a:r>
              <a:rPr lang="en-US" dirty="0"/>
              <a:t> </a:t>
            </a:r>
            <a:r>
              <a:rPr lang="en-US" dirty="0" err="1"/>
              <a:t>durabilă</a:t>
            </a:r>
            <a:r>
              <a:rPr lang="en-US" dirty="0"/>
              <a:t> ca </a:t>
            </a:r>
            <a:r>
              <a:rPr lang="en-US" dirty="0" err="1"/>
              <a:t>fiind</a:t>
            </a:r>
            <a:r>
              <a:rPr lang="en-US" dirty="0"/>
              <a:t> </a:t>
            </a:r>
            <a:r>
              <a:rPr lang="en-US" i="1" dirty="0"/>
              <a:t>"</a:t>
            </a:r>
            <a:r>
              <a:rPr lang="en-US" i="1" dirty="0" err="1"/>
              <a:t>dezvoltarea</a:t>
            </a:r>
            <a:r>
              <a:rPr lang="en-US" i="1" dirty="0"/>
              <a:t> care </a:t>
            </a:r>
            <a:r>
              <a:rPr lang="en-US" i="1" dirty="0" err="1"/>
              <a:t>răspunde</a:t>
            </a:r>
            <a:r>
              <a:rPr lang="en-US" i="1" dirty="0"/>
              <a:t> </a:t>
            </a:r>
            <a:r>
              <a:rPr lang="en-US" i="1" dirty="0" err="1"/>
              <a:t>nevoilor</a:t>
            </a:r>
            <a:r>
              <a:rPr lang="en-US" i="1" dirty="0"/>
              <a:t> </a:t>
            </a:r>
            <a:r>
              <a:rPr lang="en-US" i="1" dirty="0" err="1"/>
              <a:t>prezentului</a:t>
            </a:r>
            <a:r>
              <a:rPr lang="en-US" i="1" dirty="0"/>
              <a:t> </a:t>
            </a:r>
            <a:r>
              <a:rPr lang="en-US" i="1" dirty="0" err="1"/>
              <a:t>fără</a:t>
            </a:r>
            <a:r>
              <a:rPr lang="en-US" i="1" dirty="0"/>
              <a:t> a </a:t>
            </a:r>
            <a:r>
              <a:rPr lang="en-US" i="1" dirty="0" err="1"/>
              <a:t>compromite</a:t>
            </a:r>
            <a:r>
              <a:rPr lang="en-US" i="1" dirty="0"/>
              <a:t> </a:t>
            </a:r>
            <a:r>
              <a:rPr lang="en-US" i="1" dirty="0" err="1"/>
              <a:t>capacitatea</a:t>
            </a:r>
            <a:r>
              <a:rPr lang="en-US" i="1" dirty="0"/>
              <a:t> </a:t>
            </a:r>
            <a:r>
              <a:rPr lang="en-US" i="1" dirty="0" err="1"/>
              <a:t>generațiilor</a:t>
            </a:r>
            <a:r>
              <a:rPr lang="en-US" i="1" dirty="0"/>
              <a:t> </a:t>
            </a:r>
            <a:r>
              <a:rPr lang="en-US" i="1" dirty="0" err="1"/>
              <a:t>viitoare</a:t>
            </a:r>
            <a:r>
              <a:rPr lang="en-US" i="1" dirty="0"/>
              <a:t> de a-</a:t>
            </a:r>
            <a:r>
              <a:rPr lang="en-US" i="1" dirty="0" err="1"/>
              <a:t>și</a:t>
            </a:r>
            <a:r>
              <a:rPr lang="en-US" i="1" dirty="0"/>
              <a:t> </a:t>
            </a:r>
            <a:r>
              <a:rPr lang="en-US" i="1" dirty="0" err="1"/>
              <a:t>satisface</a:t>
            </a:r>
            <a:r>
              <a:rPr lang="en-US" i="1" dirty="0"/>
              <a:t> </a:t>
            </a:r>
            <a:r>
              <a:rPr lang="en-US" i="1" dirty="0" err="1"/>
              <a:t>propriile</a:t>
            </a:r>
            <a:r>
              <a:rPr lang="en-US" i="1" dirty="0"/>
              <a:t> </a:t>
            </a:r>
            <a:r>
              <a:rPr lang="en-US" i="1" dirty="0" err="1"/>
              <a:t>nevoi</a:t>
            </a:r>
            <a:r>
              <a:rPr lang="en-US" i="1" dirty="0"/>
              <a:t>.”</a:t>
            </a:r>
            <a:endParaRPr lang="el-GR" i="1" dirty="0"/>
          </a:p>
        </p:txBody>
      </p:sp>
      <p:sp>
        <p:nvSpPr>
          <p:cNvPr id="5" name="Title 4"/>
          <p:cNvSpPr>
            <a:spLocks noGrp="1"/>
          </p:cNvSpPr>
          <p:nvPr>
            <p:ph type="title"/>
          </p:nvPr>
        </p:nvSpPr>
        <p:spPr>
          <a:xfrm>
            <a:off x="399369" y="788988"/>
            <a:ext cx="8596668" cy="660400"/>
          </a:xfrm>
        </p:spPr>
        <p:txBody>
          <a:bodyPr/>
          <a:lstStyle/>
          <a:p>
            <a:r>
              <a:rPr lang="en-US" dirty="0">
                <a:solidFill>
                  <a:srgbClr val="255839"/>
                </a:solidFill>
              </a:rPr>
              <a:t>Ce </a:t>
            </a:r>
            <a:r>
              <a:rPr lang="en-US" dirty="0" err="1">
                <a:solidFill>
                  <a:srgbClr val="255839"/>
                </a:solidFill>
              </a:rPr>
              <a:t>este</a:t>
            </a:r>
            <a:r>
              <a:rPr lang="en-US" dirty="0">
                <a:solidFill>
                  <a:srgbClr val="255839"/>
                </a:solidFill>
              </a:rPr>
              <a:t> </a:t>
            </a:r>
            <a:r>
              <a:rPr lang="en-US" dirty="0" err="1">
                <a:solidFill>
                  <a:srgbClr val="255839"/>
                </a:solidFill>
              </a:rPr>
              <a:t>sustenabilitatea</a:t>
            </a:r>
            <a:r>
              <a:rPr lang="en-US" dirty="0">
                <a:solidFill>
                  <a:srgbClr val="255839"/>
                </a:solidFill>
              </a:rPr>
              <a:t>?</a:t>
            </a:r>
            <a:endParaRPr lang="el-GR" dirty="0">
              <a:solidFill>
                <a:srgbClr val="255839"/>
              </a:solidFill>
            </a:endParaRPr>
          </a:p>
        </p:txBody>
      </p:sp>
      <p:grpSp>
        <p:nvGrpSpPr>
          <p:cNvPr id="9" name="Group 8">
            <a:extLst>
              <a:ext uri="{FF2B5EF4-FFF2-40B4-BE49-F238E27FC236}">
                <a16:creationId xmlns:a16="http://schemas.microsoft.com/office/drawing/2014/main" id="{5A6E878B-D5CE-3126-A891-4CA2FA25C8C1}"/>
              </a:ext>
            </a:extLst>
          </p:cNvPr>
          <p:cNvGrpSpPr/>
          <p:nvPr/>
        </p:nvGrpSpPr>
        <p:grpSpPr>
          <a:xfrm>
            <a:off x="787676" y="3156401"/>
            <a:ext cx="3655685" cy="3341529"/>
            <a:chOff x="787676" y="3156401"/>
            <a:chExt cx="3655685" cy="3341529"/>
          </a:xfrm>
        </p:grpSpPr>
        <p:pic>
          <p:nvPicPr>
            <p:cNvPr id="3" name="Picture 2">
              <a:extLst>
                <a:ext uri="{FF2B5EF4-FFF2-40B4-BE49-F238E27FC236}">
                  <a16:creationId xmlns:a16="http://schemas.microsoft.com/office/drawing/2014/main" id="{E9EA28FD-5E93-3A76-9C3E-CF318EBBCFA3}"/>
                </a:ext>
              </a:extLst>
            </p:cNvPr>
            <p:cNvPicPr>
              <a:picLocks noChangeAspect="1"/>
            </p:cNvPicPr>
            <p:nvPr/>
          </p:nvPicPr>
          <p:blipFill>
            <a:blip r:embed="rId4"/>
            <a:srcRect t="1" r="17756" b="1408"/>
            <a:stretch>
              <a:fillRect/>
            </a:stretch>
          </p:blipFill>
          <p:spPr>
            <a:xfrm>
              <a:off x="787676" y="3156401"/>
              <a:ext cx="3655685" cy="3341529"/>
            </a:xfrm>
            <a:prstGeom prst="rect">
              <a:avLst/>
            </a:prstGeom>
          </p:spPr>
        </p:pic>
        <p:sp>
          <p:nvSpPr>
            <p:cNvPr id="8" name="TextBox 7">
              <a:extLst>
                <a:ext uri="{FF2B5EF4-FFF2-40B4-BE49-F238E27FC236}">
                  <a16:creationId xmlns:a16="http://schemas.microsoft.com/office/drawing/2014/main" id="{2860F032-B14C-F86F-B70B-49D4CA1C3B69}"/>
                </a:ext>
              </a:extLst>
            </p:cNvPr>
            <p:cNvSpPr txBox="1"/>
            <p:nvPr/>
          </p:nvSpPr>
          <p:spPr>
            <a:xfrm>
              <a:off x="3035272" y="3156401"/>
              <a:ext cx="1407941" cy="1446550"/>
            </a:xfrm>
            <a:prstGeom prst="rect">
              <a:avLst/>
            </a:prstGeom>
            <a:noFill/>
          </p:spPr>
          <p:txBody>
            <a:bodyPr wrap="square">
              <a:spAutoFit/>
            </a:bodyPr>
            <a:lstStyle/>
            <a:p>
              <a:pPr algn="ctr"/>
              <a:r>
                <a:rPr lang="en-US" sz="1100" dirty="0">
                  <a:solidFill>
                    <a:schemeClr val="bg1"/>
                  </a:solidFill>
                </a:rPr>
                <a:t>Gro Harlem Brundtland, prim-</a:t>
              </a:r>
              <a:r>
                <a:rPr lang="en-US" sz="1100" dirty="0" err="1">
                  <a:solidFill>
                    <a:schemeClr val="bg1"/>
                  </a:solidFill>
                </a:rPr>
                <a:t>ministrul</a:t>
              </a:r>
              <a:r>
                <a:rPr lang="en-US" sz="1100" dirty="0">
                  <a:solidFill>
                    <a:schemeClr val="bg1"/>
                  </a:solidFill>
                </a:rPr>
                <a:t> </a:t>
              </a:r>
              <a:r>
                <a:rPr lang="en-US" sz="1100" dirty="0" err="1">
                  <a:solidFill>
                    <a:schemeClr val="bg1"/>
                  </a:solidFill>
                </a:rPr>
                <a:t>Norvegiei</a:t>
              </a:r>
              <a:r>
                <a:rPr lang="en-US" sz="1100" dirty="0">
                  <a:solidFill>
                    <a:schemeClr val="bg1"/>
                  </a:solidFill>
                </a:rPr>
                <a:t>, </a:t>
              </a:r>
              <a:r>
                <a:rPr lang="en-US" sz="1100" dirty="0" err="1">
                  <a:solidFill>
                    <a:schemeClr val="bg1"/>
                  </a:solidFill>
                </a:rPr>
                <a:t>adresându</a:t>
              </a:r>
              <a:r>
                <a:rPr lang="en-US" sz="1100" dirty="0">
                  <a:solidFill>
                    <a:schemeClr val="bg1"/>
                  </a:solidFill>
                </a:rPr>
                <a:t>-se </a:t>
              </a:r>
              <a:r>
                <a:rPr lang="en-US" sz="1100" dirty="0" err="1">
                  <a:solidFill>
                    <a:schemeClr val="bg1"/>
                  </a:solidFill>
                </a:rPr>
                <a:t>Adunării</a:t>
              </a:r>
              <a:r>
                <a:rPr lang="en-US" sz="1100" dirty="0">
                  <a:solidFill>
                    <a:schemeClr val="bg1"/>
                  </a:solidFill>
                </a:rPr>
                <a:t> Generale a ONU </a:t>
              </a:r>
              <a:r>
                <a:rPr lang="en-US" sz="1100" dirty="0" err="1">
                  <a:solidFill>
                    <a:schemeClr val="bg1"/>
                  </a:solidFill>
                </a:rPr>
                <a:t>pentru</a:t>
              </a:r>
              <a:r>
                <a:rPr lang="en-US" sz="1100" dirty="0">
                  <a:solidFill>
                    <a:schemeClr val="bg1"/>
                  </a:solidFill>
                </a:rPr>
                <a:t> </a:t>
              </a:r>
              <a:r>
                <a:rPr lang="en-US" sz="1100" dirty="0" err="1">
                  <a:solidFill>
                    <a:schemeClr val="bg1"/>
                  </a:solidFill>
                </a:rPr>
                <a:t>Mediu</a:t>
              </a:r>
              <a:r>
                <a:rPr lang="en-US" sz="1100" dirty="0">
                  <a:solidFill>
                    <a:schemeClr val="bg1"/>
                  </a:solidFill>
                </a:rPr>
                <a:t> </a:t>
              </a:r>
              <a:r>
                <a:rPr lang="en-US" sz="1100" dirty="0" err="1">
                  <a:solidFill>
                    <a:schemeClr val="bg1"/>
                  </a:solidFill>
                </a:rPr>
                <a:t>și</a:t>
              </a:r>
              <a:r>
                <a:rPr lang="en-US" sz="1100" dirty="0">
                  <a:solidFill>
                    <a:schemeClr val="bg1"/>
                  </a:solidFill>
                </a:rPr>
                <a:t> Dezvoltare</a:t>
              </a:r>
              <a:endParaRPr lang="en-GB" sz="1100" dirty="0">
                <a:solidFill>
                  <a:schemeClr val="bg1"/>
                </a:solidFill>
              </a:endParaRPr>
            </a:p>
          </p:txBody>
        </p:sp>
      </p:grpSp>
      <p:pic>
        <p:nvPicPr>
          <p:cNvPr id="10" name="Picture 9">
            <a:extLst>
              <a:ext uri="{FF2B5EF4-FFF2-40B4-BE49-F238E27FC236}">
                <a16:creationId xmlns:a16="http://schemas.microsoft.com/office/drawing/2014/main" id="{6A24FEDA-AA93-C825-0149-88C9B93B512D}"/>
              </a:ext>
            </a:extLst>
          </p:cNvPr>
          <p:cNvPicPr>
            <a:picLocks noChangeAspect="1"/>
          </p:cNvPicPr>
          <p:nvPr/>
        </p:nvPicPr>
        <p:blipFill>
          <a:blip r:embed="rId5"/>
          <a:srcRect l="6594" r="62010" b="61070"/>
          <a:stretch>
            <a:fillRect/>
          </a:stretch>
        </p:blipFill>
        <p:spPr>
          <a:xfrm>
            <a:off x="4949379" y="3275649"/>
            <a:ext cx="1410472" cy="1158025"/>
          </a:xfrm>
          <a:prstGeom prst="rect">
            <a:avLst/>
          </a:prstGeom>
        </p:spPr>
      </p:pic>
      <p:pic>
        <p:nvPicPr>
          <p:cNvPr id="12" name="Picture 11">
            <a:extLst>
              <a:ext uri="{FF2B5EF4-FFF2-40B4-BE49-F238E27FC236}">
                <a16:creationId xmlns:a16="http://schemas.microsoft.com/office/drawing/2014/main" id="{C7CE1908-B9B1-5A0E-3A17-6E2A230780E6}"/>
              </a:ext>
            </a:extLst>
          </p:cNvPr>
          <p:cNvPicPr>
            <a:picLocks noChangeAspect="1"/>
          </p:cNvPicPr>
          <p:nvPr/>
        </p:nvPicPr>
        <p:blipFill>
          <a:blip r:embed="rId6"/>
          <a:stretch>
            <a:fillRect/>
          </a:stretch>
        </p:blipFill>
        <p:spPr>
          <a:xfrm>
            <a:off x="6537386" y="2873451"/>
            <a:ext cx="2746362" cy="3743111"/>
          </a:xfrm>
          <a:prstGeom prst="rect">
            <a:avLst/>
          </a:prstGeom>
        </p:spPr>
      </p:pic>
      <p:sp>
        <p:nvSpPr>
          <p:cNvPr id="14" name="TextBox 13">
            <a:extLst>
              <a:ext uri="{FF2B5EF4-FFF2-40B4-BE49-F238E27FC236}">
                <a16:creationId xmlns:a16="http://schemas.microsoft.com/office/drawing/2014/main" id="{951F863E-9960-A485-26EA-7DD668D0239F}"/>
              </a:ext>
            </a:extLst>
          </p:cNvPr>
          <p:cNvSpPr txBox="1"/>
          <p:nvPr/>
        </p:nvSpPr>
        <p:spPr>
          <a:xfrm>
            <a:off x="4785064" y="5361039"/>
            <a:ext cx="1727559" cy="923330"/>
          </a:xfrm>
          <a:prstGeom prst="rect">
            <a:avLst/>
          </a:prstGeom>
          <a:noFill/>
        </p:spPr>
        <p:txBody>
          <a:bodyPr wrap="square">
            <a:spAutoFit/>
          </a:bodyPr>
          <a:lstStyle/>
          <a:p>
            <a:pPr algn="ctr"/>
            <a:r>
              <a:rPr lang="en-GB" dirty="0">
                <a:solidFill>
                  <a:srgbClr val="5693D5"/>
                </a:solidFill>
              </a:rPr>
              <a:t>“</a:t>
            </a:r>
            <a:r>
              <a:rPr lang="it-IT" dirty="0">
                <a:solidFill>
                  <a:srgbClr val="5693D5"/>
                </a:solidFill>
              </a:rPr>
              <a:t>Viitorul nostru comun" 
Raport ONU</a:t>
            </a:r>
            <a:endParaRPr lang="en-GB" dirty="0">
              <a:solidFill>
                <a:srgbClr val="5693D5"/>
              </a:solidFill>
            </a:endParaRPr>
          </a:p>
        </p:txBody>
      </p:sp>
    </p:spTree>
    <p:custDataLst>
      <p:tags r:id="rId1"/>
    </p:custDataLst>
    <p:extLst>
      <p:ext uri="{BB962C8B-B14F-4D97-AF65-F5344CB8AC3E}">
        <p14:creationId xmlns:p14="http://schemas.microsoft.com/office/powerpoint/2010/main" val="3181268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DE84B-5BAC-7C6D-E3C1-0ADEA0C64D1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BC97A1C-3745-7191-5CCA-0E001EF17C70}"/>
              </a:ext>
            </a:extLst>
          </p:cNvPr>
          <p:cNvSpPr>
            <a:spLocks noGrp="1"/>
          </p:cNvSpPr>
          <p:nvPr>
            <p:ph type="body" sz="quarter" idx="10"/>
          </p:nvPr>
        </p:nvSpPr>
        <p:spPr/>
        <p:txBody>
          <a:bodyPr/>
          <a:lstStyle/>
          <a:p>
            <a:r>
              <a:rPr lang="en-GB" dirty="0" err="1">
                <a:solidFill>
                  <a:srgbClr val="92D050"/>
                </a:solidFill>
              </a:rPr>
              <a:t>Sustenabilitatea</a:t>
            </a:r>
            <a:r>
              <a:rPr lang="en-GB" dirty="0">
                <a:solidFill>
                  <a:srgbClr val="92D050"/>
                </a:solidFill>
              </a:rPr>
              <a:t> – </a:t>
            </a:r>
            <a:r>
              <a:rPr lang="en-GB" dirty="0" err="1">
                <a:solidFill>
                  <a:srgbClr val="92D050"/>
                </a:solidFill>
              </a:rPr>
              <a:t>Modelul</a:t>
            </a:r>
            <a:r>
              <a:rPr lang="en-GB" dirty="0">
                <a:solidFill>
                  <a:srgbClr val="92D050"/>
                </a:solidFill>
              </a:rPr>
              <a:t> triple bottom line al </a:t>
            </a:r>
            <a:r>
              <a:rPr lang="en-GB" dirty="0" err="1">
                <a:solidFill>
                  <a:srgbClr val="92D050"/>
                </a:solidFill>
              </a:rPr>
              <a:t>lui</a:t>
            </a:r>
            <a:r>
              <a:rPr lang="en-GB" dirty="0">
                <a:solidFill>
                  <a:srgbClr val="92D050"/>
                </a:solidFill>
              </a:rPr>
              <a:t> Elkington</a:t>
            </a:r>
            <a:endParaRPr lang="el-GR" dirty="0">
              <a:solidFill>
                <a:srgbClr val="92D050"/>
              </a:solidFill>
            </a:endParaRPr>
          </a:p>
        </p:txBody>
      </p:sp>
      <p:sp>
        <p:nvSpPr>
          <p:cNvPr id="7" name="Content Placeholder 6">
            <a:extLst>
              <a:ext uri="{FF2B5EF4-FFF2-40B4-BE49-F238E27FC236}">
                <a16:creationId xmlns:a16="http://schemas.microsoft.com/office/drawing/2014/main" id="{42CDE054-53AD-6581-86A5-903FD55B8936}"/>
              </a:ext>
            </a:extLst>
          </p:cNvPr>
          <p:cNvSpPr>
            <a:spLocks noGrp="1"/>
          </p:cNvSpPr>
          <p:nvPr>
            <p:ph sz="quarter" idx="12"/>
          </p:nvPr>
        </p:nvSpPr>
        <p:spPr>
          <a:xfrm>
            <a:off x="399370" y="2177491"/>
            <a:ext cx="4674906" cy="4429126"/>
          </a:xfrm>
        </p:spPr>
        <p:txBody>
          <a:bodyPr/>
          <a:lstStyle/>
          <a:p>
            <a:r>
              <a:rPr lang="en-US" dirty="0" err="1"/>
              <a:t>Publicat</a:t>
            </a:r>
            <a:r>
              <a:rPr lang="en-US" dirty="0"/>
              <a:t> </a:t>
            </a:r>
            <a:r>
              <a:rPr lang="en-US" dirty="0" err="1"/>
              <a:t>pentru</a:t>
            </a:r>
            <a:r>
              <a:rPr lang="en-US" dirty="0"/>
              <a:t> prima </a:t>
            </a:r>
            <a:r>
              <a:rPr lang="en-US" dirty="0" err="1"/>
              <a:t>dată</a:t>
            </a:r>
            <a:r>
              <a:rPr lang="en-US" dirty="0"/>
              <a:t> </a:t>
            </a:r>
            <a:r>
              <a:rPr lang="en-US" dirty="0" err="1"/>
              <a:t>în</a:t>
            </a:r>
            <a:r>
              <a:rPr lang="en-US" dirty="0"/>
              <a:t> 1997, </a:t>
            </a:r>
            <a:r>
              <a:rPr lang="en-US" dirty="0" err="1"/>
              <a:t>conceptul</a:t>
            </a:r>
            <a:r>
              <a:rPr lang="en-US" dirty="0"/>
              <a:t> triple bottom line al </a:t>
            </a:r>
            <a:r>
              <a:rPr lang="en-US" dirty="0" err="1"/>
              <a:t>lui</a:t>
            </a:r>
            <a:r>
              <a:rPr lang="en-US" dirty="0"/>
              <a:t> John Elkington </a:t>
            </a:r>
            <a:r>
              <a:rPr lang="en-US" dirty="0" err="1"/>
              <a:t>descrie</a:t>
            </a:r>
            <a:r>
              <a:rPr lang="en-US" dirty="0"/>
              <a:t> o </a:t>
            </a:r>
            <a:r>
              <a:rPr lang="en-US" dirty="0" err="1"/>
              <a:t>lume</a:t>
            </a:r>
            <a:r>
              <a:rPr lang="en-US" dirty="0"/>
              <a:t> a </a:t>
            </a:r>
            <a:r>
              <a:rPr lang="en-US" dirty="0" err="1"/>
              <a:t>afacerilor</a:t>
            </a:r>
            <a:r>
              <a:rPr lang="en-US" dirty="0"/>
              <a:t> cu </a:t>
            </a:r>
            <a:r>
              <a:rPr lang="en-US" dirty="0" err="1"/>
              <a:t>performanțe</a:t>
            </a:r>
            <a:r>
              <a:rPr lang="en-US" dirty="0"/>
              <a:t> </a:t>
            </a:r>
            <a:r>
              <a:rPr lang="en-US" dirty="0" err="1"/>
              <a:t>remarcabile</a:t>
            </a:r>
            <a:r>
              <a:rPr lang="en-US" dirty="0"/>
              <a:t> </a:t>
            </a:r>
            <a:r>
              <a:rPr lang="en-US" dirty="0" err="1"/>
              <a:t>în</a:t>
            </a:r>
            <a:r>
              <a:rPr lang="en-US" dirty="0"/>
              <a:t> </a:t>
            </a:r>
            <a:r>
              <a:rPr lang="en-US" dirty="0" err="1"/>
              <a:t>trei</a:t>
            </a:r>
            <a:r>
              <a:rPr lang="en-US" dirty="0"/>
              <a:t> </a:t>
            </a:r>
            <a:r>
              <a:rPr lang="en-US" dirty="0" err="1"/>
              <a:t>domenii</a:t>
            </a:r>
            <a:r>
              <a:rPr lang="en-US" dirty="0"/>
              <a:t> </a:t>
            </a:r>
            <a:r>
              <a:rPr lang="en-US" dirty="0" err="1"/>
              <a:t>principale</a:t>
            </a:r>
            <a:r>
              <a:rPr lang="en-US" dirty="0"/>
              <a:t>: </a:t>
            </a:r>
          </a:p>
          <a:p>
            <a:pPr lvl="1">
              <a:buFont typeface="Arial" panose="020B0604020202020204" pitchFamily="34" charset="0"/>
              <a:buChar char="•"/>
            </a:pPr>
            <a:r>
              <a:rPr lang="en-US" sz="1800" dirty="0"/>
              <a:t>Social</a:t>
            </a:r>
          </a:p>
          <a:p>
            <a:pPr lvl="1">
              <a:buFont typeface="Arial" panose="020B0604020202020204" pitchFamily="34" charset="0"/>
              <a:buChar char="•"/>
            </a:pPr>
            <a:r>
              <a:rPr lang="en-US" sz="1800" dirty="0" err="1"/>
              <a:t>Mediu</a:t>
            </a:r>
            <a:r>
              <a:rPr lang="en-US" sz="1800" dirty="0"/>
              <a:t> 
</a:t>
            </a:r>
            <a:r>
              <a:rPr lang="en-US" sz="1800" dirty="0" err="1"/>
              <a:t>Economie</a:t>
            </a:r>
            <a:r>
              <a:rPr lang="en-US" dirty="0"/>
              <a:t>     </a:t>
            </a:r>
          </a:p>
          <a:p>
            <a:pPr marL="457200" lvl="1" indent="0">
              <a:buNone/>
            </a:pPr>
            <a:r>
              <a:rPr lang="en-US" sz="1800" dirty="0" err="1"/>
              <a:t>în</a:t>
            </a:r>
            <a:r>
              <a:rPr lang="en-US" sz="1800" dirty="0"/>
              <a:t> loc </a:t>
            </a:r>
            <a:r>
              <a:rPr lang="en-US" sz="1800" dirty="0" err="1"/>
              <a:t>să</a:t>
            </a:r>
            <a:r>
              <a:rPr lang="en-US" sz="1800" dirty="0"/>
              <a:t> se </a:t>
            </a:r>
            <a:r>
              <a:rPr lang="en-US" sz="1800" dirty="0" err="1"/>
              <a:t>concentreze</a:t>
            </a:r>
            <a:r>
              <a:rPr lang="en-US" sz="1800" dirty="0"/>
              <a:t> </a:t>
            </a:r>
            <a:r>
              <a:rPr lang="en-US" sz="1800" dirty="0" err="1"/>
              <a:t>doar</a:t>
            </a:r>
            <a:r>
              <a:rPr lang="en-US" sz="1800" dirty="0"/>
              <a:t> pe </a:t>
            </a:r>
            <a:r>
              <a:rPr lang="en-US" sz="1800" dirty="0" err="1"/>
              <a:t>generare</a:t>
            </a:r>
            <a:r>
              <a:rPr lang="en-US" sz="1800" dirty="0"/>
              <a:t> de profit, </a:t>
            </a:r>
            <a:r>
              <a:rPr lang="en-US" sz="1800" dirty="0" err="1"/>
              <a:t>sau</a:t>
            </a:r>
            <a:r>
              <a:rPr lang="en-US" sz="1800" dirty="0"/>
              <a:t> pe "</a:t>
            </a:r>
            <a:r>
              <a:rPr lang="en-US" sz="1800" dirty="0" err="1"/>
              <a:t>profitul</a:t>
            </a:r>
            <a:r>
              <a:rPr lang="en-US" sz="1800" dirty="0"/>
              <a:t>" standard.</a:t>
            </a:r>
            <a:endParaRPr lang="el-GR" sz="1800" dirty="0"/>
          </a:p>
        </p:txBody>
      </p:sp>
      <p:sp>
        <p:nvSpPr>
          <p:cNvPr id="5" name="Title 4">
            <a:extLst>
              <a:ext uri="{FF2B5EF4-FFF2-40B4-BE49-F238E27FC236}">
                <a16:creationId xmlns:a16="http://schemas.microsoft.com/office/drawing/2014/main" id="{816D8798-028B-4FA8-CE90-C2B5ADFF94FA}"/>
              </a:ext>
            </a:extLst>
          </p:cNvPr>
          <p:cNvSpPr>
            <a:spLocks noGrp="1"/>
          </p:cNvSpPr>
          <p:nvPr>
            <p:ph type="title"/>
          </p:nvPr>
        </p:nvSpPr>
        <p:spPr>
          <a:xfrm>
            <a:off x="399369" y="788988"/>
            <a:ext cx="8596668" cy="660400"/>
          </a:xfrm>
        </p:spPr>
        <p:txBody>
          <a:bodyPr/>
          <a:lstStyle/>
          <a:p>
            <a:r>
              <a:rPr lang="en-US" dirty="0">
                <a:solidFill>
                  <a:srgbClr val="255839"/>
                </a:solidFill>
              </a:rPr>
              <a:t>Ce </a:t>
            </a:r>
            <a:r>
              <a:rPr lang="en-US" dirty="0" err="1">
                <a:solidFill>
                  <a:srgbClr val="255839"/>
                </a:solidFill>
              </a:rPr>
              <a:t>este</a:t>
            </a:r>
            <a:r>
              <a:rPr lang="en-US" dirty="0">
                <a:solidFill>
                  <a:srgbClr val="255839"/>
                </a:solidFill>
              </a:rPr>
              <a:t> </a:t>
            </a:r>
            <a:r>
              <a:rPr lang="en-US" dirty="0" err="1">
                <a:solidFill>
                  <a:srgbClr val="255839"/>
                </a:solidFill>
              </a:rPr>
              <a:t>sustenabilitatea</a:t>
            </a:r>
            <a:r>
              <a:rPr lang="en-US" dirty="0">
                <a:solidFill>
                  <a:srgbClr val="255839"/>
                </a:solidFill>
              </a:rPr>
              <a:t>?</a:t>
            </a:r>
            <a:endParaRPr lang="el-GR" dirty="0">
              <a:solidFill>
                <a:srgbClr val="255839"/>
              </a:solidFill>
            </a:endParaRPr>
          </a:p>
        </p:txBody>
      </p:sp>
      <p:pic>
        <p:nvPicPr>
          <p:cNvPr id="4" name="Picture 3">
            <a:extLst>
              <a:ext uri="{FF2B5EF4-FFF2-40B4-BE49-F238E27FC236}">
                <a16:creationId xmlns:a16="http://schemas.microsoft.com/office/drawing/2014/main" id="{6B3D3509-6FCB-450E-046B-575160DDF9E8}"/>
              </a:ext>
            </a:extLst>
          </p:cNvPr>
          <p:cNvPicPr>
            <a:picLocks noChangeAspect="1"/>
          </p:cNvPicPr>
          <p:nvPr/>
        </p:nvPicPr>
        <p:blipFill>
          <a:blip r:embed="rId4"/>
          <a:stretch>
            <a:fillRect/>
          </a:stretch>
        </p:blipFill>
        <p:spPr>
          <a:xfrm>
            <a:off x="5074276" y="2337315"/>
            <a:ext cx="5526008" cy="3684005"/>
          </a:xfrm>
          <a:prstGeom prst="rect">
            <a:avLst/>
          </a:prstGeom>
          <a:noFill/>
        </p:spPr>
      </p:pic>
      <p:sp>
        <p:nvSpPr>
          <p:cNvPr id="8" name="Rectangle 7">
            <a:extLst>
              <a:ext uri="{FF2B5EF4-FFF2-40B4-BE49-F238E27FC236}">
                <a16:creationId xmlns:a16="http://schemas.microsoft.com/office/drawing/2014/main" id="{42FA69FF-C205-1A5E-F046-55FFBB6D4927}"/>
              </a:ext>
            </a:extLst>
          </p:cNvPr>
          <p:cNvSpPr/>
          <p:nvPr/>
        </p:nvSpPr>
        <p:spPr>
          <a:xfrm>
            <a:off x="6957860" y="2756859"/>
            <a:ext cx="14650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rgbClr val="003585"/>
                </a:solidFill>
              </a:rPr>
              <a:t>“Societate”</a:t>
            </a:r>
            <a:endParaRPr lang="en-GB" dirty="0">
              <a:solidFill>
                <a:srgbClr val="003585"/>
              </a:solidFill>
            </a:endParaRPr>
          </a:p>
        </p:txBody>
      </p:sp>
      <p:sp>
        <p:nvSpPr>
          <p:cNvPr id="9" name="Rectangle 8">
            <a:extLst>
              <a:ext uri="{FF2B5EF4-FFF2-40B4-BE49-F238E27FC236}">
                <a16:creationId xmlns:a16="http://schemas.microsoft.com/office/drawing/2014/main" id="{E0C0A38E-854A-BF8F-3118-DB9BBBDA8D3E}"/>
              </a:ext>
            </a:extLst>
          </p:cNvPr>
          <p:cNvSpPr/>
          <p:nvPr/>
        </p:nvSpPr>
        <p:spPr>
          <a:xfrm>
            <a:off x="7993743" y="4492252"/>
            <a:ext cx="14650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rgbClr val="C00000"/>
                </a:solidFill>
              </a:rPr>
              <a:t>“Economie”</a:t>
            </a:r>
            <a:endParaRPr lang="en-GB" dirty="0">
              <a:solidFill>
                <a:srgbClr val="C00000"/>
              </a:solidFill>
            </a:endParaRPr>
          </a:p>
        </p:txBody>
      </p:sp>
      <p:sp>
        <p:nvSpPr>
          <p:cNvPr id="10" name="Rectangle 9">
            <a:extLst>
              <a:ext uri="{FF2B5EF4-FFF2-40B4-BE49-F238E27FC236}">
                <a16:creationId xmlns:a16="http://schemas.microsoft.com/office/drawing/2014/main" id="{2C0628C5-5D29-5D09-B8A4-C2901E15781D}"/>
              </a:ext>
            </a:extLst>
          </p:cNvPr>
          <p:cNvSpPr/>
          <p:nvPr/>
        </p:nvSpPr>
        <p:spPr>
          <a:xfrm>
            <a:off x="6038755" y="4607993"/>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chemeClr val="accent2"/>
                </a:solidFill>
              </a:rPr>
              <a:t>“Mediu”</a:t>
            </a:r>
            <a:endParaRPr lang="en-GB" dirty="0">
              <a:solidFill>
                <a:schemeClr val="accent2"/>
              </a:solidFill>
            </a:endParaRPr>
          </a:p>
        </p:txBody>
      </p:sp>
      <p:grpSp>
        <p:nvGrpSpPr>
          <p:cNvPr id="24" name="Group 23">
            <a:extLst>
              <a:ext uri="{FF2B5EF4-FFF2-40B4-BE49-F238E27FC236}">
                <a16:creationId xmlns:a16="http://schemas.microsoft.com/office/drawing/2014/main" id="{8D2F4FD8-415E-C58A-A930-D4036BC115E0}"/>
              </a:ext>
            </a:extLst>
          </p:cNvPr>
          <p:cNvGrpSpPr/>
          <p:nvPr/>
        </p:nvGrpSpPr>
        <p:grpSpPr>
          <a:xfrm>
            <a:off x="5047023" y="3027020"/>
            <a:ext cx="2032203" cy="709238"/>
            <a:chOff x="5047023" y="3027020"/>
            <a:chExt cx="2032203" cy="709238"/>
          </a:xfrm>
        </p:grpSpPr>
        <p:sp>
          <p:nvSpPr>
            <p:cNvPr id="12" name="Rectangle 11">
              <a:extLst>
                <a:ext uri="{FF2B5EF4-FFF2-40B4-BE49-F238E27FC236}">
                  <a16:creationId xmlns:a16="http://schemas.microsoft.com/office/drawing/2014/main" id="{77A907B7-E95A-CAF6-44F6-D29147DB9C8D}"/>
                </a:ext>
              </a:extLst>
            </p:cNvPr>
            <p:cNvSpPr/>
            <p:nvPr/>
          </p:nvSpPr>
          <p:spPr>
            <a:xfrm>
              <a:off x="5047023" y="3027020"/>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rgbClr val="C00000"/>
                  </a:solidFill>
                </a:rPr>
                <a:t>“Suportabil”</a:t>
              </a:r>
              <a:endParaRPr lang="en-GB" dirty="0">
                <a:solidFill>
                  <a:srgbClr val="C00000"/>
                </a:solidFill>
              </a:endParaRPr>
            </a:p>
          </p:txBody>
        </p:sp>
        <p:cxnSp>
          <p:nvCxnSpPr>
            <p:cNvPr id="16" name="Straight Arrow Connector 15">
              <a:extLst>
                <a:ext uri="{FF2B5EF4-FFF2-40B4-BE49-F238E27FC236}">
                  <a16:creationId xmlns:a16="http://schemas.microsoft.com/office/drawing/2014/main" id="{3E3EF477-97CD-C5E4-8D04-C2DF77D13DFD}"/>
                </a:ext>
              </a:extLst>
            </p:cNvPr>
            <p:cNvCxnSpPr/>
            <p:nvPr/>
          </p:nvCxnSpPr>
          <p:spPr>
            <a:xfrm>
              <a:off x="6508955" y="3390156"/>
              <a:ext cx="570271" cy="346102"/>
            </a:xfrm>
            <a:prstGeom prst="straightConnector1">
              <a:avLst/>
            </a:prstGeom>
            <a:ln>
              <a:tailEnd type="triangle"/>
            </a:ln>
          </p:spPr>
          <p:style>
            <a:lnRef idx="1">
              <a:schemeClr val="accent5"/>
            </a:lnRef>
            <a:fillRef idx="0">
              <a:schemeClr val="accent5"/>
            </a:fillRef>
            <a:effectRef idx="0">
              <a:schemeClr val="accent5"/>
            </a:effectRef>
            <a:fontRef idx="minor">
              <a:schemeClr val="tx1"/>
            </a:fontRef>
          </p:style>
        </p:cxnSp>
      </p:grpSp>
      <p:grpSp>
        <p:nvGrpSpPr>
          <p:cNvPr id="25" name="Group 24">
            <a:extLst>
              <a:ext uri="{FF2B5EF4-FFF2-40B4-BE49-F238E27FC236}">
                <a16:creationId xmlns:a16="http://schemas.microsoft.com/office/drawing/2014/main" id="{98B6FB18-4197-AB0F-DF9B-F81C6915167C}"/>
              </a:ext>
            </a:extLst>
          </p:cNvPr>
          <p:cNvGrpSpPr/>
          <p:nvPr/>
        </p:nvGrpSpPr>
        <p:grpSpPr>
          <a:xfrm>
            <a:off x="8368312" y="3003013"/>
            <a:ext cx="1984840" cy="692073"/>
            <a:chOff x="8368312" y="3003013"/>
            <a:chExt cx="1984840" cy="692073"/>
          </a:xfrm>
        </p:grpSpPr>
        <p:sp>
          <p:nvSpPr>
            <p:cNvPr id="11" name="Rectangle 10">
              <a:extLst>
                <a:ext uri="{FF2B5EF4-FFF2-40B4-BE49-F238E27FC236}">
                  <a16:creationId xmlns:a16="http://schemas.microsoft.com/office/drawing/2014/main" id="{6CC065FE-E4D9-EC00-192C-E37DF9B1F26C}"/>
                </a:ext>
              </a:extLst>
            </p:cNvPr>
            <p:cNvSpPr/>
            <p:nvPr/>
          </p:nvSpPr>
          <p:spPr>
            <a:xfrm>
              <a:off x="8726246" y="3003013"/>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rgbClr val="7BB54D"/>
                  </a:solidFill>
                </a:rPr>
                <a:t>“Echitabil”</a:t>
              </a:r>
              <a:endParaRPr lang="en-GB" dirty="0">
                <a:solidFill>
                  <a:srgbClr val="7BB54D"/>
                </a:solidFill>
              </a:endParaRPr>
            </a:p>
          </p:txBody>
        </p:sp>
        <p:cxnSp>
          <p:nvCxnSpPr>
            <p:cNvPr id="17" name="Straight Arrow Connector 16">
              <a:extLst>
                <a:ext uri="{FF2B5EF4-FFF2-40B4-BE49-F238E27FC236}">
                  <a16:creationId xmlns:a16="http://schemas.microsoft.com/office/drawing/2014/main" id="{BA87743A-C7CE-74E1-F41F-45A038C6FCCA}"/>
                </a:ext>
              </a:extLst>
            </p:cNvPr>
            <p:cNvCxnSpPr>
              <a:cxnSpLocks/>
            </p:cNvCxnSpPr>
            <p:nvPr/>
          </p:nvCxnSpPr>
          <p:spPr>
            <a:xfrm flipH="1">
              <a:off x="8368312" y="3307943"/>
              <a:ext cx="565355" cy="387143"/>
            </a:xfrm>
            <a:prstGeom prst="straightConnector1">
              <a:avLst/>
            </a:prstGeom>
            <a:ln>
              <a:solidFill>
                <a:srgbClr val="7BB54D"/>
              </a:solidFill>
              <a:tailEnd type="triangle"/>
            </a:ln>
          </p:spPr>
          <p:style>
            <a:lnRef idx="1">
              <a:schemeClr val="accent5"/>
            </a:lnRef>
            <a:fillRef idx="0">
              <a:schemeClr val="accent5"/>
            </a:fillRef>
            <a:effectRef idx="0">
              <a:schemeClr val="accent5"/>
            </a:effectRef>
            <a:fontRef idx="minor">
              <a:schemeClr val="tx1"/>
            </a:fontRef>
          </p:style>
        </p:cxnSp>
      </p:grpSp>
      <p:grpSp>
        <p:nvGrpSpPr>
          <p:cNvPr id="23" name="Group 22">
            <a:extLst>
              <a:ext uri="{FF2B5EF4-FFF2-40B4-BE49-F238E27FC236}">
                <a16:creationId xmlns:a16="http://schemas.microsoft.com/office/drawing/2014/main" id="{682FB677-C0B9-4867-C3E4-6DF377010535}"/>
              </a:ext>
            </a:extLst>
          </p:cNvPr>
          <p:cNvGrpSpPr/>
          <p:nvPr/>
        </p:nvGrpSpPr>
        <p:grpSpPr>
          <a:xfrm>
            <a:off x="6901154" y="4879395"/>
            <a:ext cx="1626906" cy="1102096"/>
            <a:chOff x="6901154" y="4879395"/>
            <a:chExt cx="1626906" cy="1102096"/>
          </a:xfrm>
        </p:grpSpPr>
        <p:sp>
          <p:nvSpPr>
            <p:cNvPr id="13" name="Rectangle 12">
              <a:extLst>
                <a:ext uri="{FF2B5EF4-FFF2-40B4-BE49-F238E27FC236}">
                  <a16:creationId xmlns:a16="http://schemas.microsoft.com/office/drawing/2014/main" id="{5F3E9E87-D55E-3DDB-5FF1-39254ABB1E14}"/>
                </a:ext>
              </a:extLst>
            </p:cNvPr>
            <p:cNvSpPr/>
            <p:nvPr/>
          </p:nvSpPr>
          <p:spPr>
            <a:xfrm>
              <a:off x="6901154" y="5594348"/>
              <a:ext cx="1626906" cy="387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dirty="0">
                  <a:solidFill>
                    <a:srgbClr val="003585"/>
                  </a:solidFill>
                </a:rPr>
                <a:t>“Viabil”</a:t>
              </a:r>
              <a:endParaRPr lang="en-GB" dirty="0">
                <a:solidFill>
                  <a:srgbClr val="003585"/>
                </a:solidFill>
              </a:endParaRPr>
            </a:p>
          </p:txBody>
        </p:sp>
        <p:cxnSp>
          <p:nvCxnSpPr>
            <p:cNvPr id="19" name="Straight Arrow Connector 18">
              <a:extLst>
                <a:ext uri="{FF2B5EF4-FFF2-40B4-BE49-F238E27FC236}">
                  <a16:creationId xmlns:a16="http://schemas.microsoft.com/office/drawing/2014/main" id="{DE4A5E17-BAC3-F6D2-135C-D524364368F7}"/>
                </a:ext>
              </a:extLst>
            </p:cNvPr>
            <p:cNvCxnSpPr>
              <a:cxnSpLocks/>
            </p:cNvCxnSpPr>
            <p:nvPr/>
          </p:nvCxnSpPr>
          <p:spPr>
            <a:xfrm flipH="1" flipV="1">
              <a:off x="7716144" y="4879395"/>
              <a:ext cx="5773" cy="672316"/>
            </a:xfrm>
            <a:prstGeom prst="straightConnector1">
              <a:avLst/>
            </a:prstGeom>
            <a:ln>
              <a:solidFill>
                <a:srgbClr val="003585"/>
              </a:solidFill>
              <a:tailEnd type="triangle"/>
            </a:ln>
          </p:spPr>
          <p:style>
            <a:lnRef idx="1">
              <a:schemeClr val="accent5"/>
            </a:lnRef>
            <a:fillRef idx="0">
              <a:schemeClr val="accent5"/>
            </a:fillRef>
            <a:effectRef idx="0">
              <a:schemeClr val="accent5"/>
            </a:effectRef>
            <a:fontRef idx="minor">
              <a:schemeClr val="tx1"/>
            </a:fontRef>
          </p:style>
        </p:cxnSp>
      </p:grpSp>
    </p:spTree>
    <p:custDataLst>
      <p:tags r:id="rId1"/>
    </p:custDataLst>
    <p:extLst>
      <p:ext uri="{BB962C8B-B14F-4D97-AF65-F5344CB8AC3E}">
        <p14:creationId xmlns:p14="http://schemas.microsoft.com/office/powerpoint/2010/main" val="3525769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AC1D5-97EC-2A29-D887-958B2D4E3FF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CD2EBD3-AE13-8148-6121-FA2624812F0D}"/>
              </a:ext>
            </a:extLst>
          </p:cNvPr>
          <p:cNvSpPr>
            <a:spLocks noGrp="1"/>
          </p:cNvSpPr>
          <p:nvPr>
            <p:ph type="body" sz="quarter" idx="10"/>
          </p:nvPr>
        </p:nvSpPr>
        <p:spPr/>
        <p:txBody>
          <a:bodyPr/>
          <a:lstStyle/>
          <a:p>
            <a:r>
              <a:rPr lang="en-GB" dirty="0">
                <a:solidFill>
                  <a:srgbClr val="92D050"/>
                </a:solidFill>
              </a:rPr>
              <a:t>Agenda 2030 </a:t>
            </a:r>
            <a:r>
              <a:rPr lang="en-GB" dirty="0" err="1">
                <a:solidFill>
                  <a:srgbClr val="92D050"/>
                </a:solidFill>
              </a:rPr>
              <a:t>pentru</a:t>
            </a:r>
            <a:r>
              <a:rPr lang="en-GB" dirty="0">
                <a:solidFill>
                  <a:srgbClr val="92D050"/>
                </a:solidFill>
              </a:rPr>
              <a:t> Dezvoltare </a:t>
            </a:r>
            <a:r>
              <a:rPr lang="en-GB" dirty="0" err="1">
                <a:solidFill>
                  <a:srgbClr val="92D050"/>
                </a:solidFill>
              </a:rPr>
              <a:t>Durabilă</a:t>
            </a:r>
            <a:r>
              <a:rPr lang="en-GB" dirty="0">
                <a:solidFill>
                  <a:srgbClr val="92D050"/>
                </a:solidFill>
              </a:rPr>
              <a:t> – Obiectivele de Dezvoltare </a:t>
            </a:r>
            <a:r>
              <a:rPr lang="en-GB" dirty="0" err="1">
                <a:solidFill>
                  <a:srgbClr val="92D050"/>
                </a:solidFill>
              </a:rPr>
              <a:t>Durabilă</a:t>
            </a:r>
            <a:endParaRPr lang="el-GR" dirty="0">
              <a:solidFill>
                <a:srgbClr val="92D050"/>
              </a:solidFill>
            </a:endParaRPr>
          </a:p>
        </p:txBody>
      </p:sp>
      <p:sp>
        <p:nvSpPr>
          <p:cNvPr id="7" name="Content Placeholder 6">
            <a:extLst>
              <a:ext uri="{FF2B5EF4-FFF2-40B4-BE49-F238E27FC236}">
                <a16:creationId xmlns:a16="http://schemas.microsoft.com/office/drawing/2014/main" id="{9503E976-56FF-3630-7F7F-C53E612DA414}"/>
              </a:ext>
            </a:extLst>
          </p:cNvPr>
          <p:cNvSpPr>
            <a:spLocks noGrp="1"/>
          </p:cNvSpPr>
          <p:nvPr>
            <p:ph sz="quarter" idx="12"/>
          </p:nvPr>
        </p:nvSpPr>
        <p:spPr>
          <a:xfrm>
            <a:off x="399370" y="2177491"/>
            <a:ext cx="5865130" cy="4429126"/>
          </a:xfrm>
        </p:spPr>
        <p:txBody>
          <a:bodyPr/>
          <a:lstStyle/>
          <a:p>
            <a:r>
              <a:rPr lang="en-US" dirty="0" err="1"/>
              <a:t>În</a:t>
            </a:r>
            <a:r>
              <a:rPr lang="en-US" dirty="0"/>
              <a:t> 2015, </a:t>
            </a:r>
            <a:r>
              <a:rPr lang="en-US" dirty="0" err="1"/>
              <a:t>statele</a:t>
            </a:r>
            <a:r>
              <a:rPr lang="en-US" dirty="0"/>
              <a:t> </a:t>
            </a:r>
            <a:r>
              <a:rPr lang="en-US" dirty="0" err="1"/>
              <a:t>membre</a:t>
            </a:r>
            <a:r>
              <a:rPr lang="en-US" dirty="0"/>
              <a:t> ale ONU </a:t>
            </a:r>
            <a:r>
              <a:rPr lang="en-US" dirty="0" err="1"/>
              <a:t>și</a:t>
            </a:r>
            <a:r>
              <a:rPr lang="en-US" dirty="0"/>
              <a:t>-au </a:t>
            </a:r>
            <a:r>
              <a:rPr lang="en-US" dirty="0" err="1"/>
              <a:t>tradus</a:t>
            </a:r>
            <a:r>
              <a:rPr lang="en-US" dirty="0"/>
              <a:t> </a:t>
            </a:r>
            <a:r>
              <a:rPr lang="en-US" dirty="0" err="1"/>
              <a:t>viziunea</a:t>
            </a:r>
            <a:r>
              <a:rPr lang="en-US" dirty="0"/>
              <a:t> </a:t>
            </a:r>
            <a:r>
              <a:rPr lang="en-US" dirty="0" err="1"/>
              <a:t>despre</a:t>
            </a:r>
            <a:r>
              <a:rPr lang="en-US" dirty="0"/>
              <a:t> </a:t>
            </a:r>
            <a:r>
              <a:rPr lang="en-US" dirty="0" err="1"/>
              <a:t>dezvoltare</a:t>
            </a:r>
            <a:r>
              <a:rPr lang="en-US" dirty="0"/>
              <a:t> </a:t>
            </a:r>
            <a:r>
              <a:rPr lang="en-US" dirty="0" err="1"/>
              <a:t>durabilă</a:t>
            </a:r>
            <a:r>
              <a:rPr lang="en-US" dirty="0"/>
              <a:t> </a:t>
            </a:r>
            <a:r>
              <a:rPr lang="en-US" dirty="0" err="1"/>
              <a:t>într</a:t>
            </a:r>
            <a:r>
              <a:rPr lang="en-US" dirty="0"/>
              <a:t>-un plan </a:t>
            </a:r>
            <a:r>
              <a:rPr lang="en-US" dirty="0" err="1"/>
              <a:t>pentru</a:t>
            </a:r>
            <a:r>
              <a:rPr lang="en-US" dirty="0"/>
              <a:t> </a:t>
            </a:r>
            <a:r>
              <a:rPr lang="en-US" dirty="0" err="1"/>
              <a:t>realizarea</a:t>
            </a:r>
            <a:r>
              <a:rPr lang="en-US" dirty="0"/>
              <a:t> </a:t>
            </a:r>
            <a:r>
              <a:rPr lang="en-US" dirty="0" err="1"/>
              <a:t>acesteia</a:t>
            </a:r>
            <a:r>
              <a:rPr lang="en-US" dirty="0"/>
              <a:t>: </a:t>
            </a:r>
            <a:r>
              <a:rPr lang="it-IT" dirty="0">
                <a:solidFill>
                  <a:srgbClr val="5693D5"/>
                </a:solidFill>
              </a:rPr>
              <a:t>Agenda 2030 pentru Dezvoltare Durabilă.</a:t>
            </a:r>
            <a:endParaRPr lang="en-US" dirty="0"/>
          </a:p>
          <a:p>
            <a:r>
              <a:rPr lang="it-IT" dirty="0"/>
              <a:t>Cele </a:t>
            </a:r>
            <a:r>
              <a:rPr lang="it-IT" dirty="0">
                <a:solidFill>
                  <a:srgbClr val="0070C0"/>
                </a:solidFill>
              </a:rPr>
              <a:t>17 Obiective de Dezvoltare Durabilă</a:t>
            </a:r>
            <a:r>
              <a:rPr lang="it-IT" dirty="0"/>
              <a:t> ale sale</a:t>
            </a:r>
            <a:r>
              <a:rPr lang="en-US" dirty="0"/>
              <a:t>—cu </a:t>
            </a:r>
            <a:r>
              <a:rPr lang="en-US" dirty="0" err="1"/>
              <a:t>obiective</a:t>
            </a:r>
            <a:r>
              <a:rPr lang="en-US" dirty="0"/>
              <a:t> </a:t>
            </a:r>
            <a:r>
              <a:rPr lang="en-US" dirty="0" err="1"/>
              <a:t>ambițioase</a:t>
            </a:r>
            <a:r>
              <a:rPr lang="en-US" dirty="0"/>
              <a:t> de </a:t>
            </a:r>
            <a:r>
              <a:rPr lang="en-US" dirty="0" err="1"/>
              <a:t>atins</a:t>
            </a:r>
            <a:r>
              <a:rPr lang="en-US" dirty="0"/>
              <a:t> </a:t>
            </a:r>
            <a:r>
              <a:rPr lang="en-US" dirty="0" err="1"/>
              <a:t>până</a:t>
            </a:r>
            <a:r>
              <a:rPr lang="en-US" dirty="0"/>
              <a:t> </a:t>
            </a:r>
            <a:r>
              <a:rPr lang="en-US" dirty="0" err="1"/>
              <a:t>în</a:t>
            </a:r>
            <a:r>
              <a:rPr lang="en-US" dirty="0"/>
              <a:t> 2030— </a:t>
            </a:r>
            <a:r>
              <a:rPr lang="en-US" dirty="0" err="1"/>
              <a:t>acoperă</a:t>
            </a:r>
            <a:r>
              <a:rPr lang="en-US" dirty="0"/>
              <a:t> </a:t>
            </a:r>
            <a:r>
              <a:rPr lang="en-US" dirty="0" err="1"/>
              <a:t>cele</a:t>
            </a:r>
            <a:r>
              <a:rPr lang="en-US" dirty="0"/>
              <a:t> </a:t>
            </a:r>
            <a:r>
              <a:rPr lang="en-US" dirty="0" err="1"/>
              <a:t>trei</a:t>
            </a:r>
            <a:r>
              <a:rPr lang="en-US" dirty="0"/>
              <a:t> </a:t>
            </a:r>
            <a:r>
              <a:rPr lang="en-US" dirty="0" err="1"/>
              <a:t>dimensiuni</a:t>
            </a:r>
            <a:r>
              <a:rPr lang="en-US" dirty="0"/>
              <a:t> ale </a:t>
            </a:r>
            <a:r>
              <a:rPr lang="en-US" dirty="0" err="1"/>
              <a:t>dezvoltării</a:t>
            </a:r>
            <a:r>
              <a:rPr lang="en-US" dirty="0"/>
              <a:t> </a:t>
            </a:r>
            <a:r>
              <a:rPr lang="en-US" dirty="0" err="1"/>
              <a:t>durabile</a:t>
            </a:r>
            <a:r>
              <a:rPr lang="en-US" dirty="0"/>
              <a:t>: </a:t>
            </a:r>
            <a:r>
              <a:rPr lang="en-US" dirty="0" err="1"/>
              <a:t>economia</a:t>
            </a:r>
            <a:r>
              <a:rPr lang="en-US" dirty="0"/>
              <a:t>, </a:t>
            </a:r>
            <a:r>
              <a:rPr lang="en-US" dirty="0" err="1"/>
              <a:t>dezvoltarea</a:t>
            </a:r>
            <a:r>
              <a:rPr lang="en-US" dirty="0"/>
              <a:t> </a:t>
            </a:r>
            <a:r>
              <a:rPr lang="en-US" dirty="0" err="1"/>
              <a:t>socială</a:t>
            </a:r>
            <a:r>
              <a:rPr lang="en-US" dirty="0"/>
              <a:t> </a:t>
            </a:r>
            <a:r>
              <a:rPr lang="en-US" dirty="0" err="1"/>
              <a:t>și</a:t>
            </a:r>
            <a:r>
              <a:rPr lang="en-US" dirty="0"/>
              <a:t> </a:t>
            </a:r>
            <a:r>
              <a:rPr lang="en-US" dirty="0" err="1"/>
              <a:t>mediul</a:t>
            </a:r>
            <a:r>
              <a:rPr lang="en-US" dirty="0"/>
              <a:t>.</a:t>
            </a:r>
            <a:endParaRPr lang="el-GR" dirty="0"/>
          </a:p>
        </p:txBody>
      </p:sp>
      <p:sp>
        <p:nvSpPr>
          <p:cNvPr id="5" name="Title 4">
            <a:extLst>
              <a:ext uri="{FF2B5EF4-FFF2-40B4-BE49-F238E27FC236}">
                <a16:creationId xmlns:a16="http://schemas.microsoft.com/office/drawing/2014/main" id="{DFE9787F-CAF7-F95F-E7FE-B3D8A23BB5E3}"/>
              </a:ext>
            </a:extLst>
          </p:cNvPr>
          <p:cNvSpPr>
            <a:spLocks noGrp="1"/>
          </p:cNvSpPr>
          <p:nvPr>
            <p:ph type="title"/>
          </p:nvPr>
        </p:nvSpPr>
        <p:spPr>
          <a:xfrm>
            <a:off x="399369" y="788988"/>
            <a:ext cx="8596668" cy="660400"/>
          </a:xfrm>
        </p:spPr>
        <p:txBody>
          <a:bodyPr/>
          <a:lstStyle/>
          <a:p>
            <a:r>
              <a:rPr lang="en-US" dirty="0">
                <a:solidFill>
                  <a:srgbClr val="255839"/>
                </a:solidFill>
              </a:rPr>
              <a:t>Ce </a:t>
            </a:r>
            <a:r>
              <a:rPr lang="en-US" dirty="0" err="1">
                <a:solidFill>
                  <a:srgbClr val="255839"/>
                </a:solidFill>
              </a:rPr>
              <a:t>este</a:t>
            </a:r>
            <a:r>
              <a:rPr lang="en-US" dirty="0">
                <a:solidFill>
                  <a:srgbClr val="255839"/>
                </a:solidFill>
              </a:rPr>
              <a:t> </a:t>
            </a:r>
            <a:r>
              <a:rPr lang="en-US" dirty="0" err="1">
                <a:solidFill>
                  <a:srgbClr val="255839"/>
                </a:solidFill>
              </a:rPr>
              <a:t>sustenabilitatea</a:t>
            </a:r>
            <a:r>
              <a:rPr lang="en-US" dirty="0">
                <a:solidFill>
                  <a:srgbClr val="255839"/>
                </a:solidFill>
              </a:rPr>
              <a:t>?</a:t>
            </a:r>
            <a:endParaRPr lang="el-GR" dirty="0">
              <a:solidFill>
                <a:srgbClr val="255839"/>
              </a:solidFill>
            </a:endParaRPr>
          </a:p>
        </p:txBody>
      </p:sp>
      <p:pic>
        <p:nvPicPr>
          <p:cNvPr id="3" name="Picture 2">
            <a:extLst>
              <a:ext uri="{FF2B5EF4-FFF2-40B4-BE49-F238E27FC236}">
                <a16:creationId xmlns:a16="http://schemas.microsoft.com/office/drawing/2014/main" id="{48F0539E-CBF5-42D9-66D9-7FFE1EE5E33D}"/>
              </a:ext>
            </a:extLst>
          </p:cNvPr>
          <p:cNvPicPr>
            <a:picLocks noChangeAspect="1"/>
          </p:cNvPicPr>
          <p:nvPr/>
        </p:nvPicPr>
        <p:blipFill>
          <a:blip r:embed="rId4"/>
          <a:stretch>
            <a:fillRect/>
          </a:stretch>
        </p:blipFill>
        <p:spPr>
          <a:xfrm>
            <a:off x="6264499" y="2177491"/>
            <a:ext cx="3810000" cy="3810000"/>
          </a:xfrm>
          <a:prstGeom prst="rect">
            <a:avLst/>
          </a:prstGeom>
        </p:spPr>
      </p:pic>
      <p:sp>
        <p:nvSpPr>
          <p:cNvPr id="4" name="TextBox 3">
            <a:extLst>
              <a:ext uri="{FF2B5EF4-FFF2-40B4-BE49-F238E27FC236}">
                <a16:creationId xmlns:a16="http://schemas.microsoft.com/office/drawing/2014/main" id="{3DC9BC75-E19A-011D-4D46-9D4B947137EB}"/>
              </a:ext>
            </a:extLst>
          </p:cNvPr>
          <p:cNvSpPr txBox="1"/>
          <p:nvPr/>
        </p:nvSpPr>
        <p:spPr>
          <a:xfrm>
            <a:off x="734096" y="5559173"/>
            <a:ext cx="4597757" cy="830997"/>
          </a:xfrm>
          <a:prstGeom prst="rect">
            <a:avLst/>
          </a:prstGeom>
          <a:noFill/>
        </p:spPr>
        <p:txBody>
          <a:bodyPr wrap="square" rtlCol="0">
            <a:spAutoFit/>
          </a:bodyPr>
          <a:lstStyle/>
          <a:p>
            <a:r>
              <a:rPr lang="en-GB" sz="1600" i="1" dirty="0" err="1">
                <a:solidFill>
                  <a:schemeClr val="bg1">
                    <a:lumMod val="50000"/>
                  </a:schemeClr>
                </a:solidFill>
              </a:rPr>
              <a:t>Notă</a:t>
            </a:r>
            <a:r>
              <a:rPr lang="en-GB" sz="1600" i="1" dirty="0">
                <a:solidFill>
                  <a:schemeClr val="bg1">
                    <a:lumMod val="50000"/>
                  </a:schemeClr>
                </a:solidFill>
              </a:rPr>
              <a:t>: Obiectivele de Dezvoltare </a:t>
            </a:r>
            <a:r>
              <a:rPr lang="en-GB" sz="1600" i="1" dirty="0" err="1">
                <a:solidFill>
                  <a:schemeClr val="bg1">
                    <a:lumMod val="50000"/>
                  </a:schemeClr>
                </a:solidFill>
              </a:rPr>
              <a:t>Durabilă</a:t>
            </a:r>
            <a:r>
              <a:rPr lang="en-GB" sz="1600" i="1" dirty="0">
                <a:solidFill>
                  <a:schemeClr val="bg1">
                    <a:lumMod val="50000"/>
                  </a:schemeClr>
                </a:solidFill>
              </a:rPr>
              <a:t> (ODD) ale ONU </a:t>
            </a:r>
            <a:r>
              <a:rPr lang="en-GB" sz="1600" i="1" dirty="0" err="1">
                <a:solidFill>
                  <a:schemeClr val="bg1">
                    <a:lumMod val="50000"/>
                  </a:schemeClr>
                </a:solidFill>
              </a:rPr>
              <a:t>vor</a:t>
            </a:r>
            <a:r>
              <a:rPr lang="en-GB" sz="1600" i="1" dirty="0">
                <a:solidFill>
                  <a:schemeClr val="bg1">
                    <a:lumMod val="50000"/>
                  </a:schemeClr>
                </a:solidFill>
              </a:rPr>
              <a:t> fi </a:t>
            </a:r>
            <a:r>
              <a:rPr lang="en-GB" sz="1600" i="1" dirty="0" err="1">
                <a:solidFill>
                  <a:schemeClr val="bg1">
                    <a:lumMod val="50000"/>
                  </a:schemeClr>
                </a:solidFill>
              </a:rPr>
              <a:t>abordate</a:t>
            </a:r>
            <a:r>
              <a:rPr lang="en-GB" sz="1600" i="1" dirty="0">
                <a:solidFill>
                  <a:schemeClr val="bg1">
                    <a:lumMod val="50000"/>
                  </a:schemeClr>
                </a:solidFill>
              </a:rPr>
              <a:t> </a:t>
            </a:r>
            <a:r>
              <a:rPr lang="en-GB" sz="1600" i="1" dirty="0" err="1">
                <a:solidFill>
                  <a:schemeClr val="bg1">
                    <a:lumMod val="50000"/>
                  </a:schemeClr>
                </a:solidFill>
              </a:rPr>
              <a:t>în</a:t>
            </a:r>
            <a:r>
              <a:rPr lang="en-GB" sz="1600" i="1" dirty="0">
                <a:solidFill>
                  <a:schemeClr val="bg1">
                    <a:lumMod val="50000"/>
                  </a:schemeClr>
                </a:solidFill>
              </a:rPr>
              <a:t> </a:t>
            </a:r>
            <a:r>
              <a:rPr lang="en-GB" sz="1600" i="1" dirty="0" err="1">
                <a:solidFill>
                  <a:schemeClr val="bg1">
                    <a:lumMod val="50000"/>
                  </a:schemeClr>
                </a:solidFill>
              </a:rPr>
              <a:t>continuare</a:t>
            </a:r>
            <a:r>
              <a:rPr lang="en-GB" sz="1600" i="1" dirty="0">
                <a:solidFill>
                  <a:schemeClr val="bg1">
                    <a:lumMod val="50000"/>
                  </a:schemeClr>
                </a:solidFill>
              </a:rPr>
              <a:t> </a:t>
            </a:r>
            <a:r>
              <a:rPr lang="en-GB" sz="1600" i="1" dirty="0" err="1">
                <a:solidFill>
                  <a:schemeClr val="bg1">
                    <a:lumMod val="50000"/>
                  </a:schemeClr>
                </a:solidFill>
              </a:rPr>
              <a:t>în</a:t>
            </a:r>
            <a:r>
              <a:rPr lang="en-GB" sz="1600" i="1" dirty="0">
                <a:solidFill>
                  <a:schemeClr val="bg1">
                    <a:lumMod val="50000"/>
                  </a:schemeClr>
                </a:solidFill>
              </a:rPr>
              <a:t> </a:t>
            </a:r>
            <a:r>
              <a:rPr lang="en-GB" sz="1600" i="1" dirty="0" err="1">
                <a:solidFill>
                  <a:schemeClr val="bg1">
                    <a:lumMod val="50000"/>
                  </a:schemeClr>
                </a:solidFill>
              </a:rPr>
              <a:t>cadrul</a:t>
            </a:r>
            <a:r>
              <a:rPr lang="en-GB" sz="1600" i="1" dirty="0">
                <a:solidFill>
                  <a:schemeClr val="bg1">
                    <a:lumMod val="50000"/>
                  </a:schemeClr>
                </a:solidFill>
              </a:rPr>
              <a:t> UC2</a:t>
            </a:r>
          </a:p>
        </p:txBody>
      </p:sp>
    </p:spTree>
    <p:custDataLst>
      <p:tags r:id="rId1"/>
    </p:custDataLst>
    <p:extLst>
      <p:ext uri="{BB962C8B-B14F-4D97-AF65-F5344CB8AC3E}">
        <p14:creationId xmlns:p14="http://schemas.microsoft.com/office/powerpoint/2010/main" val="3448287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4B234-C00A-0448-E3F3-82AAA43137F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200256BC-1624-0FF6-C588-FE5F4C0BE930}"/>
              </a:ext>
            </a:extLst>
          </p:cNvPr>
          <p:cNvSpPr>
            <a:spLocks noGrp="1"/>
          </p:cNvSpPr>
          <p:nvPr>
            <p:ph type="body" sz="quarter" idx="10"/>
          </p:nvPr>
        </p:nvSpPr>
        <p:spPr>
          <a:xfrm>
            <a:off x="399369" y="1183329"/>
            <a:ext cx="11393261" cy="500784"/>
          </a:xfrm>
        </p:spPr>
        <p:txBody>
          <a:bodyPr/>
          <a:lstStyle/>
          <a:p>
            <a:pPr marL="0" indent="0">
              <a:buNone/>
            </a:pPr>
            <a:r>
              <a:rPr lang="en-US" dirty="0">
                <a:solidFill>
                  <a:srgbClr val="92D050"/>
                </a:solidFill>
              </a:rPr>
              <a:t>	Scop, </a:t>
            </a:r>
            <a:r>
              <a:rPr lang="en-US" dirty="0" err="1">
                <a:solidFill>
                  <a:srgbClr val="92D050"/>
                </a:solidFill>
              </a:rPr>
              <a:t>sens</a:t>
            </a:r>
            <a:r>
              <a:rPr lang="en-US" dirty="0">
                <a:solidFill>
                  <a:srgbClr val="92D050"/>
                </a:solidFill>
              </a:rPr>
              <a:t> </a:t>
            </a:r>
            <a:r>
              <a:rPr lang="en-US" dirty="0" err="1">
                <a:solidFill>
                  <a:srgbClr val="92D050"/>
                </a:solidFill>
              </a:rPr>
              <a:t>și</a:t>
            </a:r>
            <a:r>
              <a:rPr lang="en-US" dirty="0">
                <a:solidFill>
                  <a:srgbClr val="92D050"/>
                </a:solidFill>
              </a:rPr>
              <a:t> </a:t>
            </a:r>
            <a:r>
              <a:rPr lang="en-US" dirty="0" err="1">
                <a:solidFill>
                  <a:srgbClr val="92D050"/>
                </a:solidFill>
              </a:rPr>
              <a:t>semnificație</a:t>
            </a:r>
            <a:endParaRPr lang="el-GR" dirty="0">
              <a:solidFill>
                <a:srgbClr val="92D050"/>
              </a:solidFill>
            </a:endParaRPr>
          </a:p>
        </p:txBody>
      </p:sp>
      <p:sp>
        <p:nvSpPr>
          <p:cNvPr id="7" name="Content Placeholder 6">
            <a:extLst>
              <a:ext uri="{FF2B5EF4-FFF2-40B4-BE49-F238E27FC236}">
                <a16:creationId xmlns:a16="http://schemas.microsoft.com/office/drawing/2014/main" id="{57027EB6-0E39-15F1-A12A-A9CBE32B0ECC}"/>
              </a:ext>
            </a:extLst>
          </p:cNvPr>
          <p:cNvSpPr>
            <a:spLocks noGrp="1"/>
          </p:cNvSpPr>
          <p:nvPr>
            <p:ph sz="quarter" idx="12"/>
          </p:nvPr>
        </p:nvSpPr>
        <p:spPr>
          <a:xfrm>
            <a:off x="399369" y="1836513"/>
            <a:ext cx="9612648" cy="5021487"/>
          </a:xfrm>
        </p:spPr>
        <p:txBody>
          <a:bodyPr>
            <a:normAutofit fontScale="77500" lnSpcReduction="20000"/>
          </a:bodyPr>
          <a:lstStyle/>
          <a:p>
            <a:pPr algn="just"/>
            <a:r>
              <a:rPr lang="en-US" sz="2300" b="1" i="1" dirty="0">
                <a:solidFill>
                  <a:schemeClr val="accent1"/>
                </a:solidFill>
              </a:rPr>
              <a:t>Obiectivele de Dezvoltare </a:t>
            </a:r>
            <a:r>
              <a:rPr lang="en-US" sz="2300" b="1" i="1" dirty="0" err="1">
                <a:solidFill>
                  <a:schemeClr val="accent1"/>
                </a:solidFill>
              </a:rPr>
              <a:t>Durabilă</a:t>
            </a:r>
            <a:r>
              <a:rPr lang="en-US" sz="2300" b="1" i="1" dirty="0">
                <a:solidFill>
                  <a:schemeClr val="accent1"/>
                </a:solidFill>
              </a:rPr>
              <a:t> ale </a:t>
            </a:r>
            <a:r>
              <a:rPr lang="en-US" sz="2300" b="1" i="1" dirty="0" err="1">
                <a:solidFill>
                  <a:schemeClr val="accent1"/>
                </a:solidFill>
              </a:rPr>
              <a:t>Națiunilor</a:t>
            </a:r>
            <a:r>
              <a:rPr lang="en-US" sz="2300" b="1" i="1" dirty="0">
                <a:solidFill>
                  <a:schemeClr val="accent1"/>
                </a:solidFill>
              </a:rPr>
              <a:t> Unite (ODD ale ONU) </a:t>
            </a:r>
            <a:r>
              <a:rPr lang="en-US" sz="2300" dirty="0"/>
              <a:t>sunt un set de 17 </a:t>
            </a:r>
            <a:r>
              <a:rPr lang="en-US" sz="2300" dirty="0" err="1"/>
              <a:t>obiective</a:t>
            </a:r>
            <a:r>
              <a:rPr lang="en-US" sz="2300" dirty="0"/>
              <a:t> </a:t>
            </a:r>
            <a:r>
              <a:rPr lang="en-US" sz="2300" dirty="0" err="1"/>
              <a:t>globale</a:t>
            </a:r>
            <a:r>
              <a:rPr lang="en-US" sz="2300" dirty="0"/>
              <a:t> </a:t>
            </a:r>
            <a:r>
              <a:rPr lang="en-US" sz="2300" dirty="0" err="1"/>
              <a:t>adoptate</a:t>
            </a:r>
            <a:r>
              <a:rPr lang="en-US" sz="2300" dirty="0"/>
              <a:t> de </a:t>
            </a:r>
            <a:r>
              <a:rPr lang="en-US" sz="2300" dirty="0" err="1"/>
              <a:t>toate</a:t>
            </a:r>
            <a:r>
              <a:rPr lang="en-US" sz="2300" dirty="0"/>
              <a:t> </a:t>
            </a:r>
            <a:r>
              <a:rPr lang="en-US" sz="2300" dirty="0" err="1"/>
              <a:t>statele</a:t>
            </a:r>
            <a:r>
              <a:rPr lang="en-US" sz="2300" dirty="0"/>
              <a:t> </a:t>
            </a:r>
            <a:r>
              <a:rPr lang="en-US" sz="2300" dirty="0" err="1"/>
              <a:t>membre</a:t>
            </a:r>
            <a:r>
              <a:rPr lang="en-US" sz="2300" dirty="0"/>
              <a:t> ONU </a:t>
            </a:r>
            <a:r>
              <a:rPr lang="en-US" sz="2300" dirty="0" err="1"/>
              <a:t>în</a:t>
            </a:r>
            <a:r>
              <a:rPr lang="en-US" sz="2300" dirty="0"/>
              <a:t> 2015, ca </a:t>
            </a:r>
            <a:r>
              <a:rPr lang="en-US" sz="2300" dirty="0" err="1"/>
              <a:t>parte</a:t>
            </a:r>
            <a:r>
              <a:rPr lang="en-US" sz="2300" dirty="0"/>
              <a:t> a </a:t>
            </a:r>
            <a:r>
              <a:rPr lang="en-US" sz="2300" b="1" i="1" dirty="0" err="1">
                <a:solidFill>
                  <a:schemeClr val="accent1"/>
                </a:solidFill>
              </a:rPr>
              <a:t>Agendei</a:t>
            </a:r>
            <a:r>
              <a:rPr lang="en-US" sz="2300" b="1" i="1" dirty="0">
                <a:solidFill>
                  <a:schemeClr val="accent1"/>
                </a:solidFill>
              </a:rPr>
              <a:t> 2030 </a:t>
            </a:r>
            <a:r>
              <a:rPr lang="en-US" sz="2300" b="1" i="1" dirty="0" err="1">
                <a:solidFill>
                  <a:schemeClr val="accent1"/>
                </a:solidFill>
              </a:rPr>
              <a:t>pentru</a:t>
            </a:r>
            <a:r>
              <a:rPr lang="en-US" sz="2300" b="1" i="1" dirty="0">
                <a:solidFill>
                  <a:schemeClr val="accent1"/>
                </a:solidFill>
              </a:rPr>
              <a:t> Dezvoltare </a:t>
            </a:r>
            <a:r>
              <a:rPr lang="en-US" sz="2300" b="1" i="1" dirty="0" err="1">
                <a:solidFill>
                  <a:schemeClr val="accent1"/>
                </a:solidFill>
              </a:rPr>
              <a:t>Durabilă</a:t>
            </a:r>
            <a:r>
              <a:rPr lang="en-US" sz="2300" b="1" i="1" dirty="0">
                <a:solidFill>
                  <a:schemeClr val="accent1"/>
                </a:solidFill>
              </a:rPr>
              <a:t>.</a:t>
            </a:r>
          </a:p>
          <a:p>
            <a:pPr algn="just"/>
            <a:r>
              <a:rPr lang="en-US" sz="2300" dirty="0"/>
              <a:t>ODD-urile </a:t>
            </a:r>
            <a:r>
              <a:rPr lang="en-US" sz="2300" dirty="0" err="1"/>
              <a:t>oferă</a:t>
            </a:r>
            <a:r>
              <a:rPr lang="en-US" sz="2300" dirty="0"/>
              <a:t> un </a:t>
            </a:r>
            <a:r>
              <a:rPr lang="en-US" sz="2300" b="1" i="1" dirty="0" err="1">
                <a:solidFill>
                  <a:schemeClr val="accent1"/>
                </a:solidFill>
              </a:rPr>
              <a:t>cadru</a:t>
            </a:r>
            <a:r>
              <a:rPr lang="en-US" sz="2300" b="1" i="1" dirty="0">
                <a:solidFill>
                  <a:schemeClr val="accent1"/>
                </a:solidFill>
              </a:rPr>
              <a:t> universal </a:t>
            </a:r>
            <a:r>
              <a:rPr lang="en-US" sz="2300" dirty="0" err="1"/>
              <a:t>pentru</a:t>
            </a:r>
            <a:r>
              <a:rPr lang="en-US" sz="2300" dirty="0"/>
              <a:t> ca </a:t>
            </a:r>
            <a:r>
              <a:rPr lang="en-US" sz="2300" dirty="0" err="1"/>
              <a:t>țările</a:t>
            </a:r>
            <a:r>
              <a:rPr lang="en-US" sz="2300" dirty="0"/>
              <a:t>, </a:t>
            </a:r>
            <a:r>
              <a:rPr lang="en-US" sz="2300" dirty="0" err="1"/>
              <a:t>organizațiile</a:t>
            </a:r>
            <a:r>
              <a:rPr lang="en-US" sz="2300" dirty="0"/>
              <a:t> </a:t>
            </a:r>
            <a:r>
              <a:rPr lang="en-US" sz="2300" dirty="0" err="1"/>
              <a:t>și</a:t>
            </a:r>
            <a:r>
              <a:rPr lang="en-US" sz="2300" dirty="0"/>
              <a:t> </a:t>
            </a:r>
            <a:r>
              <a:rPr lang="en-US" sz="2300" dirty="0" err="1"/>
              <a:t>indivizii</a:t>
            </a:r>
            <a:r>
              <a:rPr lang="en-US" sz="2300" dirty="0"/>
              <a:t> </a:t>
            </a:r>
            <a:r>
              <a:rPr lang="en-US" sz="2300" dirty="0" err="1"/>
              <a:t>să</a:t>
            </a:r>
            <a:r>
              <a:rPr lang="en-US" sz="2300" dirty="0"/>
              <a:t> </a:t>
            </a:r>
            <a:r>
              <a:rPr lang="en-US" sz="2300" dirty="0" err="1"/>
              <a:t>lucreze</a:t>
            </a:r>
            <a:r>
              <a:rPr lang="en-US" sz="2300" dirty="0"/>
              <a:t> </a:t>
            </a:r>
            <a:r>
              <a:rPr lang="en-US" sz="2300" dirty="0" err="1"/>
              <a:t>împreună</a:t>
            </a:r>
            <a:r>
              <a:rPr lang="en-US" sz="2300" dirty="0"/>
              <a:t> </a:t>
            </a:r>
            <a:r>
              <a:rPr lang="en-US" sz="2300" dirty="0" err="1"/>
              <a:t>pentru</a:t>
            </a:r>
            <a:r>
              <a:rPr lang="en-US" sz="2300" dirty="0"/>
              <a:t> un </a:t>
            </a:r>
            <a:r>
              <a:rPr lang="en-US" sz="2300" dirty="0" err="1"/>
              <a:t>viitor</a:t>
            </a:r>
            <a:r>
              <a:rPr lang="en-US" sz="2300" dirty="0"/>
              <a:t> </a:t>
            </a:r>
            <a:r>
              <a:rPr lang="en-US" sz="2300" dirty="0" err="1"/>
              <a:t>mai</a:t>
            </a:r>
            <a:r>
              <a:rPr lang="en-US" sz="2300" dirty="0"/>
              <a:t> bun.</a:t>
            </a:r>
          </a:p>
          <a:p>
            <a:pPr algn="just"/>
            <a:r>
              <a:rPr lang="en-US" sz="2300" dirty="0"/>
              <a:t>Ei </a:t>
            </a:r>
            <a:r>
              <a:rPr lang="en-US" sz="2300" dirty="0" err="1"/>
              <a:t>urmăresc</a:t>
            </a:r>
            <a:r>
              <a:rPr lang="en-US" sz="2300" dirty="0"/>
              <a:t> </a:t>
            </a:r>
            <a:r>
              <a:rPr lang="en-US" sz="2300" b="1" i="1" dirty="0" err="1">
                <a:solidFill>
                  <a:schemeClr val="accent1"/>
                </a:solidFill>
              </a:rPr>
              <a:t>să</a:t>
            </a:r>
            <a:r>
              <a:rPr lang="en-US" sz="2300" b="1" i="1" dirty="0">
                <a:solidFill>
                  <a:schemeClr val="accent1"/>
                </a:solidFill>
              </a:rPr>
              <a:t> </a:t>
            </a:r>
            <a:r>
              <a:rPr lang="en-US" sz="2300" b="1" i="1" dirty="0" err="1">
                <a:solidFill>
                  <a:schemeClr val="accent1"/>
                </a:solidFill>
              </a:rPr>
              <a:t>pună</a:t>
            </a:r>
            <a:r>
              <a:rPr lang="en-US" sz="2300" b="1" i="1" dirty="0">
                <a:solidFill>
                  <a:schemeClr val="accent1"/>
                </a:solidFill>
              </a:rPr>
              <a:t> </a:t>
            </a:r>
            <a:r>
              <a:rPr lang="en-US" sz="2300" b="1" i="1" dirty="0" err="1">
                <a:solidFill>
                  <a:schemeClr val="accent1"/>
                </a:solidFill>
              </a:rPr>
              <a:t>capăt</a:t>
            </a:r>
            <a:r>
              <a:rPr lang="en-US" sz="2300" b="1" i="1" dirty="0">
                <a:solidFill>
                  <a:schemeClr val="accent1"/>
                </a:solidFill>
              </a:rPr>
              <a:t> </a:t>
            </a:r>
            <a:r>
              <a:rPr lang="en-US" sz="2300" b="1" i="1" dirty="0" err="1">
                <a:solidFill>
                  <a:schemeClr val="accent1"/>
                </a:solidFill>
              </a:rPr>
              <a:t>sărăciei</a:t>
            </a:r>
            <a:r>
              <a:rPr lang="en-US" sz="2300" b="1" i="1" dirty="0">
                <a:solidFill>
                  <a:schemeClr val="accent1"/>
                </a:solidFill>
              </a:rPr>
              <a:t>, </a:t>
            </a:r>
            <a:r>
              <a:rPr lang="en-US" sz="2300" b="1" i="1" dirty="0" err="1">
                <a:solidFill>
                  <a:schemeClr val="accent1"/>
                </a:solidFill>
              </a:rPr>
              <a:t>să</a:t>
            </a:r>
            <a:r>
              <a:rPr lang="en-US" sz="2300" b="1" i="1" dirty="0">
                <a:solidFill>
                  <a:schemeClr val="accent1"/>
                </a:solidFill>
              </a:rPr>
              <a:t> </a:t>
            </a:r>
            <a:r>
              <a:rPr lang="en-US" sz="2300" b="1" i="1" dirty="0" err="1">
                <a:solidFill>
                  <a:schemeClr val="accent1"/>
                </a:solidFill>
              </a:rPr>
              <a:t>protejeze</a:t>
            </a:r>
            <a:r>
              <a:rPr lang="en-US" sz="2300" b="1" i="1" dirty="0">
                <a:solidFill>
                  <a:schemeClr val="accent1"/>
                </a:solidFill>
              </a:rPr>
              <a:t> </a:t>
            </a:r>
            <a:r>
              <a:rPr lang="en-US" sz="2300" b="1" i="1" dirty="0" err="1">
                <a:solidFill>
                  <a:schemeClr val="accent1"/>
                </a:solidFill>
              </a:rPr>
              <a:t>planeta</a:t>
            </a:r>
            <a:r>
              <a:rPr lang="en-US" sz="2300" b="1" i="1" dirty="0">
                <a:solidFill>
                  <a:schemeClr val="accent1"/>
                </a:solidFill>
              </a:rPr>
              <a:t> </a:t>
            </a:r>
            <a:r>
              <a:rPr lang="en-US" sz="2300" b="1" i="1" dirty="0" err="1">
                <a:solidFill>
                  <a:schemeClr val="accent1"/>
                </a:solidFill>
              </a:rPr>
              <a:t>și</a:t>
            </a:r>
            <a:r>
              <a:rPr lang="en-US" sz="2300" b="1" i="1" dirty="0">
                <a:solidFill>
                  <a:schemeClr val="accent1"/>
                </a:solidFill>
              </a:rPr>
              <a:t> </a:t>
            </a:r>
            <a:r>
              <a:rPr lang="en-US" sz="2300" b="1" i="1" dirty="0" err="1">
                <a:solidFill>
                  <a:schemeClr val="accent1"/>
                </a:solidFill>
              </a:rPr>
              <a:t>să</a:t>
            </a:r>
            <a:r>
              <a:rPr lang="en-US" sz="2300" b="1" i="1" dirty="0">
                <a:solidFill>
                  <a:schemeClr val="accent1"/>
                </a:solidFill>
              </a:rPr>
              <a:t> </a:t>
            </a:r>
            <a:r>
              <a:rPr lang="en-US" sz="2300" b="1" i="1" dirty="0" err="1">
                <a:solidFill>
                  <a:schemeClr val="accent1"/>
                </a:solidFill>
              </a:rPr>
              <a:t>asigure</a:t>
            </a:r>
            <a:r>
              <a:rPr lang="en-US" sz="2300" b="1" i="1" dirty="0">
                <a:solidFill>
                  <a:schemeClr val="accent1"/>
                </a:solidFill>
              </a:rPr>
              <a:t> </a:t>
            </a:r>
            <a:r>
              <a:rPr lang="en-US" sz="2300" b="1" i="1" dirty="0" err="1">
                <a:solidFill>
                  <a:schemeClr val="accent1"/>
                </a:solidFill>
              </a:rPr>
              <a:t>prosperitate</a:t>
            </a:r>
            <a:r>
              <a:rPr lang="en-US" sz="2300" b="1" i="1" dirty="0">
                <a:solidFill>
                  <a:schemeClr val="accent1"/>
                </a:solidFill>
              </a:rPr>
              <a:t> </a:t>
            </a:r>
            <a:r>
              <a:rPr lang="en-US" sz="2300" b="1" i="1" dirty="0" err="1">
                <a:solidFill>
                  <a:schemeClr val="accent1"/>
                </a:solidFill>
              </a:rPr>
              <a:t>și</a:t>
            </a:r>
            <a:r>
              <a:rPr lang="en-US" sz="2300" b="1" i="1" dirty="0">
                <a:solidFill>
                  <a:schemeClr val="accent1"/>
                </a:solidFill>
              </a:rPr>
              <a:t> pace </a:t>
            </a:r>
            <a:r>
              <a:rPr lang="en-US" sz="2300" b="1" i="1" dirty="0" err="1">
                <a:solidFill>
                  <a:schemeClr val="accent1"/>
                </a:solidFill>
              </a:rPr>
              <a:t>pentru</a:t>
            </a:r>
            <a:r>
              <a:rPr lang="en-US" sz="2300" b="1" i="1" dirty="0">
                <a:solidFill>
                  <a:schemeClr val="accent1"/>
                </a:solidFill>
              </a:rPr>
              <a:t> </a:t>
            </a:r>
            <a:r>
              <a:rPr lang="en-US" sz="2300" b="1" i="1" dirty="0" err="1">
                <a:solidFill>
                  <a:schemeClr val="accent1"/>
                </a:solidFill>
              </a:rPr>
              <a:t>toți</a:t>
            </a:r>
            <a:r>
              <a:rPr lang="en-US" sz="2300" dirty="0"/>
              <a:t> </a:t>
            </a:r>
            <a:r>
              <a:rPr lang="en-US" sz="2300" dirty="0" err="1"/>
              <a:t>până</a:t>
            </a:r>
            <a:r>
              <a:rPr lang="en-US" sz="2300" dirty="0"/>
              <a:t> </a:t>
            </a:r>
            <a:r>
              <a:rPr lang="en-US" sz="2300" dirty="0" err="1"/>
              <a:t>în</a:t>
            </a:r>
            <a:r>
              <a:rPr lang="en-US" sz="2300" dirty="0"/>
              <a:t> </a:t>
            </a:r>
            <a:r>
              <a:rPr lang="en-US" sz="2300" b="1" dirty="0">
                <a:solidFill>
                  <a:schemeClr val="accent1"/>
                </a:solidFill>
              </a:rPr>
              <a:t>2030</a:t>
            </a:r>
            <a:r>
              <a:rPr lang="en-US" sz="2300" dirty="0">
                <a:solidFill>
                  <a:schemeClr val="accent1"/>
                </a:solidFill>
              </a:rPr>
              <a:t>.</a:t>
            </a:r>
          </a:p>
          <a:p>
            <a:pPr marL="0" indent="0" algn="just">
              <a:buNone/>
            </a:pPr>
            <a:r>
              <a:rPr lang="en-US" sz="2300" b="1" dirty="0"/>
              <a:t>	</a:t>
            </a:r>
            <a:r>
              <a:rPr lang="en-US" sz="2300" b="1" dirty="0" err="1">
                <a:solidFill>
                  <a:schemeClr val="tx1"/>
                </a:solidFill>
              </a:rPr>
              <a:t>Semnificația</a:t>
            </a:r>
            <a:r>
              <a:rPr lang="en-US" sz="2300" dirty="0">
                <a:solidFill>
                  <a:schemeClr val="tx1"/>
                </a:solidFill>
              </a:rPr>
              <a:t> ODD-</a:t>
            </a:r>
            <a:r>
              <a:rPr lang="en-US" sz="2300" dirty="0" err="1">
                <a:solidFill>
                  <a:schemeClr val="tx1"/>
                </a:solidFill>
              </a:rPr>
              <a:t>urilor</a:t>
            </a:r>
            <a:r>
              <a:rPr lang="en-US" sz="2300" dirty="0">
                <a:solidFill>
                  <a:schemeClr val="tx1"/>
                </a:solidFill>
              </a:rPr>
              <a:t> se </a:t>
            </a:r>
            <a:r>
              <a:rPr lang="en-US" sz="2300" dirty="0" err="1">
                <a:solidFill>
                  <a:schemeClr val="tx1"/>
                </a:solidFill>
              </a:rPr>
              <a:t>răspândește</a:t>
            </a:r>
            <a:r>
              <a:rPr lang="en-US" sz="2300" dirty="0">
                <a:solidFill>
                  <a:schemeClr val="tx1"/>
                </a:solidFill>
              </a:rPr>
              <a:t> pe </a:t>
            </a:r>
            <a:r>
              <a:rPr lang="en-US" sz="2300" dirty="0" err="1">
                <a:solidFill>
                  <a:schemeClr val="tx1"/>
                </a:solidFill>
              </a:rPr>
              <a:t>mai</a:t>
            </a:r>
            <a:r>
              <a:rPr lang="en-US" sz="2300" dirty="0">
                <a:solidFill>
                  <a:schemeClr val="tx1"/>
                </a:solidFill>
              </a:rPr>
              <a:t> </a:t>
            </a:r>
            <a:r>
              <a:rPr lang="en-US" sz="2300" dirty="0" err="1">
                <a:solidFill>
                  <a:schemeClr val="tx1"/>
                </a:solidFill>
              </a:rPr>
              <a:t>multe</a:t>
            </a:r>
            <a:r>
              <a:rPr lang="en-US" sz="2300" dirty="0">
                <a:solidFill>
                  <a:schemeClr val="tx1"/>
                </a:solidFill>
              </a:rPr>
              <a:t> </a:t>
            </a:r>
            <a:r>
              <a:rPr lang="en-US" sz="2300" dirty="0" err="1">
                <a:solidFill>
                  <a:schemeClr val="tx1"/>
                </a:solidFill>
              </a:rPr>
              <a:t>niveluri</a:t>
            </a:r>
            <a:r>
              <a:rPr lang="en-US" sz="2300" dirty="0">
                <a:solidFill>
                  <a:schemeClr val="tx1"/>
                </a:solidFill>
              </a:rPr>
              <a:t>:</a:t>
            </a:r>
          </a:p>
          <a:p>
            <a:pPr lvl="0" algn="just"/>
            <a:r>
              <a:rPr lang="en-US" sz="2300" b="1" i="1" dirty="0" err="1">
                <a:solidFill>
                  <a:schemeClr val="accent1"/>
                </a:solidFill>
              </a:rPr>
              <a:t>Comprehensiv</a:t>
            </a:r>
            <a:r>
              <a:rPr lang="en-US" sz="2300" b="1" i="1" dirty="0">
                <a:solidFill>
                  <a:schemeClr val="accent1"/>
                </a:solidFill>
              </a:rPr>
              <a:t>:</a:t>
            </a:r>
            <a:r>
              <a:rPr lang="en-US" sz="2300" dirty="0"/>
              <a:t> </a:t>
            </a:r>
            <a:r>
              <a:rPr lang="en-US" sz="2300" dirty="0" err="1"/>
              <a:t>ele</a:t>
            </a:r>
            <a:r>
              <a:rPr lang="en-US" sz="2300" dirty="0"/>
              <a:t> </a:t>
            </a:r>
            <a:r>
              <a:rPr lang="en-US" sz="2300" dirty="0" err="1"/>
              <a:t>acoperă</a:t>
            </a:r>
            <a:r>
              <a:rPr lang="en-US" sz="2300" dirty="0"/>
              <a:t> </a:t>
            </a:r>
            <a:r>
              <a:rPr lang="en-US" sz="2300" dirty="0" err="1"/>
              <a:t>dimensiunile</a:t>
            </a:r>
            <a:r>
              <a:rPr lang="en-US" sz="2300" dirty="0"/>
              <a:t> </a:t>
            </a:r>
            <a:r>
              <a:rPr lang="en-US" sz="2300" dirty="0" err="1"/>
              <a:t>sociale</a:t>
            </a:r>
            <a:r>
              <a:rPr lang="en-US" sz="2300" dirty="0"/>
              <a:t>, </a:t>
            </a:r>
            <a:r>
              <a:rPr lang="en-US" sz="2300" dirty="0" err="1"/>
              <a:t>economice</a:t>
            </a:r>
            <a:r>
              <a:rPr lang="en-US" sz="2300" dirty="0"/>
              <a:t> </a:t>
            </a:r>
            <a:r>
              <a:rPr lang="en-US" sz="2300" dirty="0" err="1"/>
              <a:t>și</a:t>
            </a:r>
            <a:r>
              <a:rPr lang="en-US" sz="2300" dirty="0"/>
              <a:t> de </a:t>
            </a:r>
            <a:r>
              <a:rPr lang="en-US" sz="2300" dirty="0" err="1"/>
              <a:t>mediu</a:t>
            </a:r>
            <a:r>
              <a:rPr lang="en-US" sz="2300" dirty="0"/>
              <a:t> ale </a:t>
            </a:r>
            <a:r>
              <a:rPr lang="en-US" sz="2300" dirty="0" err="1"/>
              <a:t>dezvoltării</a:t>
            </a:r>
            <a:r>
              <a:rPr lang="en-US" sz="2300" dirty="0"/>
              <a:t> — de la </a:t>
            </a:r>
            <a:r>
              <a:rPr lang="en-US" sz="2300" dirty="0" err="1"/>
              <a:t>eradicarea</a:t>
            </a:r>
            <a:r>
              <a:rPr lang="en-US" sz="2300" dirty="0"/>
              <a:t> </a:t>
            </a:r>
            <a:r>
              <a:rPr lang="en-US" sz="2300" dirty="0" err="1"/>
              <a:t>sărăciei</a:t>
            </a:r>
            <a:r>
              <a:rPr lang="en-US" sz="2300" dirty="0"/>
              <a:t> </a:t>
            </a:r>
            <a:r>
              <a:rPr lang="en-US" sz="2300" dirty="0" err="1"/>
              <a:t>și</a:t>
            </a:r>
            <a:r>
              <a:rPr lang="en-US" sz="2300" dirty="0"/>
              <a:t> </a:t>
            </a:r>
            <a:r>
              <a:rPr lang="en-US" sz="2300" dirty="0" err="1"/>
              <a:t>foametei</a:t>
            </a:r>
            <a:r>
              <a:rPr lang="en-US" sz="2300" dirty="0"/>
              <a:t> </a:t>
            </a:r>
            <a:r>
              <a:rPr lang="en-US" sz="2300" dirty="0" err="1"/>
              <a:t>până</a:t>
            </a:r>
            <a:r>
              <a:rPr lang="en-US" sz="2300" dirty="0"/>
              <a:t> la </a:t>
            </a:r>
            <a:r>
              <a:rPr lang="en-US" sz="2300" dirty="0" err="1"/>
              <a:t>promovarea</a:t>
            </a:r>
            <a:r>
              <a:rPr lang="en-US" sz="2300" dirty="0"/>
              <a:t> </a:t>
            </a:r>
            <a:r>
              <a:rPr lang="en-US" sz="2300" dirty="0" err="1"/>
              <a:t>educației</a:t>
            </a:r>
            <a:r>
              <a:rPr lang="en-US" sz="2300" dirty="0"/>
              <a:t>, </a:t>
            </a:r>
            <a:r>
              <a:rPr lang="en-US" sz="2300" dirty="0" err="1"/>
              <a:t>egalității</a:t>
            </a:r>
            <a:r>
              <a:rPr lang="en-US" sz="2300" dirty="0"/>
              <a:t>, </a:t>
            </a:r>
            <a:r>
              <a:rPr lang="en-US" sz="2300" dirty="0" err="1"/>
              <a:t>energiei</a:t>
            </a:r>
            <a:r>
              <a:rPr lang="en-US" sz="2300" dirty="0"/>
              <a:t> curate </a:t>
            </a:r>
            <a:r>
              <a:rPr lang="en-US" sz="2300" dirty="0" err="1"/>
              <a:t>și</a:t>
            </a:r>
            <a:r>
              <a:rPr lang="en-US" sz="2300" dirty="0"/>
              <a:t> </a:t>
            </a:r>
            <a:r>
              <a:rPr lang="en-US" sz="2300" dirty="0" err="1"/>
              <a:t>acțiunii</a:t>
            </a:r>
            <a:r>
              <a:rPr lang="en-US" sz="2300" dirty="0"/>
              <a:t> </a:t>
            </a:r>
            <a:r>
              <a:rPr lang="en-US" sz="2300" dirty="0" err="1"/>
              <a:t>climatice</a:t>
            </a:r>
            <a:r>
              <a:rPr lang="en-US" sz="2300" dirty="0"/>
              <a:t>.</a:t>
            </a:r>
          </a:p>
          <a:p>
            <a:pPr lvl="0" algn="just"/>
            <a:r>
              <a:rPr lang="en-US" sz="2300" b="1" i="1" dirty="0">
                <a:solidFill>
                  <a:schemeClr val="accent1"/>
                </a:solidFill>
              </a:rPr>
              <a:t>Universal:</a:t>
            </a:r>
            <a:r>
              <a:rPr lang="en-US" sz="2300" dirty="0"/>
              <a:t> </a:t>
            </a:r>
            <a:r>
              <a:rPr lang="en-US" sz="2300" dirty="0" err="1"/>
              <a:t>ele</a:t>
            </a:r>
            <a:r>
              <a:rPr lang="en-US" sz="2300" dirty="0"/>
              <a:t> se </a:t>
            </a:r>
            <a:r>
              <a:rPr lang="en-US" sz="2300" dirty="0" err="1"/>
              <a:t>aplică</a:t>
            </a:r>
            <a:r>
              <a:rPr lang="en-US" sz="2300" dirty="0"/>
              <a:t> </a:t>
            </a:r>
            <a:r>
              <a:rPr lang="en-US" sz="2300" dirty="0" err="1"/>
              <a:t>tuturor</a:t>
            </a:r>
            <a:r>
              <a:rPr lang="en-US" sz="2300" dirty="0"/>
              <a:t> </a:t>
            </a:r>
            <a:r>
              <a:rPr lang="en-US" sz="2300" dirty="0" err="1"/>
              <a:t>țărilor</a:t>
            </a:r>
            <a:r>
              <a:rPr lang="en-US" sz="2300" dirty="0"/>
              <a:t>, </a:t>
            </a:r>
            <a:r>
              <a:rPr lang="en-US" sz="2300" dirty="0" err="1"/>
              <a:t>bogate</a:t>
            </a:r>
            <a:r>
              <a:rPr lang="en-US" sz="2300" dirty="0"/>
              <a:t> </a:t>
            </a:r>
            <a:r>
              <a:rPr lang="en-US" sz="2300" dirty="0" err="1"/>
              <a:t>și</a:t>
            </a:r>
            <a:r>
              <a:rPr lang="en-US" sz="2300" dirty="0"/>
              <a:t> </a:t>
            </a:r>
            <a:r>
              <a:rPr lang="en-US" sz="2300" dirty="0" err="1"/>
              <a:t>sărace</a:t>
            </a:r>
            <a:r>
              <a:rPr lang="en-US" sz="2300" dirty="0"/>
              <a:t> </a:t>
            </a:r>
            <a:r>
              <a:rPr lang="en-US" sz="2300" dirty="0" err="1"/>
              <a:t>deopotrivă</a:t>
            </a:r>
            <a:r>
              <a:rPr lang="en-US" sz="2300" dirty="0"/>
              <a:t>, </a:t>
            </a:r>
            <a:r>
              <a:rPr lang="en-US" sz="2300" dirty="0" err="1"/>
              <a:t>punând</a:t>
            </a:r>
            <a:r>
              <a:rPr lang="en-US" sz="2300" dirty="0"/>
              <a:t> accent pe </a:t>
            </a:r>
            <a:r>
              <a:rPr lang="en-US" sz="2300" dirty="0" err="1"/>
              <a:t>responsabilitatea</a:t>
            </a:r>
            <a:r>
              <a:rPr lang="en-US" sz="2300" dirty="0"/>
              <a:t> </a:t>
            </a:r>
            <a:r>
              <a:rPr lang="en-US" sz="2300" dirty="0" err="1"/>
              <a:t>comună</a:t>
            </a:r>
            <a:r>
              <a:rPr lang="en-US" sz="2300" dirty="0"/>
              <a:t>.</a:t>
            </a:r>
          </a:p>
          <a:p>
            <a:pPr lvl="0" algn="just"/>
            <a:r>
              <a:rPr lang="en-US" sz="2300" b="1" i="1" dirty="0" err="1">
                <a:solidFill>
                  <a:schemeClr val="accent1"/>
                </a:solidFill>
              </a:rPr>
              <a:t>Măsurabil</a:t>
            </a:r>
            <a:r>
              <a:rPr lang="en-US" sz="2300" b="1" i="1" dirty="0">
                <a:solidFill>
                  <a:schemeClr val="accent1"/>
                </a:solidFill>
              </a:rPr>
              <a:t>:</a:t>
            </a:r>
            <a:r>
              <a:rPr lang="en-US" sz="2300" dirty="0"/>
              <a:t> </a:t>
            </a:r>
            <a:r>
              <a:rPr lang="it-IT" sz="2300" dirty="0"/>
              <a:t>Fiecare obiectiv are ținte și indicatori specifici pentru a urmări progresul</a:t>
            </a:r>
            <a:r>
              <a:rPr lang="en-US" sz="2300" dirty="0"/>
              <a:t>.</a:t>
            </a:r>
          </a:p>
          <a:p>
            <a:pPr lvl="0" algn="just"/>
            <a:r>
              <a:rPr lang="en-US" sz="2300" b="1" i="1" dirty="0" err="1">
                <a:solidFill>
                  <a:schemeClr val="accent1"/>
                </a:solidFill>
              </a:rPr>
              <a:t>Transformator</a:t>
            </a:r>
            <a:r>
              <a:rPr lang="en-US" sz="2300" b="1" i="1" dirty="0">
                <a:solidFill>
                  <a:schemeClr val="accent1"/>
                </a:solidFill>
              </a:rPr>
              <a:t>:</a:t>
            </a:r>
            <a:r>
              <a:rPr lang="en-US" sz="2300" dirty="0"/>
              <a:t> ODD-urile </a:t>
            </a:r>
            <a:r>
              <a:rPr lang="en-US" sz="2300" dirty="0" err="1"/>
              <a:t>încurajează</a:t>
            </a:r>
            <a:r>
              <a:rPr lang="en-US" sz="2300" dirty="0"/>
              <a:t> </a:t>
            </a:r>
            <a:r>
              <a:rPr lang="en-US" sz="2300" dirty="0" err="1"/>
              <a:t>schimbarea</a:t>
            </a:r>
            <a:r>
              <a:rPr lang="en-US" sz="2300" dirty="0"/>
              <a:t> </a:t>
            </a:r>
            <a:r>
              <a:rPr lang="en-US" sz="2300" dirty="0" err="1"/>
              <a:t>sistemică</a:t>
            </a:r>
            <a:r>
              <a:rPr lang="en-US" sz="2300" dirty="0"/>
              <a:t> — </a:t>
            </a:r>
            <a:r>
              <a:rPr lang="en-US" sz="2300" dirty="0" err="1"/>
              <a:t>economii</a:t>
            </a:r>
            <a:r>
              <a:rPr lang="en-US" sz="2300" dirty="0"/>
              <a:t> </a:t>
            </a:r>
            <a:r>
              <a:rPr lang="en-US" sz="2300" dirty="0" err="1"/>
              <a:t>durabile</a:t>
            </a:r>
            <a:r>
              <a:rPr lang="en-US" sz="2300" dirty="0"/>
              <a:t>, </a:t>
            </a:r>
            <a:r>
              <a:rPr lang="en-US" sz="2300" dirty="0" err="1"/>
              <a:t>societăți</a:t>
            </a:r>
            <a:r>
              <a:rPr lang="en-US" sz="2300" dirty="0"/>
              <a:t> </a:t>
            </a:r>
            <a:r>
              <a:rPr lang="en-US" sz="2300" dirty="0" err="1"/>
              <a:t>incluzive</a:t>
            </a:r>
            <a:r>
              <a:rPr lang="en-US" sz="2300" dirty="0"/>
              <a:t> </a:t>
            </a:r>
            <a:r>
              <a:rPr lang="en-US" sz="2300" dirty="0" err="1"/>
              <a:t>și</a:t>
            </a:r>
            <a:r>
              <a:rPr lang="en-US" sz="2300" dirty="0"/>
              <a:t> </a:t>
            </a:r>
            <a:r>
              <a:rPr lang="en-US" sz="2300" dirty="0" err="1"/>
              <a:t>gestionare</a:t>
            </a:r>
            <a:r>
              <a:rPr lang="en-US" sz="2300" dirty="0"/>
              <a:t> a </a:t>
            </a:r>
            <a:r>
              <a:rPr lang="en-US" sz="2300" dirty="0" err="1"/>
              <a:t>mediului</a:t>
            </a:r>
            <a:r>
              <a:rPr lang="en-US" sz="2300" dirty="0"/>
              <a:t>.</a:t>
            </a:r>
          </a:p>
          <a:p>
            <a:pPr marL="0" indent="0" algn="ctr">
              <a:buNone/>
            </a:pPr>
            <a:r>
              <a:rPr lang="en-US" sz="2300" dirty="0"/>
              <a:t>	</a:t>
            </a:r>
            <a:r>
              <a:rPr lang="en-US" sz="2300" b="1" i="1" dirty="0"/>
              <a:t>ODD-urile ONU </a:t>
            </a:r>
            <a:r>
              <a:rPr lang="en-US" sz="2300" b="1" i="1" dirty="0" err="1"/>
              <a:t>servesc</a:t>
            </a:r>
            <a:r>
              <a:rPr lang="en-US" sz="2300" b="1" i="1" dirty="0"/>
              <a:t> ca un plan global </a:t>
            </a:r>
            <a:r>
              <a:rPr lang="en-US" sz="2300" b="1" i="1" dirty="0" err="1"/>
              <a:t>pentru</a:t>
            </a:r>
            <a:r>
              <a:rPr lang="en-US" sz="2300" b="1" i="1" dirty="0"/>
              <a:t> </a:t>
            </a:r>
            <a:r>
              <a:rPr lang="en-US" sz="2300" b="1" i="1" dirty="0" err="1"/>
              <a:t>construirea</a:t>
            </a:r>
            <a:r>
              <a:rPr lang="en-US" sz="2300" b="1" i="1" dirty="0"/>
              <a:t> </a:t>
            </a:r>
            <a:r>
              <a:rPr lang="en-US" sz="2300" b="1" i="1" dirty="0" err="1"/>
              <a:t>unei</a:t>
            </a:r>
            <a:r>
              <a:rPr lang="en-US" sz="2300" b="1" i="1" dirty="0"/>
              <a:t> </a:t>
            </a:r>
            <a:r>
              <a:rPr lang="en-US" sz="2300" b="1" i="1" dirty="0" err="1"/>
              <a:t>lumi</a:t>
            </a:r>
            <a:r>
              <a:rPr lang="en-US" sz="2300" b="1" i="1" dirty="0"/>
              <a:t> </a:t>
            </a:r>
            <a:r>
              <a:rPr lang="en-US" sz="2300" b="1" i="1" dirty="0" err="1"/>
              <a:t>mai</a:t>
            </a:r>
            <a:r>
              <a:rPr lang="en-US" sz="2300" b="1" i="1" dirty="0"/>
              <a:t> </a:t>
            </a:r>
            <a:r>
              <a:rPr lang="en-US" sz="2300" b="1" i="1" dirty="0" err="1"/>
              <a:t>juste</a:t>
            </a:r>
            <a:r>
              <a:rPr lang="en-US" sz="2300" b="1" i="1" dirty="0"/>
              <a:t>, </a:t>
            </a:r>
            <a:r>
              <a:rPr lang="en-US" sz="2300" b="1" i="1" dirty="0" err="1"/>
              <a:t>echitabile</a:t>
            </a:r>
            <a:r>
              <a:rPr lang="en-US" sz="2300" b="1" i="1" dirty="0"/>
              <a:t> </a:t>
            </a:r>
            <a:r>
              <a:rPr lang="en-US" sz="2300" b="1" i="1" dirty="0" err="1"/>
              <a:t>și</a:t>
            </a:r>
            <a:r>
              <a:rPr lang="en-US" sz="2300" b="1" i="1" dirty="0"/>
              <a:t> </a:t>
            </a:r>
            <a:r>
              <a:rPr lang="en-US" sz="2300" b="1" i="1" dirty="0" err="1"/>
              <a:t>durabile</a:t>
            </a:r>
            <a:r>
              <a:rPr lang="en-US" sz="2300" b="1" i="1" dirty="0"/>
              <a:t> </a:t>
            </a:r>
            <a:r>
              <a:rPr lang="en-US" sz="2300" b="1" i="1" dirty="0" err="1"/>
              <a:t>până</a:t>
            </a:r>
            <a:r>
              <a:rPr lang="en-US" sz="2300" b="1" i="1" dirty="0"/>
              <a:t> </a:t>
            </a:r>
            <a:r>
              <a:rPr lang="en-US" sz="2300" b="1" i="1" dirty="0" err="1"/>
              <a:t>în</a:t>
            </a:r>
            <a:r>
              <a:rPr lang="en-US" sz="2300" b="1" i="1" dirty="0"/>
              <a:t> 2030!</a:t>
            </a:r>
          </a:p>
          <a:p>
            <a:pPr marL="0" indent="0">
              <a:buNone/>
            </a:pPr>
            <a:endParaRPr lang="el-GR" dirty="0"/>
          </a:p>
        </p:txBody>
      </p:sp>
      <p:sp>
        <p:nvSpPr>
          <p:cNvPr id="5" name="Title 4">
            <a:extLst>
              <a:ext uri="{FF2B5EF4-FFF2-40B4-BE49-F238E27FC236}">
                <a16:creationId xmlns:a16="http://schemas.microsoft.com/office/drawing/2014/main" id="{15D15302-46B5-FC3D-4D45-BDBE658BF3D9}"/>
              </a:ext>
            </a:extLst>
          </p:cNvPr>
          <p:cNvSpPr>
            <a:spLocks noGrp="1"/>
          </p:cNvSpPr>
          <p:nvPr>
            <p:ph type="title"/>
          </p:nvPr>
        </p:nvSpPr>
        <p:spPr>
          <a:xfrm>
            <a:off x="399369" y="675329"/>
            <a:ext cx="10397262" cy="660400"/>
          </a:xfrm>
        </p:spPr>
        <p:txBody>
          <a:bodyPr>
            <a:normAutofit fontScale="90000"/>
          </a:bodyPr>
          <a:lstStyle/>
          <a:p>
            <a:r>
              <a:rPr lang="en-US" dirty="0">
                <a:solidFill>
                  <a:srgbClr val="255839"/>
                </a:solidFill>
              </a:rPr>
              <a:t>Obiectivele ONU </a:t>
            </a:r>
            <a:r>
              <a:rPr lang="en-US" dirty="0" err="1">
                <a:solidFill>
                  <a:srgbClr val="255839"/>
                </a:solidFill>
              </a:rPr>
              <a:t>pentru</a:t>
            </a:r>
            <a:r>
              <a:rPr lang="en-US" dirty="0">
                <a:solidFill>
                  <a:srgbClr val="255839"/>
                </a:solidFill>
              </a:rPr>
              <a:t> </a:t>
            </a:r>
            <a:r>
              <a:rPr lang="en-US" dirty="0" err="1">
                <a:solidFill>
                  <a:srgbClr val="255839"/>
                </a:solidFill>
              </a:rPr>
              <a:t>Dezvoltarea</a:t>
            </a:r>
            <a:r>
              <a:rPr lang="en-US" dirty="0">
                <a:solidFill>
                  <a:srgbClr val="255839"/>
                </a:solidFill>
              </a:rPr>
              <a:t> </a:t>
            </a:r>
            <a:r>
              <a:rPr lang="en-US" dirty="0" err="1">
                <a:solidFill>
                  <a:srgbClr val="255839"/>
                </a:solidFill>
              </a:rPr>
              <a:t>Durabilă</a:t>
            </a:r>
            <a:r>
              <a:rPr lang="en-US" dirty="0">
                <a:solidFill>
                  <a:srgbClr val="255839"/>
                </a:solidFill>
              </a:rPr>
              <a:t> (ODD)</a:t>
            </a:r>
            <a:endParaRPr lang="el-GR" dirty="0">
              <a:solidFill>
                <a:srgbClr val="255839"/>
              </a:solidFill>
            </a:endParaRPr>
          </a:p>
        </p:txBody>
      </p:sp>
    </p:spTree>
    <p:custDataLst>
      <p:tags r:id="rId1"/>
    </p:custDataLst>
    <p:extLst>
      <p:ext uri="{BB962C8B-B14F-4D97-AF65-F5344CB8AC3E}">
        <p14:creationId xmlns:p14="http://schemas.microsoft.com/office/powerpoint/2010/main" val="2840733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56588-AA24-A3A8-86D3-BEEA20FE646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2267812-F5FF-EF4D-84A8-EBEF694673B6}"/>
              </a:ext>
            </a:extLst>
          </p:cNvPr>
          <p:cNvSpPr>
            <a:spLocks noGrp="1"/>
          </p:cNvSpPr>
          <p:nvPr>
            <p:ph type="title"/>
          </p:nvPr>
        </p:nvSpPr>
        <p:spPr>
          <a:xfrm>
            <a:off x="399369" y="675329"/>
            <a:ext cx="9758422" cy="660400"/>
          </a:xfrm>
        </p:spPr>
        <p:txBody>
          <a:bodyPr>
            <a:normAutofit fontScale="90000"/>
          </a:bodyPr>
          <a:lstStyle/>
          <a:p>
            <a:r>
              <a:rPr lang="en-US" dirty="0">
                <a:solidFill>
                  <a:srgbClr val="255839"/>
                </a:solidFill>
              </a:rPr>
              <a:t>Obiectivele ONU </a:t>
            </a:r>
            <a:r>
              <a:rPr lang="en-US" dirty="0" err="1">
                <a:solidFill>
                  <a:srgbClr val="255839"/>
                </a:solidFill>
              </a:rPr>
              <a:t>pentru</a:t>
            </a:r>
            <a:r>
              <a:rPr lang="en-US" dirty="0">
                <a:solidFill>
                  <a:srgbClr val="255839"/>
                </a:solidFill>
              </a:rPr>
              <a:t> </a:t>
            </a:r>
            <a:r>
              <a:rPr lang="en-US" dirty="0" err="1">
                <a:solidFill>
                  <a:srgbClr val="255839"/>
                </a:solidFill>
              </a:rPr>
              <a:t>Dezvoltarea</a:t>
            </a:r>
            <a:r>
              <a:rPr lang="en-US" dirty="0">
                <a:solidFill>
                  <a:srgbClr val="255839"/>
                </a:solidFill>
              </a:rPr>
              <a:t> </a:t>
            </a:r>
            <a:r>
              <a:rPr lang="en-US" dirty="0" err="1">
                <a:solidFill>
                  <a:srgbClr val="255839"/>
                </a:solidFill>
              </a:rPr>
              <a:t>Durabilă</a:t>
            </a:r>
            <a:r>
              <a:rPr lang="en-US" dirty="0">
                <a:solidFill>
                  <a:srgbClr val="255839"/>
                </a:solidFill>
              </a:rPr>
              <a:t> (ODD)</a:t>
            </a:r>
            <a:endParaRPr lang="el-GR" dirty="0">
              <a:solidFill>
                <a:srgbClr val="255839"/>
              </a:solidFill>
            </a:endParaRPr>
          </a:p>
        </p:txBody>
      </p:sp>
      <p:pic>
        <p:nvPicPr>
          <p:cNvPr id="8" name="Picture 7">
            <a:extLst>
              <a:ext uri="{FF2B5EF4-FFF2-40B4-BE49-F238E27FC236}">
                <a16:creationId xmlns:a16="http://schemas.microsoft.com/office/drawing/2014/main" id="{4AFBF682-73AA-10BD-9F17-946F43F0AF7F}"/>
              </a:ext>
            </a:extLst>
          </p:cNvPr>
          <p:cNvPicPr>
            <a:picLocks noChangeAspect="1"/>
          </p:cNvPicPr>
          <p:nvPr/>
        </p:nvPicPr>
        <p:blipFill>
          <a:blip r:embed="rId3"/>
          <a:stretch>
            <a:fillRect/>
          </a:stretch>
        </p:blipFill>
        <p:spPr>
          <a:xfrm>
            <a:off x="1435689" y="1536192"/>
            <a:ext cx="6673577" cy="4281513"/>
          </a:xfrm>
          <a:prstGeom prst="rect">
            <a:avLst/>
          </a:prstGeom>
        </p:spPr>
      </p:pic>
      <p:sp>
        <p:nvSpPr>
          <p:cNvPr id="3" name="TextBox 2">
            <a:extLst>
              <a:ext uri="{FF2B5EF4-FFF2-40B4-BE49-F238E27FC236}">
                <a16:creationId xmlns:a16="http://schemas.microsoft.com/office/drawing/2014/main" id="{AE8C5DEC-E189-40C2-26C4-E8D95A0BAD01}"/>
              </a:ext>
            </a:extLst>
          </p:cNvPr>
          <p:cNvSpPr txBox="1"/>
          <p:nvPr/>
        </p:nvSpPr>
        <p:spPr>
          <a:xfrm>
            <a:off x="1721429" y="6018168"/>
            <a:ext cx="6102096" cy="369332"/>
          </a:xfrm>
          <a:prstGeom prst="rect">
            <a:avLst/>
          </a:prstGeom>
          <a:noFill/>
        </p:spPr>
        <p:txBody>
          <a:bodyPr wrap="square">
            <a:spAutoFit/>
          </a:bodyPr>
          <a:lstStyle/>
          <a:p>
            <a:r>
              <a:rPr lang="pt-PT">
                <a:hlinkClick r:id="rId4" tooltip="https://youtu.be/0xtbymfzyrm?si=miepkxapsvuxzidp"/>
              </a:rPr>
              <a:t>https://youtu.be/0XTBYMfZyrM?si=MiepkXaPSvUXZIDp</a:t>
            </a:r>
            <a:endParaRPr lang="pt-PT"/>
          </a:p>
        </p:txBody>
      </p:sp>
    </p:spTree>
    <p:custDataLst>
      <p:tags r:id="rId1"/>
    </p:custDataLst>
    <p:extLst>
      <p:ext uri="{BB962C8B-B14F-4D97-AF65-F5344CB8AC3E}">
        <p14:creationId xmlns:p14="http://schemas.microsoft.com/office/powerpoint/2010/main" val="1130895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C7825-9F8A-4535-A348-86A57427E74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C49C865-39D5-95BF-76A4-DA632235C5FB}"/>
              </a:ext>
            </a:extLst>
          </p:cNvPr>
          <p:cNvSpPr>
            <a:spLocks noGrp="1"/>
          </p:cNvSpPr>
          <p:nvPr>
            <p:ph type="body" sz="quarter" idx="10"/>
          </p:nvPr>
        </p:nvSpPr>
        <p:spPr/>
        <p:txBody>
          <a:bodyPr/>
          <a:lstStyle/>
          <a:p>
            <a:r>
              <a:rPr lang="en-US" dirty="0">
                <a:solidFill>
                  <a:srgbClr val="92D050"/>
                </a:solidFill>
              </a:rPr>
              <a:t>ESG - </a:t>
            </a:r>
            <a:r>
              <a:rPr lang="en-US" dirty="0" err="1">
                <a:solidFill>
                  <a:srgbClr val="92D050"/>
                </a:solidFill>
              </a:rPr>
              <a:t>Mediu</a:t>
            </a:r>
            <a:r>
              <a:rPr lang="en-US" dirty="0">
                <a:solidFill>
                  <a:srgbClr val="92D050"/>
                </a:solidFill>
              </a:rPr>
              <a:t>, Social </a:t>
            </a:r>
            <a:r>
              <a:rPr lang="en-US" dirty="0" err="1">
                <a:solidFill>
                  <a:srgbClr val="92D050"/>
                </a:solidFill>
              </a:rPr>
              <a:t>și</a:t>
            </a:r>
            <a:r>
              <a:rPr lang="en-US" dirty="0">
                <a:solidFill>
                  <a:srgbClr val="92D050"/>
                </a:solidFill>
              </a:rPr>
              <a:t> </a:t>
            </a:r>
            <a:r>
              <a:rPr lang="en-US" dirty="0" err="1">
                <a:solidFill>
                  <a:srgbClr val="92D050"/>
                </a:solidFill>
              </a:rPr>
              <a:t>Guvernanță</a:t>
            </a:r>
            <a:endParaRPr lang="el-GR" dirty="0">
              <a:solidFill>
                <a:srgbClr val="92D050"/>
              </a:solidFill>
            </a:endParaRPr>
          </a:p>
        </p:txBody>
      </p:sp>
      <p:sp>
        <p:nvSpPr>
          <p:cNvPr id="7" name="Content Placeholder 6">
            <a:extLst>
              <a:ext uri="{FF2B5EF4-FFF2-40B4-BE49-F238E27FC236}">
                <a16:creationId xmlns:a16="http://schemas.microsoft.com/office/drawing/2014/main" id="{2139F5EC-3F4F-91C6-E7C6-7910D2146A34}"/>
              </a:ext>
            </a:extLst>
          </p:cNvPr>
          <p:cNvSpPr>
            <a:spLocks noGrp="1"/>
          </p:cNvSpPr>
          <p:nvPr>
            <p:ph sz="quarter" idx="12"/>
          </p:nvPr>
        </p:nvSpPr>
        <p:spPr>
          <a:xfrm>
            <a:off x="399369" y="2177491"/>
            <a:ext cx="4971121" cy="4429126"/>
          </a:xfrm>
        </p:spPr>
        <p:txBody>
          <a:bodyPr/>
          <a:lstStyle/>
          <a:p>
            <a:r>
              <a:rPr lang="en-US" dirty="0" err="1"/>
              <a:t>Acronimul</a:t>
            </a:r>
            <a:r>
              <a:rPr lang="en-US" dirty="0"/>
              <a:t> ESG a </a:t>
            </a:r>
            <a:r>
              <a:rPr lang="en-US" dirty="0" err="1"/>
              <a:t>fost</a:t>
            </a:r>
            <a:r>
              <a:rPr lang="en-US" dirty="0"/>
              <a:t> </a:t>
            </a:r>
            <a:r>
              <a:rPr lang="en-US" dirty="0" err="1"/>
              <a:t>creat</a:t>
            </a:r>
            <a:r>
              <a:rPr lang="en-US" dirty="0"/>
              <a:t> </a:t>
            </a:r>
            <a:r>
              <a:rPr lang="en-US" dirty="0" err="1"/>
              <a:t>în</a:t>
            </a:r>
            <a:r>
              <a:rPr lang="en-US" dirty="0"/>
              <a:t> 2004 
</a:t>
            </a:r>
            <a:r>
              <a:rPr lang="en-US" dirty="0" err="1"/>
              <a:t>Raportul</a:t>
            </a:r>
            <a:r>
              <a:rPr lang="en-US" dirty="0"/>
              <a:t> </a:t>
            </a:r>
            <a:r>
              <a:rPr lang="en-US" dirty="0" err="1"/>
              <a:t>Pactului</a:t>
            </a:r>
            <a:r>
              <a:rPr lang="en-US" dirty="0"/>
              <a:t> Global al ONU, “Who cares wins”, a </a:t>
            </a:r>
            <a:r>
              <a:rPr lang="en-US" dirty="0" err="1"/>
              <a:t>rezultat</a:t>
            </a:r>
            <a:r>
              <a:rPr lang="en-US" dirty="0"/>
              <a:t> </a:t>
            </a:r>
            <a:r>
              <a:rPr lang="en-US" dirty="0" err="1"/>
              <a:t>dintr</a:t>
            </a:r>
            <a:r>
              <a:rPr lang="en-US" dirty="0"/>
              <a:t>-o </a:t>
            </a:r>
            <a:r>
              <a:rPr lang="en-US" dirty="0" err="1"/>
              <a:t>inițiativă</a:t>
            </a:r>
            <a:r>
              <a:rPr lang="en-US" dirty="0"/>
              <a:t> </a:t>
            </a:r>
            <a:r>
              <a:rPr lang="en-US" dirty="0" err="1"/>
              <a:t>comună</a:t>
            </a:r>
            <a:r>
              <a:rPr lang="en-US" dirty="0"/>
              <a:t> a </a:t>
            </a:r>
            <a:r>
              <a:rPr lang="en-US" dirty="0" err="1"/>
              <a:t>instituțiilor</a:t>
            </a:r>
            <a:r>
              <a:rPr lang="en-US" dirty="0"/>
              <a:t> </a:t>
            </a:r>
            <a:r>
              <a:rPr lang="en-US" dirty="0" err="1"/>
              <a:t>financiare</a:t>
            </a:r>
            <a:r>
              <a:rPr lang="en-US" dirty="0"/>
              <a:t> (18)
Ei au </a:t>
            </a:r>
            <a:r>
              <a:rPr lang="en-US" dirty="0" err="1"/>
              <a:t>elaborat</a:t>
            </a:r>
            <a:r>
              <a:rPr lang="en-US" dirty="0"/>
              <a:t> </a:t>
            </a:r>
            <a:r>
              <a:rPr lang="en-US" dirty="0" err="1"/>
              <a:t>ghiduri</a:t>
            </a:r>
            <a:r>
              <a:rPr lang="en-US" dirty="0"/>
              <a:t> </a:t>
            </a:r>
            <a:r>
              <a:rPr lang="en-US" dirty="0" err="1"/>
              <a:t>și</a:t>
            </a:r>
            <a:r>
              <a:rPr lang="en-US" dirty="0"/>
              <a:t> </a:t>
            </a:r>
            <a:r>
              <a:rPr lang="en-US" dirty="0" err="1"/>
              <a:t>recomandări</a:t>
            </a:r>
            <a:r>
              <a:rPr lang="en-US" dirty="0"/>
              <a:t> </a:t>
            </a:r>
            <a:r>
              <a:rPr lang="en-US" dirty="0" err="1"/>
              <a:t>privind</a:t>
            </a:r>
            <a:r>
              <a:rPr lang="en-US" dirty="0"/>
              <a:t> </a:t>
            </a:r>
            <a:r>
              <a:rPr lang="en-US" dirty="0" err="1"/>
              <a:t>modul</a:t>
            </a:r>
            <a:r>
              <a:rPr lang="en-US" dirty="0"/>
              <a:t> de a integra cel </a:t>
            </a:r>
            <a:r>
              <a:rPr lang="en-US" dirty="0" err="1"/>
              <a:t>mai</a:t>
            </a:r>
            <a:r>
              <a:rPr lang="en-US" dirty="0"/>
              <a:t> bine </a:t>
            </a:r>
            <a:r>
              <a:rPr lang="en-US" dirty="0" err="1"/>
              <a:t>factorii</a:t>
            </a:r>
            <a:r>
              <a:rPr lang="en-US" dirty="0"/>
              <a:t> de </a:t>
            </a:r>
            <a:r>
              <a:rPr lang="en-US" dirty="0" err="1"/>
              <a:t>valoare</a:t>
            </a:r>
            <a:r>
              <a:rPr lang="en-US" dirty="0"/>
              <a:t> ai </a:t>
            </a:r>
            <a:r>
              <a:rPr lang="en-US" dirty="0" err="1"/>
              <a:t>Mediului</a:t>
            </a:r>
            <a:r>
              <a:rPr lang="en-US" dirty="0"/>
              <a:t>, </a:t>
            </a:r>
            <a:r>
              <a:rPr lang="en-US" dirty="0" err="1"/>
              <a:t>Socialilor</a:t>
            </a:r>
            <a:r>
              <a:rPr lang="en-US" dirty="0"/>
              <a:t> </a:t>
            </a:r>
            <a:r>
              <a:rPr lang="en-US" dirty="0" err="1"/>
              <a:t>și</a:t>
            </a:r>
            <a:r>
              <a:rPr lang="en-US" dirty="0"/>
              <a:t> </a:t>
            </a:r>
            <a:r>
              <a:rPr lang="en-US" dirty="0" err="1"/>
              <a:t>Guvernanței</a:t>
            </a:r>
            <a:r>
              <a:rPr lang="en-US" dirty="0"/>
              <a:t> (ESG) </a:t>
            </a:r>
            <a:r>
              <a:rPr lang="en-US" dirty="0" err="1"/>
              <a:t>în</a:t>
            </a:r>
            <a:r>
              <a:rPr lang="en-US" dirty="0"/>
              <a:t> </a:t>
            </a:r>
            <a:r>
              <a:rPr lang="en-US" dirty="0" err="1"/>
              <a:t>managementul</a:t>
            </a:r>
            <a:r>
              <a:rPr lang="en-US" dirty="0"/>
              <a:t> </a:t>
            </a:r>
            <a:r>
              <a:rPr lang="en-US" dirty="0" err="1"/>
              <a:t>activelor</a:t>
            </a:r>
            <a:r>
              <a:rPr lang="en-US" dirty="0"/>
              <a:t> </a:t>
            </a:r>
            <a:r>
              <a:rPr lang="en-US" dirty="0" err="1"/>
              <a:t>și</a:t>
            </a:r>
            <a:r>
              <a:rPr lang="en-US" dirty="0"/>
              <a:t> </a:t>
            </a:r>
            <a:r>
              <a:rPr lang="en-US" dirty="0" err="1"/>
              <a:t>cercetarea</a:t>
            </a:r>
            <a:r>
              <a:rPr lang="en-US" dirty="0"/>
              <a:t> </a:t>
            </a:r>
            <a:r>
              <a:rPr lang="en-US" dirty="0" err="1"/>
              <a:t>financiară</a:t>
            </a:r>
            <a:r>
              <a:rPr lang="en-US" dirty="0"/>
              <a:t> – </a:t>
            </a:r>
            <a:r>
              <a:rPr lang="en-US" b="1" dirty="0" err="1">
                <a:solidFill>
                  <a:srgbClr val="0070C0"/>
                </a:solidFill>
              </a:rPr>
              <a:t>Investiții</a:t>
            </a:r>
            <a:r>
              <a:rPr lang="en-US" b="1" dirty="0">
                <a:solidFill>
                  <a:srgbClr val="0070C0"/>
                </a:solidFill>
              </a:rPr>
              <a:t> </a:t>
            </a:r>
            <a:r>
              <a:rPr lang="en-US" b="1" dirty="0" err="1">
                <a:solidFill>
                  <a:srgbClr val="0070C0"/>
                </a:solidFill>
              </a:rPr>
              <a:t>pentru</a:t>
            </a:r>
            <a:r>
              <a:rPr lang="en-US" b="1" dirty="0">
                <a:solidFill>
                  <a:srgbClr val="0070C0"/>
                </a:solidFill>
              </a:rPr>
              <a:t> </a:t>
            </a:r>
            <a:r>
              <a:rPr lang="en-US" b="1" dirty="0" err="1">
                <a:solidFill>
                  <a:srgbClr val="0070C0"/>
                </a:solidFill>
              </a:rPr>
              <a:t>Valoare</a:t>
            </a:r>
            <a:r>
              <a:rPr lang="en-US" b="1" dirty="0">
                <a:solidFill>
                  <a:srgbClr val="0070C0"/>
                </a:solidFill>
              </a:rPr>
              <a:t> pe Termen Lung.</a:t>
            </a:r>
            <a:endParaRPr lang="el-GR" b="1" dirty="0">
              <a:solidFill>
                <a:srgbClr val="0070C0"/>
              </a:solidFill>
            </a:endParaRPr>
          </a:p>
        </p:txBody>
      </p:sp>
      <p:sp>
        <p:nvSpPr>
          <p:cNvPr id="5" name="Title 4">
            <a:extLst>
              <a:ext uri="{FF2B5EF4-FFF2-40B4-BE49-F238E27FC236}">
                <a16:creationId xmlns:a16="http://schemas.microsoft.com/office/drawing/2014/main" id="{00D91021-F16A-A78F-E3B7-3FAA453E5BEC}"/>
              </a:ext>
            </a:extLst>
          </p:cNvPr>
          <p:cNvSpPr>
            <a:spLocks noGrp="1"/>
          </p:cNvSpPr>
          <p:nvPr>
            <p:ph type="title"/>
          </p:nvPr>
        </p:nvSpPr>
        <p:spPr>
          <a:xfrm>
            <a:off x="399369" y="788988"/>
            <a:ext cx="8596668" cy="660400"/>
          </a:xfrm>
        </p:spPr>
        <p:txBody>
          <a:bodyPr/>
          <a:lstStyle/>
          <a:p>
            <a:r>
              <a:rPr lang="en-US" dirty="0">
                <a:solidFill>
                  <a:srgbClr val="255839"/>
                </a:solidFill>
              </a:rPr>
              <a:t>Ce </a:t>
            </a:r>
            <a:r>
              <a:rPr lang="en-US" dirty="0" err="1">
                <a:solidFill>
                  <a:srgbClr val="255839"/>
                </a:solidFill>
              </a:rPr>
              <a:t>este</a:t>
            </a:r>
            <a:r>
              <a:rPr lang="en-US" dirty="0">
                <a:solidFill>
                  <a:srgbClr val="255839"/>
                </a:solidFill>
              </a:rPr>
              <a:t> </a:t>
            </a:r>
            <a:r>
              <a:rPr lang="en-US" dirty="0" err="1">
                <a:solidFill>
                  <a:srgbClr val="255839"/>
                </a:solidFill>
              </a:rPr>
              <a:t>sustenabilitatea</a:t>
            </a:r>
            <a:r>
              <a:rPr lang="en-US" dirty="0">
                <a:solidFill>
                  <a:srgbClr val="255839"/>
                </a:solidFill>
              </a:rPr>
              <a:t>?</a:t>
            </a:r>
            <a:endParaRPr lang="el-GR" dirty="0">
              <a:solidFill>
                <a:srgbClr val="255839"/>
              </a:solidFill>
            </a:endParaRPr>
          </a:p>
        </p:txBody>
      </p:sp>
      <p:grpSp>
        <p:nvGrpSpPr>
          <p:cNvPr id="4" name="Group 3">
            <a:extLst>
              <a:ext uri="{FF2B5EF4-FFF2-40B4-BE49-F238E27FC236}">
                <a16:creationId xmlns:a16="http://schemas.microsoft.com/office/drawing/2014/main" id="{BAD2EB8B-9B2C-C827-2C08-B148D944B64C}"/>
              </a:ext>
            </a:extLst>
          </p:cNvPr>
          <p:cNvGrpSpPr/>
          <p:nvPr/>
        </p:nvGrpSpPr>
        <p:grpSpPr>
          <a:xfrm>
            <a:off x="5970387" y="1699780"/>
            <a:ext cx="5938275" cy="4893398"/>
            <a:chOff x="6186803" y="1964602"/>
            <a:chExt cx="5938275" cy="4893398"/>
          </a:xfrm>
        </p:grpSpPr>
        <p:pic>
          <p:nvPicPr>
            <p:cNvPr id="8" name="Picture 7">
              <a:extLst>
                <a:ext uri="{FF2B5EF4-FFF2-40B4-BE49-F238E27FC236}">
                  <a16:creationId xmlns:a16="http://schemas.microsoft.com/office/drawing/2014/main" id="{A2D4CDBF-3918-1D32-8C64-0AD892DFCC1E}"/>
                </a:ext>
              </a:extLst>
            </p:cNvPr>
            <p:cNvPicPr>
              <a:picLocks noChangeAspect="1"/>
            </p:cNvPicPr>
            <p:nvPr/>
          </p:nvPicPr>
          <p:blipFill>
            <a:blip r:embed="rId4"/>
            <a:stretch>
              <a:fillRect/>
            </a:stretch>
          </p:blipFill>
          <p:spPr>
            <a:xfrm>
              <a:off x="6186803" y="1964602"/>
              <a:ext cx="5938275" cy="4893398"/>
            </a:xfrm>
            <a:prstGeom prst="rect">
              <a:avLst/>
            </a:prstGeom>
          </p:spPr>
        </p:pic>
        <p:pic>
          <p:nvPicPr>
            <p:cNvPr id="9" name="Picture 8">
              <a:extLst>
                <a:ext uri="{FF2B5EF4-FFF2-40B4-BE49-F238E27FC236}">
                  <a16:creationId xmlns:a16="http://schemas.microsoft.com/office/drawing/2014/main" id="{339B769C-F878-BF41-EADC-F24B8DE42C73}"/>
                </a:ext>
              </a:extLst>
            </p:cNvPr>
            <p:cNvPicPr>
              <a:picLocks noChangeAspect="1"/>
            </p:cNvPicPr>
            <p:nvPr/>
          </p:nvPicPr>
          <p:blipFill>
            <a:blip r:embed="rId5"/>
            <a:stretch>
              <a:fillRect/>
            </a:stretch>
          </p:blipFill>
          <p:spPr>
            <a:xfrm>
              <a:off x="8593197" y="4411301"/>
              <a:ext cx="1125485" cy="1394719"/>
            </a:xfrm>
            <a:prstGeom prst="rect">
              <a:avLst/>
            </a:prstGeom>
          </p:spPr>
        </p:pic>
      </p:grpSp>
    </p:spTree>
    <p:custDataLst>
      <p:tags r:id="rId1"/>
    </p:custDataLst>
    <p:extLst>
      <p:ext uri="{BB962C8B-B14F-4D97-AF65-F5344CB8AC3E}">
        <p14:creationId xmlns:p14="http://schemas.microsoft.com/office/powerpoint/2010/main" val="1439539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BB5FD-9B15-ED99-3AED-CFF2884A8A7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88D124-51F7-9938-AC65-0425BFBE8615}"/>
              </a:ext>
            </a:extLst>
          </p:cNvPr>
          <p:cNvSpPr>
            <a:spLocks noGrp="1"/>
          </p:cNvSpPr>
          <p:nvPr>
            <p:ph type="ctrTitle"/>
          </p:nvPr>
        </p:nvSpPr>
        <p:spPr/>
        <p:txBody>
          <a:bodyPr/>
          <a:lstStyle/>
          <a:p>
            <a:r>
              <a:rPr lang="pt-PT" dirty="0">
                <a:solidFill>
                  <a:srgbClr val="255839"/>
                </a:solidFill>
              </a:rPr>
              <a:t>Tendințe cheie în sustenabilitate</a:t>
            </a:r>
            <a:endParaRPr lang="pt-PT" b="1" dirty="0"/>
          </a:p>
        </p:txBody>
      </p:sp>
    </p:spTree>
    <p:custDataLst>
      <p:tags r:id="rId1"/>
    </p:custDataLst>
    <p:extLst>
      <p:ext uri="{BB962C8B-B14F-4D97-AF65-F5344CB8AC3E}">
        <p14:creationId xmlns:p14="http://schemas.microsoft.com/office/powerpoint/2010/main" val="2314027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3EA40839-84BD-3107-9DC4-6BF4DA43A67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21CDCD5-0C85-A132-82C9-AA2B92325850}"/>
              </a:ext>
            </a:extLst>
          </p:cNvPr>
          <p:cNvSpPr>
            <a:spLocks noGrp="1"/>
          </p:cNvSpPr>
          <p:nvPr>
            <p:ph type="body" sz="quarter" idx="10"/>
          </p:nvPr>
        </p:nvSpPr>
        <p:spPr>
          <a:xfrm>
            <a:off x="224707" y="1454100"/>
            <a:ext cx="11393261" cy="500784"/>
          </a:xfrm>
        </p:spPr>
        <p:txBody>
          <a:bodyPr/>
          <a:lstStyle/>
          <a:p>
            <a:r>
              <a:rPr lang="it-IT" dirty="0"/>
              <a:t>Țintele climatice ale UE până în 2030-2040-2050</a:t>
            </a:r>
            <a:endParaRPr lang="pt-PT" dirty="0"/>
          </a:p>
        </p:txBody>
      </p:sp>
      <p:sp>
        <p:nvSpPr>
          <p:cNvPr id="7" name="Content Placeholder 6">
            <a:extLst>
              <a:ext uri="{FF2B5EF4-FFF2-40B4-BE49-F238E27FC236}">
                <a16:creationId xmlns:a16="http://schemas.microsoft.com/office/drawing/2014/main" id="{DB44AE65-D7A5-A447-9173-3F0E1FF56CEE}"/>
              </a:ext>
            </a:extLst>
          </p:cNvPr>
          <p:cNvSpPr>
            <a:spLocks noGrp="1"/>
          </p:cNvSpPr>
          <p:nvPr>
            <p:ph sz="quarter" idx="12"/>
          </p:nvPr>
        </p:nvSpPr>
        <p:spPr>
          <a:xfrm>
            <a:off x="399369" y="2234349"/>
            <a:ext cx="9833691" cy="4397619"/>
          </a:xfrm>
        </p:spPr>
        <p:txBody>
          <a:bodyPr>
            <a:normAutofit/>
          </a:bodyPr>
          <a:lstStyle/>
          <a:p>
            <a:pPr algn="just"/>
            <a:r>
              <a:rPr lang="en-US" dirty="0" err="1"/>
              <a:t>În</a:t>
            </a:r>
            <a:r>
              <a:rPr lang="en-US" dirty="0"/>
              <a:t> 2023, UE a </a:t>
            </a:r>
            <a:r>
              <a:rPr lang="en-US" dirty="0" err="1"/>
              <a:t>adoptat</a:t>
            </a:r>
            <a:r>
              <a:rPr lang="en-US" dirty="0"/>
              <a:t> un set de </a:t>
            </a:r>
            <a:r>
              <a:rPr lang="en-US" dirty="0" err="1"/>
              <a:t>propuneri</a:t>
            </a:r>
            <a:r>
              <a:rPr lang="en-US" dirty="0"/>
              <a:t> ale </a:t>
            </a:r>
            <a:r>
              <a:rPr lang="en-US" dirty="0" err="1"/>
              <a:t>Comisiei</a:t>
            </a:r>
            <a:r>
              <a:rPr lang="en-US" dirty="0"/>
              <a:t> </a:t>
            </a:r>
            <a:r>
              <a:rPr lang="en-US" dirty="0" err="1"/>
              <a:t>pentru</a:t>
            </a:r>
            <a:r>
              <a:rPr lang="en-US" dirty="0"/>
              <a:t> a face </a:t>
            </a:r>
            <a:r>
              <a:rPr lang="en-US" dirty="0" err="1"/>
              <a:t>politicile</a:t>
            </a:r>
            <a:r>
              <a:rPr lang="en-US" dirty="0"/>
              <a:t> UE de </a:t>
            </a:r>
            <a:r>
              <a:rPr lang="en-US" dirty="0" err="1"/>
              <a:t>climă</a:t>
            </a:r>
            <a:r>
              <a:rPr lang="en-US" dirty="0"/>
              <a:t>, </a:t>
            </a:r>
            <a:r>
              <a:rPr lang="en-US" dirty="0" err="1"/>
              <a:t>energie</a:t>
            </a:r>
            <a:r>
              <a:rPr lang="en-US" dirty="0"/>
              <a:t>, transport </a:t>
            </a:r>
            <a:r>
              <a:rPr lang="en-US" dirty="0" err="1"/>
              <a:t>și</a:t>
            </a:r>
            <a:r>
              <a:rPr lang="en-US" dirty="0"/>
              <a:t> </a:t>
            </a:r>
            <a:r>
              <a:rPr lang="en-US" dirty="0" err="1"/>
              <a:t>fiscalitate</a:t>
            </a:r>
            <a:r>
              <a:rPr lang="en-US" dirty="0"/>
              <a:t> </a:t>
            </a:r>
            <a:r>
              <a:rPr lang="en-US" dirty="0" err="1"/>
              <a:t>pregătite</a:t>
            </a:r>
            <a:r>
              <a:rPr lang="en-US" dirty="0"/>
              <a:t> </a:t>
            </a:r>
            <a:r>
              <a:rPr lang="en-US" dirty="0" err="1"/>
              <a:t>pentru</a:t>
            </a:r>
            <a:r>
              <a:rPr lang="en-US" dirty="0"/>
              <a:t> </a:t>
            </a:r>
            <a:r>
              <a:rPr lang="en-US" dirty="0" err="1"/>
              <a:t>reducerea</a:t>
            </a:r>
            <a:r>
              <a:rPr lang="en-US" dirty="0"/>
              <a:t> </a:t>
            </a:r>
            <a:r>
              <a:rPr lang="en-US" dirty="0" err="1"/>
              <a:t>emisiilor</a:t>
            </a:r>
            <a:r>
              <a:rPr lang="en-US" dirty="0"/>
              <a:t> nete de gaze cu </a:t>
            </a:r>
            <a:r>
              <a:rPr lang="en-US" dirty="0" err="1"/>
              <a:t>efect</a:t>
            </a:r>
            <a:r>
              <a:rPr lang="en-US" dirty="0"/>
              <a:t> de </a:t>
            </a:r>
            <a:r>
              <a:rPr lang="en-US" dirty="0" err="1"/>
              <a:t>seră</a:t>
            </a:r>
            <a:r>
              <a:rPr lang="en-US" dirty="0"/>
              <a:t> cu cel </a:t>
            </a:r>
            <a:r>
              <a:rPr lang="en-US" dirty="0" err="1"/>
              <a:t>puțin</a:t>
            </a:r>
            <a:r>
              <a:rPr lang="en-US" dirty="0"/>
              <a:t> 55% </a:t>
            </a:r>
            <a:r>
              <a:rPr lang="en-US" b="1" dirty="0" err="1">
                <a:solidFill>
                  <a:srgbClr val="7FB22C"/>
                </a:solidFill>
              </a:rPr>
              <a:t>până</a:t>
            </a:r>
            <a:r>
              <a:rPr lang="en-US" b="1" dirty="0">
                <a:solidFill>
                  <a:srgbClr val="7FB22C"/>
                </a:solidFill>
              </a:rPr>
              <a:t> </a:t>
            </a:r>
            <a:r>
              <a:rPr lang="en-US" b="1" dirty="0" err="1">
                <a:solidFill>
                  <a:srgbClr val="7FB22C"/>
                </a:solidFill>
              </a:rPr>
              <a:t>în</a:t>
            </a:r>
            <a:r>
              <a:rPr lang="en-US" b="1" dirty="0">
                <a:solidFill>
                  <a:srgbClr val="7FB22C"/>
                </a:solidFill>
              </a:rPr>
              <a:t> 2030</a:t>
            </a:r>
            <a:r>
              <a:rPr lang="en-US" dirty="0"/>
              <a:t>, </a:t>
            </a:r>
            <a:r>
              <a:rPr lang="en-US" dirty="0" err="1"/>
              <a:t>comparativ</a:t>
            </a:r>
            <a:r>
              <a:rPr lang="en-US" dirty="0"/>
              <a:t> cu </a:t>
            </a:r>
            <a:r>
              <a:rPr lang="en-US" dirty="0" err="1"/>
              <a:t>nivelurile</a:t>
            </a:r>
            <a:r>
              <a:rPr lang="en-US" dirty="0"/>
              <a:t> din 1990.</a:t>
            </a:r>
          </a:p>
          <a:p>
            <a:pPr algn="just"/>
            <a:endParaRPr lang="en-US" dirty="0"/>
          </a:p>
          <a:p>
            <a:pPr algn="just"/>
            <a:r>
              <a:rPr lang="en-US" dirty="0" err="1"/>
              <a:t>În</a:t>
            </a:r>
            <a:r>
              <a:rPr lang="en-US" dirty="0"/>
              <a:t> 2025, </a:t>
            </a:r>
            <a:r>
              <a:rPr lang="en-US" dirty="0" err="1"/>
              <a:t>Comisia</a:t>
            </a:r>
            <a:r>
              <a:rPr lang="en-US" dirty="0"/>
              <a:t> </a:t>
            </a:r>
            <a:r>
              <a:rPr lang="en-US" dirty="0" err="1"/>
              <a:t>Europeană</a:t>
            </a:r>
            <a:r>
              <a:rPr lang="en-US" dirty="0"/>
              <a:t> a </a:t>
            </a:r>
            <a:r>
              <a:rPr lang="en-US" dirty="0" err="1"/>
              <a:t>propus</a:t>
            </a:r>
            <a:r>
              <a:rPr lang="en-US" dirty="0"/>
              <a:t> ca </a:t>
            </a:r>
            <a:r>
              <a:rPr lang="en-US" dirty="0" err="1"/>
              <a:t>țintă</a:t>
            </a:r>
            <a:r>
              <a:rPr lang="en-US" dirty="0"/>
              <a:t> </a:t>
            </a:r>
            <a:r>
              <a:rPr lang="en-US" dirty="0" err="1"/>
              <a:t>reducerea</a:t>
            </a:r>
            <a:r>
              <a:rPr lang="en-US" dirty="0"/>
              <a:t> </a:t>
            </a:r>
            <a:r>
              <a:rPr lang="en-US" dirty="0" err="1"/>
              <a:t>emisiilor</a:t>
            </a:r>
            <a:r>
              <a:rPr lang="en-US" dirty="0"/>
              <a:t> nete de gaze cu </a:t>
            </a:r>
            <a:r>
              <a:rPr lang="en-US" dirty="0" err="1"/>
              <a:t>efect</a:t>
            </a:r>
            <a:r>
              <a:rPr lang="en-US" dirty="0"/>
              <a:t> de </a:t>
            </a:r>
            <a:r>
              <a:rPr lang="en-US" dirty="0" err="1"/>
              <a:t>seră</a:t>
            </a:r>
            <a:r>
              <a:rPr lang="en-US" dirty="0"/>
              <a:t> (GES) ale UE cu 90% </a:t>
            </a:r>
            <a:r>
              <a:rPr lang="en-US" b="1" dirty="0" err="1">
                <a:solidFill>
                  <a:srgbClr val="7FB22C"/>
                </a:solidFill>
              </a:rPr>
              <a:t>până</a:t>
            </a:r>
            <a:r>
              <a:rPr lang="en-US" b="1" dirty="0">
                <a:solidFill>
                  <a:srgbClr val="7FB22C"/>
                </a:solidFill>
              </a:rPr>
              <a:t> </a:t>
            </a:r>
            <a:r>
              <a:rPr lang="en-US" b="1" dirty="0" err="1">
                <a:solidFill>
                  <a:srgbClr val="7FB22C"/>
                </a:solidFill>
              </a:rPr>
              <a:t>în</a:t>
            </a:r>
            <a:r>
              <a:rPr lang="en-US" b="1" dirty="0">
                <a:solidFill>
                  <a:srgbClr val="7FB22C"/>
                </a:solidFill>
              </a:rPr>
              <a:t> 2040</a:t>
            </a:r>
            <a:r>
              <a:rPr lang="en-US" dirty="0"/>
              <a:t>, </a:t>
            </a:r>
            <a:r>
              <a:rPr lang="en-US" dirty="0" err="1"/>
              <a:t>comparativ</a:t>
            </a:r>
            <a:r>
              <a:rPr lang="en-US" dirty="0"/>
              <a:t> cu 1990.</a:t>
            </a:r>
          </a:p>
          <a:p>
            <a:pPr algn="just"/>
            <a:r>
              <a:rPr lang="en-US" dirty="0"/>
              <a:t>UE </a:t>
            </a:r>
            <a:r>
              <a:rPr lang="en-US" dirty="0" err="1"/>
              <a:t>își</a:t>
            </a:r>
            <a:r>
              <a:rPr lang="en-US" dirty="0"/>
              <a:t> </a:t>
            </a:r>
            <a:r>
              <a:rPr lang="en-US" dirty="0" err="1"/>
              <a:t>propune</a:t>
            </a:r>
            <a:r>
              <a:rPr lang="en-US" dirty="0"/>
              <a:t> </a:t>
            </a:r>
            <a:r>
              <a:rPr lang="en-US" dirty="0" err="1"/>
              <a:t>să</a:t>
            </a:r>
            <a:r>
              <a:rPr lang="en-US" dirty="0"/>
              <a:t> </a:t>
            </a:r>
            <a:r>
              <a:rPr lang="en-US" dirty="0" err="1"/>
              <a:t>devină</a:t>
            </a:r>
            <a:r>
              <a:rPr lang="en-US" dirty="0"/>
              <a:t> </a:t>
            </a:r>
            <a:r>
              <a:rPr lang="en-US" dirty="0" err="1"/>
              <a:t>neutră</a:t>
            </a:r>
            <a:r>
              <a:rPr lang="en-US" dirty="0"/>
              <a:t> din </a:t>
            </a:r>
            <a:r>
              <a:rPr lang="en-US" dirty="0" err="1"/>
              <a:t>punct</a:t>
            </a:r>
            <a:r>
              <a:rPr lang="en-US" dirty="0"/>
              <a:t> de </a:t>
            </a:r>
            <a:r>
              <a:rPr lang="en-US" dirty="0" err="1"/>
              <a:t>vedere</a:t>
            </a:r>
            <a:r>
              <a:rPr lang="en-US" dirty="0"/>
              <a:t> climatic </a:t>
            </a:r>
            <a:r>
              <a:rPr lang="en-US" b="1" dirty="0" err="1">
                <a:solidFill>
                  <a:srgbClr val="7FB22C"/>
                </a:solidFill>
              </a:rPr>
              <a:t>până</a:t>
            </a:r>
            <a:r>
              <a:rPr lang="en-US" b="1" dirty="0">
                <a:solidFill>
                  <a:srgbClr val="7FB22C"/>
                </a:solidFill>
              </a:rPr>
              <a:t> </a:t>
            </a:r>
            <a:r>
              <a:rPr lang="en-US" b="1" dirty="0" err="1">
                <a:solidFill>
                  <a:srgbClr val="7FB22C"/>
                </a:solidFill>
              </a:rPr>
              <a:t>în</a:t>
            </a:r>
            <a:r>
              <a:rPr lang="en-US" b="1" dirty="0">
                <a:solidFill>
                  <a:srgbClr val="7FB22C"/>
                </a:solidFill>
              </a:rPr>
              <a:t> 2050 </a:t>
            </a:r>
            <a:r>
              <a:rPr lang="en-US" dirty="0"/>
              <a:t>– o </a:t>
            </a:r>
            <a:r>
              <a:rPr lang="en-US" dirty="0" err="1"/>
              <a:t>economie</a:t>
            </a:r>
            <a:r>
              <a:rPr lang="en-US" dirty="0"/>
              <a:t> cu </a:t>
            </a:r>
            <a:r>
              <a:rPr lang="en-US" dirty="0" err="1"/>
              <a:t>emisii</a:t>
            </a:r>
            <a:r>
              <a:rPr lang="en-US" dirty="0"/>
              <a:t> nete zero de gaze cu </a:t>
            </a:r>
            <a:r>
              <a:rPr lang="en-US" dirty="0" err="1"/>
              <a:t>efect</a:t>
            </a:r>
            <a:r>
              <a:rPr lang="en-US" dirty="0"/>
              <a:t> de </a:t>
            </a:r>
            <a:r>
              <a:rPr lang="en-US" dirty="0" err="1"/>
              <a:t>seră</a:t>
            </a:r>
            <a:r>
              <a:rPr lang="en-US" dirty="0"/>
              <a:t>. </a:t>
            </a:r>
            <a:r>
              <a:rPr lang="en-US" dirty="0" err="1"/>
              <a:t>Acest</a:t>
            </a:r>
            <a:r>
              <a:rPr lang="en-US" dirty="0"/>
              <a:t> </a:t>
            </a:r>
            <a:r>
              <a:rPr lang="en-US" dirty="0" err="1"/>
              <a:t>obiectiv</a:t>
            </a:r>
            <a:r>
              <a:rPr lang="en-US" dirty="0"/>
              <a:t> se </a:t>
            </a:r>
            <a:r>
              <a:rPr lang="en-US" dirty="0" err="1"/>
              <a:t>află</a:t>
            </a:r>
            <a:r>
              <a:rPr lang="en-US" dirty="0"/>
              <a:t> </a:t>
            </a:r>
            <a:r>
              <a:rPr lang="en-US" dirty="0" err="1"/>
              <a:t>în</a:t>
            </a:r>
            <a:r>
              <a:rPr lang="en-US" dirty="0"/>
              <a:t> </a:t>
            </a:r>
            <a:r>
              <a:rPr lang="en-US" dirty="0" err="1"/>
              <a:t>centrul</a:t>
            </a:r>
            <a:r>
              <a:rPr lang="en-US" u="sng" dirty="0" err="1">
                <a:hlinkClick r:id="rId5"/>
              </a:rPr>
              <a:t>European</a:t>
            </a:r>
            <a:r>
              <a:rPr lang="en-US" u="sng" dirty="0">
                <a:hlinkClick r:id="rId5"/>
              </a:rPr>
              <a:t> Green Deal</a:t>
            </a:r>
            <a:r>
              <a:rPr lang="en-US" dirty="0"/>
              <a:t>, </a:t>
            </a:r>
            <a:r>
              <a:rPr lang="en-US" dirty="0" err="1"/>
              <a:t>și</a:t>
            </a:r>
            <a:r>
              <a:rPr lang="en-US" dirty="0"/>
              <a:t> </a:t>
            </a:r>
            <a:r>
              <a:rPr lang="en-US" dirty="0" err="1"/>
              <a:t>este</a:t>
            </a:r>
            <a:r>
              <a:rPr lang="en-US" dirty="0"/>
              <a:t> o </a:t>
            </a:r>
            <a:r>
              <a:rPr lang="en-US" dirty="0" err="1"/>
              <a:t>țintă</a:t>
            </a:r>
            <a:r>
              <a:rPr lang="en-US" dirty="0"/>
              <a:t> </a:t>
            </a:r>
            <a:r>
              <a:rPr lang="en-US" dirty="0" err="1"/>
              <a:t>obligatorie</a:t>
            </a:r>
            <a:r>
              <a:rPr lang="en-US" dirty="0"/>
              <a:t> din </a:t>
            </a:r>
            <a:r>
              <a:rPr lang="en-US" dirty="0" err="1"/>
              <a:t>punct</a:t>
            </a:r>
            <a:r>
              <a:rPr lang="en-US" dirty="0"/>
              <a:t> de </a:t>
            </a:r>
            <a:r>
              <a:rPr lang="en-US" dirty="0" err="1"/>
              <a:t>vedere</a:t>
            </a:r>
            <a:r>
              <a:rPr lang="en-US" dirty="0"/>
              <a:t> legal </a:t>
            </a:r>
            <a:r>
              <a:rPr lang="en-US" dirty="0" err="1"/>
              <a:t>datorită</a:t>
            </a:r>
            <a:r>
              <a:rPr lang="en-US" dirty="0"/>
              <a:t> </a:t>
            </a:r>
            <a:r>
              <a:rPr lang="en-US" dirty="0" err="1"/>
              <a:t>Legii</a:t>
            </a:r>
            <a:r>
              <a:rPr lang="en-US" dirty="0"/>
              <a:t> </a:t>
            </a:r>
            <a:r>
              <a:rPr lang="en-US" dirty="0" err="1"/>
              <a:t>Europene</a:t>
            </a:r>
            <a:r>
              <a:rPr lang="en-US" dirty="0"/>
              <a:t> </a:t>
            </a:r>
            <a:r>
              <a:rPr lang="en-US" dirty="0" err="1"/>
              <a:t>privind</a:t>
            </a:r>
            <a:r>
              <a:rPr lang="en-US" dirty="0"/>
              <a:t> </a:t>
            </a:r>
            <a:r>
              <a:rPr lang="en-US" dirty="0" err="1"/>
              <a:t>Clima</a:t>
            </a:r>
            <a:r>
              <a:rPr lang="en-US" dirty="0"/>
              <a:t>.</a:t>
            </a:r>
          </a:p>
          <a:p>
            <a:pPr marL="0" indent="0" algn="just">
              <a:buNone/>
            </a:pPr>
            <a:endParaRPr lang="en-US" dirty="0"/>
          </a:p>
          <a:p>
            <a:r>
              <a:rPr lang="en-US" dirty="0"/>
              <a:t>Citiți </a:t>
            </a:r>
            <a:r>
              <a:rPr lang="en-US" dirty="0" err="1"/>
              <a:t>aici</a:t>
            </a:r>
            <a:r>
              <a:rPr lang="en-US" dirty="0"/>
              <a:t>: </a:t>
            </a:r>
            <a:r>
              <a:rPr lang="en-US" dirty="0">
                <a:hlinkClick r:id="rId6"/>
              </a:rPr>
              <a:t>https://climate.ec.europa.eu/eu-action/climate-strategies-targets_en</a:t>
            </a:r>
            <a:r>
              <a:rPr lang="en-US" dirty="0"/>
              <a:t> </a:t>
            </a:r>
            <a:endParaRPr lang="el-GR" i="1" dirty="0"/>
          </a:p>
        </p:txBody>
      </p:sp>
      <p:sp>
        <p:nvSpPr>
          <p:cNvPr id="5" name="Title 4">
            <a:extLst>
              <a:ext uri="{FF2B5EF4-FFF2-40B4-BE49-F238E27FC236}">
                <a16:creationId xmlns:a16="http://schemas.microsoft.com/office/drawing/2014/main" id="{91E6DF0A-7DE0-3613-C927-26E1D8424BAC}"/>
              </a:ext>
            </a:extLst>
          </p:cNvPr>
          <p:cNvSpPr>
            <a:spLocks noGrp="1"/>
          </p:cNvSpPr>
          <p:nvPr>
            <p:ph type="title"/>
          </p:nvPr>
        </p:nvSpPr>
        <p:spPr>
          <a:xfrm>
            <a:off x="399369" y="743032"/>
            <a:ext cx="8596668" cy="706356"/>
          </a:xfrm>
        </p:spPr>
        <p:txBody>
          <a:bodyPr/>
          <a:lstStyle/>
          <a:p>
            <a:r>
              <a:rPr lang="pt-PT" dirty="0">
                <a:solidFill>
                  <a:srgbClr val="255839"/>
                </a:solidFill>
              </a:rPr>
              <a:t>Tendințe cheie în sustenabilitate</a:t>
            </a:r>
            <a:endParaRPr lang="el-GR" dirty="0">
              <a:solidFill>
                <a:srgbClr val="255839"/>
              </a:solidFill>
            </a:endParaRPr>
          </a:p>
        </p:txBody>
      </p:sp>
    </p:spTree>
    <p:custDataLst>
      <p:tags r:id="rId2"/>
    </p:custDataLst>
    <p:extLst>
      <p:ext uri="{BB962C8B-B14F-4D97-AF65-F5344CB8AC3E}">
        <p14:creationId xmlns:p14="http://schemas.microsoft.com/office/powerpoint/2010/main" val="354057200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27AE3-4D13-00C9-F5B3-89BC3C679A3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3107CC2-0727-31A3-F02F-53144F782341}"/>
              </a:ext>
            </a:extLst>
          </p:cNvPr>
          <p:cNvSpPr>
            <a:spLocks noGrp="1"/>
          </p:cNvSpPr>
          <p:nvPr>
            <p:ph sz="quarter" idx="12"/>
          </p:nvPr>
        </p:nvSpPr>
        <p:spPr>
          <a:xfrm>
            <a:off x="399370" y="1627766"/>
            <a:ext cx="11491752" cy="5230234"/>
          </a:xfrm>
        </p:spPr>
        <p:txBody>
          <a:bodyPr>
            <a:noAutofit/>
          </a:bodyPr>
          <a:lstStyle/>
          <a:p>
            <a:pPr marL="0" indent="0" algn="ctr">
              <a:buNone/>
            </a:pPr>
            <a:r>
              <a:rPr lang="en-US" b="1" dirty="0"/>
              <a:t>	</a:t>
            </a:r>
            <a:r>
              <a:rPr lang="en-US" b="1" dirty="0" err="1">
                <a:solidFill>
                  <a:schemeClr val="accent1"/>
                </a:solidFill>
              </a:rPr>
              <a:t>Legea</a:t>
            </a:r>
            <a:r>
              <a:rPr lang="en-US" b="1" dirty="0">
                <a:solidFill>
                  <a:schemeClr val="accent1"/>
                </a:solidFill>
              </a:rPr>
              <a:t> </a:t>
            </a:r>
            <a:r>
              <a:rPr lang="en-US" b="1" dirty="0" err="1">
                <a:solidFill>
                  <a:schemeClr val="accent1"/>
                </a:solidFill>
              </a:rPr>
              <a:t>europeană</a:t>
            </a:r>
            <a:r>
              <a:rPr lang="en-US" b="1" dirty="0">
                <a:solidFill>
                  <a:schemeClr val="accent1"/>
                </a:solidFill>
              </a:rPr>
              <a:t> </a:t>
            </a:r>
            <a:r>
              <a:rPr lang="en-US" b="1" dirty="0" err="1">
                <a:solidFill>
                  <a:schemeClr val="accent1"/>
                </a:solidFill>
              </a:rPr>
              <a:t>privind</a:t>
            </a:r>
            <a:r>
              <a:rPr lang="en-US" b="1" dirty="0">
                <a:solidFill>
                  <a:schemeClr val="accent1"/>
                </a:solidFill>
              </a:rPr>
              <a:t> </a:t>
            </a:r>
            <a:r>
              <a:rPr lang="en-US" b="1" dirty="0" err="1">
                <a:solidFill>
                  <a:schemeClr val="accent1"/>
                </a:solidFill>
              </a:rPr>
              <a:t>clima</a:t>
            </a:r>
            <a:r>
              <a:rPr lang="en-US" b="1" dirty="0">
                <a:solidFill>
                  <a:schemeClr val="accent1"/>
                </a:solidFill>
              </a:rPr>
              <a:t> (European </a:t>
            </a:r>
            <a:r>
              <a:rPr lang="en-US" b="1" dirty="0" err="1">
                <a:solidFill>
                  <a:schemeClr val="accent1"/>
                </a:solidFill>
              </a:rPr>
              <a:t>Climat</a:t>
            </a:r>
            <a:r>
              <a:rPr lang="en-US" b="1" dirty="0">
                <a:solidFill>
                  <a:schemeClr val="accent1"/>
                </a:solidFill>
              </a:rPr>
              <a:t> Law) </a:t>
            </a:r>
            <a:r>
              <a:rPr lang="en-US" dirty="0"/>
              <a:t>(2021) + </a:t>
            </a:r>
            <a:r>
              <a:rPr lang="en-US" dirty="0" err="1"/>
              <a:t>următoarele</a:t>
            </a:r>
            <a:r>
              <a:rPr lang="en-US" dirty="0"/>
              <a:t>:</a:t>
            </a:r>
          </a:p>
          <a:p>
            <a:pPr algn="just"/>
            <a:r>
              <a:rPr lang="en-US" dirty="0"/>
              <a:t>European Green Deal (2019): </a:t>
            </a:r>
            <a:r>
              <a:rPr lang="en-US" dirty="0" err="1"/>
              <a:t>își</a:t>
            </a:r>
            <a:r>
              <a:rPr lang="en-US" dirty="0"/>
              <a:t> </a:t>
            </a:r>
            <a:r>
              <a:rPr lang="en-US" dirty="0" err="1"/>
              <a:t>propune</a:t>
            </a:r>
            <a:r>
              <a:rPr lang="en-US" dirty="0"/>
              <a:t> </a:t>
            </a:r>
            <a:r>
              <a:rPr lang="en-US" dirty="0" err="1"/>
              <a:t>să</a:t>
            </a:r>
            <a:r>
              <a:rPr lang="en-US" dirty="0"/>
              <a:t> </a:t>
            </a:r>
            <a:r>
              <a:rPr lang="en-US" dirty="0" err="1"/>
              <a:t>reducă</a:t>
            </a:r>
            <a:r>
              <a:rPr lang="en-US" dirty="0"/>
              <a:t> </a:t>
            </a:r>
            <a:r>
              <a:rPr lang="en-US" dirty="0" err="1"/>
              <a:t>emisiile</a:t>
            </a:r>
            <a:r>
              <a:rPr lang="en-US" dirty="0"/>
              <a:t> cu cel </a:t>
            </a:r>
            <a:r>
              <a:rPr lang="en-US" dirty="0" err="1"/>
              <a:t>puțin</a:t>
            </a:r>
            <a:r>
              <a:rPr lang="en-US" dirty="0"/>
              <a:t> 50% </a:t>
            </a:r>
            <a:r>
              <a:rPr lang="en-US" dirty="0" err="1"/>
              <a:t>până</a:t>
            </a:r>
            <a:r>
              <a:rPr lang="en-US" dirty="0"/>
              <a:t> </a:t>
            </a:r>
            <a:r>
              <a:rPr lang="en-US" dirty="0" err="1"/>
              <a:t>în</a:t>
            </a:r>
            <a:r>
              <a:rPr lang="en-US" dirty="0"/>
              <a:t> 2030, </a:t>
            </a:r>
            <a:r>
              <a:rPr lang="en-US" dirty="0" err="1"/>
              <a:t>crescând</a:t>
            </a:r>
            <a:r>
              <a:rPr lang="en-US" dirty="0"/>
              <a:t> </a:t>
            </a:r>
            <a:r>
              <a:rPr lang="en-US" dirty="0" err="1"/>
              <a:t>până</a:t>
            </a:r>
            <a:r>
              <a:rPr lang="en-US" dirty="0"/>
              <a:t> la 55%, </a:t>
            </a:r>
            <a:r>
              <a:rPr lang="en-US" dirty="0" err="1"/>
              <a:t>în</a:t>
            </a:r>
            <a:r>
              <a:rPr lang="en-US" dirty="0"/>
              <a:t> </a:t>
            </a:r>
            <a:r>
              <a:rPr lang="en-US" dirty="0" err="1"/>
              <a:t>timp</a:t>
            </a:r>
            <a:r>
              <a:rPr lang="en-US" dirty="0"/>
              <a:t> </a:t>
            </a:r>
            <a:r>
              <a:rPr lang="en-US" dirty="0" err="1"/>
              <a:t>ce</a:t>
            </a:r>
            <a:r>
              <a:rPr lang="en-US" dirty="0"/>
              <a:t> </a:t>
            </a:r>
            <a:r>
              <a:rPr lang="en-US" dirty="0" err="1"/>
              <a:t>obiectivul</a:t>
            </a:r>
            <a:r>
              <a:rPr lang="en-US" dirty="0"/>
              <a:t> de </a:t>
            </a:r>
            <a:r>
              <a:rPr lang="en-US" dirty="0" err="1"/>
              <a:t>neutralitate</a:t>
            </a:r>
            <a:r>
              <a:rPr lang="en-US" dirty="0"/>
              <a:t> </a:t>
            </a:r>
            <a:r>
              <a:rPr lang="en-US" dirty="0" err="1"/>
              <a:t>pentru</a:t>
            </a:r>
            <a:r>
              <a:rPr lang="en-US" dirty="0"/>
              <a:t> 2050 </a:t>
            </a:r>
            <a:r>
              <a:rPr lang="en-US" dirty="0" err="1"/>
              <a:t>este</a:t>
            </a:r>
            <a:r>
              <a:rPr lang="en-US" dirty="0"/>
              <a:t> </a:t>
            </a:r>
            <a:r>
              <a:rPr lang="en-US" dirty="0" err="1"/>
              <a:t>obligatoriu</a:t>
            </a:r>
            <a:r>
              <a:rPr lang="en-US" dirty="0"/>
              <a:t> legal </a:t>
            </a:r>
            <a:r>
              <a:rPr lang="en-US" dirty="0" err="1"/>
              <a:t>prin</a:t>
            </a:r>
            <a:r>
              <a:rPr lang="en-US" dirty="0"/>
              <a:t> </a:t>
            </a:r>
            <a:r>
              <a:rPr lang="en-US" dirty="0" err="1"/>
              <a:t>Legea</a:t>
            </a:r>
            <a:r>
              <a:rPr lang="en-US" dirty="0"/>
              <a:t> </a:t>
            </a:r>
            <a:r>
              <a:rPr lang="en-US" dirty="0" err="1"/>
              <a:t>Europeană</a:t>
            </a:r>
            <a:r>
              <a:rPr lang="en-US" dirty="0"/>
              <a:t> </a:t>
            </a:r>
            <a:r>
              <a:rPr lang="en-US" dirty="0" err="1"/>
              <a:t>privind</a:t>
            </a:r>
            <a:r>
              <a:rPr lang="en-US" dirty="0"/>
              <a:t> </a:t>
            </a:r>
            <a:r>
              <a:rPr lang="en-US" dirty="0" err="1"/>
              <a:t>Clima</a:t>
            </a:r>
            <a:r>
              <a:rPr lang="en-US" dirty="0"/>
              <a:t>.</a:t>
            </a:r>
          </a:p>
          <a:p>
            <a:pPr algn="just"/>
            <a:r>
              <a:rPr lang="en-US" dirty="0"/>
              <a:t>Fit for 55: un set de </a:t>
            </a:r>
            <a:r>
              <a:rPr lang="en-US" dirty="0" err="1"/>
              <a:t>legi</a:t>
            </a:r>
            <a:r>
              <a:rPr lang="en-US" dirty="0"/>
              <a:t> care </a:t>
            </a:r>
            <a:r>
              <a:rPr lang="en-US" dirty="0" err="1"/>
              <a:t>urmăresc</a:t>
            </a:r>
            <a:r>
              <a:rPr lang="en-US" dirty="0"/>
              <a:t> </a:t>
            </a:r>
            <a:r>
              <a:rPr lang="en-US" dirty="0" err="1"/>
              <a:t>reducerea</a:t>
            </a:r>
            <a:r>
              <a:rPr lang="en-US" dirty="0"/>
              <a:t> </a:t>
            </a:r>
            <a:r>
              <a:rPr lang="en-US" dirty="0" err="1"/>
              <a:t>emisiilor</a:t>
            </a:r>
            <a:r>
              <a:rPr lang="en-US" dirty="0"/>
              <a:t> de gaze cu </a:t>
            </a:r>
            <a:r>
              <a:rPr lang="en-US" dirty="0" err="1"/>
              <a:t>efect</a:t>
            </a:r>
            <a:r>
              <a:rPr lang="en-US" dirty="0"/>
              <a:t> de </a:t>
            </a:r>
            <a:r>
              <a:rPr lang="en-US" dirty="0" err="1"/>
              <a:t>seră</a:t>
            </a:r>
            <a:r>
              <a:rPr lang="en-US" dirty="0"/>
              <a:t> ale UE cu cel </a:t>
            </a:r>
            <a:r>
              <a:rPr lang="en-US" dirty="0" err="1"/>
              <a:t>puțin</a:t>
            </a:r>
            <a:r>
              <a:rPr lang="en-US" dirty="0"/>
              <a:t> 55% </a:t>
            </a:r>
            <a:r>
              <a:rPr lang="en-US" dirty="0" err="1"/>
              <a:t>până</a:t>
            </a:r>
            <a:r>
              <a:rPr lang="en-US" dirty="0"/>
              <a:t> </a:t>
            </a:r>
            <a:r>
              <a:rPr lang="en-US" dirty="0" err="1"/>
              <a:t>în</a:t>
            </a:r>
            <a:r>
              <a:rPr lang="en-US" dirty="0"/>
              <a:t> 2030.</a:t>
            </a:r>
          </a:p>
          <a:p>
            <a:pPr algn="just"/>
            <a:r>
              <a:rPr lang="en-US" dirty="0"/>
              <a:t>EU Adaptation Strategy (2021): are ca scop </a:t>
            </a:r>
            <a:r>
              <a:rPr lang="en-US" dirty="0" err="1"/>
              <a:t>să</a:t>
            </a:r>
            <a:r>
              <a:rPr lang="en-US" dirty="0"/>
              <a:t> </a:t>
            </a:r>
            <a:r>
              <a:rPr lang="en-US" dirty="0" err="1"/>
              <a:t>ajute</a:t>
            </a:r>
            <a:r>
              <a:rPr lang="en-US" dirty="0"/>
              <a:t> UE </a:t>
            </a:r>
            <a:r>
              <a:rPr lang="en-US" dirty="0" err="1"/>
              <a:t>să</a:t>
            </a:r>
            <a:r>
              <a:rPr lang="en-US" dirty="0"/>
              <a:t> </a:t>
            </a:r>
            <a:r>
              <a:rPr lang="en-US" dirty="0" err="1"/>
              <a:t>devină</a:t>
            </a:r>
            <a:r>
              <a:rPr lang="en-US" dirty="0"/>
              <a:t> </a:t>
            </a:r>
            <a:r>
              <a:rPr lang="en-US" dirty="0" err="1"/>
              <a:t>rezilientă</a:t>
            </a:r>
            <a:r>
              <a:rPr lang="en-US" dirty="0"/>
              <a:t> la </a:t>
            </a:r>
            <a:r>
              <a:rPr lang="en-US" dirty="0" err="1"/>
              <a:t>climă</a:t>
            </a:r>
            <a:r>
              <a:rPr lang="en-US" dirty="0"/>
              <a:t>.</a:t>
            </a:r>
          </a:p>
          <a:p>
            <a:pPr algn="just"/>
            <a:r>
              <a:rPr lang="en-US" dirty="0">
                <a:solidFill>
                  <a:schemeClr val="tx1"/>
                </a:solidFill>
              </a:rPr>
              <a:t>𝐶𝑂</a:t>
            </a:r>
            <a:r>
              <a:rPr lang="en-US" baseline="-25000" dirty="0">
                <a:solidFill>
                  <a:schemeClr val="tx1"/>
                </a:solidFill>
              </a:rPr>
              <a:t>2</a:t>
            </a:r>
            <a:r>
              <a:rPr lang="en-US" dirty="0"/>
              <a:t> emissions from transport (2019): reguli </a:t>
            </a:r>
            <a:r>
              <a:rPr lang="en-US" dirty="0" err="1"/>
              <a:t>noi</a:t>
            </a:r>
            <a:r>
              <a:rPr lang="en-US" dirty="0"/>
              <a:t> </a:t>
            </a:r>
            <a:r>
              <a:rPr lang="en-US" dirty="0" err="1"/>
              <a:t>și</a:t>
            </a:r>
            <a:r>
              <a:rPr lang="en-US" dirty="0"/>
              <a:t> </a:t>
            </a:r>
            <a:r>
              <a:rPr lang="en-US" dirty="0" err="1"/>
              <a:t>limite</a:t>
            </a:r>
            <a:r>
              <a:rPr lang="en-US" dirty="0"/>
              <a:t> </a:t>
            </a:r>
            <a:r>
              <a:rPr lang="en-US" dirty="0" err="1"/>
              <a:t>mai</a:t>
            </a:r>
            <a:r>
              <a:rPr lang="en-US" dirty="0"/>
              <a:t> </a:t>
            </a:r>
            <a:r>
              <a:rPr lang="en-US" dirty="0" err="1"/>
              <a:t>stricte</a:t>
            </a:r>
            <a:r>
              <a:rPr lang="en-US" dirty="0"/>
              <a:t> de </a:t>
            </a:r>
            <a:r>
              <a:rPr lang="en-US" dirty="0" err="1"/>
              <a:t>emisii</a:t>
            </a:r>
            <a:r>
              <a:rPr lang="en-US" dirty="0"/>
              <a:t> </a:t>
            </a:r>
            <a:r>
              <a:rPr lang="en-US" dirty="0" err="1"/>
              <a:t>pentru</a:t>
            </a:r>
            <a:r>
              <a:rPr lang="en-US" dirty="0"/>
              <a:t> </a:t>
            </a:r>
            <a:r>
              <a:rPr lang="en-US" dirty="0" err="1"/>
              <a:t>mașini</a:t>
            </a:r>
            <a:r>
              <a:rPr lang="en-US" dirty="0"/>
              <a:t> </a:t>
            </a:r>
            <a:r>
              <a:rPr lang="en-US" dirty="0" err="1"/>
              <a:t>și</a:t>
            </a:r>
            <a:r>
              <a:rPr lang="en-US" dirty="0"/>
              <a:t> </a:t>
            </a:r>
            <a:r>
              <a:rPr lang="en-US" dirty="0" err="1"/>
              <a:t>dube</a:t>
            </a:r>
            <a:r>
              <a:rPr lang="en-US" dirty="0"/>
              <a:t>.</a:t>
            </a:r>
          </a:p>
          <a:p>
            <a:pPr algn="just"/>
            <a:r>
              <a:rPr lang="en-US" dirty="0"/>
              <a:t>EU Emissions Trading System – EU ETS (2018): </a:t>
            </a:r>
            <a:r>
              <a:rPr lang="en-US" dirty="0" err="1"/>
              <a:t>stabilește</a:t>
            </a:r>
            <a:r>
              <a:rPr lang="en-US" dirty="0"/>
              <a:t> un </a:t>
            </a:r>
            <a:r>
              <a:rPr lang="en-US" dirty="0" err="1"/>
              <a:t>plafon</a:t>
            </a:r>
            <a:r>
              <a:rPr lang="en-US" dirty="0"/>
              <a:t> </a:t>
            </a:r>
            <a:r>
              <a:rPr lang="en-US" dirty="0" err="1"/>
              <a:t>pentru</a:t>
            </a:r>
            <a:r>
              <a:rPr lang="en-US" dirty="0"/>
              <a:t> </a:t>
            </a:r>
            <a:r>
              <a:rPr lang="en-US" dirty="0" err="1"/>
              <a:t>cât</a:t>
            </a:r>
            <a:r>
              <a:rPr lang="en-US" dirty="0"/>
              <a:t> de </a:t>
            </a:r>
            <a:r>
              <a:rPr lang="en-US" dirty="0" err="1"/>
              <a:t>mult</a:t>
            </a:r>
            <a:r>
              <a:rPr lang="en-US" dirty="0"/>
              <a:t> </a:t>
            </a:r>
            <a:r>
              <a:rPr lang="en-US" dirty="0">
                <a:solidFill>
                  <a:schemeClr val="tx1"/>
                </a:solidFill>
              </a:rPr>
              <a:t>𝐶𝑂</a:t>
            </a:r>
            <a:r>
              <a:rPr lang="en-US" baseline="-25000" dirty="0">
                <a:solidFill>
                  <a:schemeClr val="tx1"/>
                </a:solidFill>
              </a:rPr>
              <a:t>2</a:t>
            </a:r>
            <a:r>
              <a:rPr lang="en-US" dirty="0"/>
              <a:t> pot </a:t>
            </a:r>
            <a:r>
              <a:rPr lang="en-US" dirty="0" err="1"/>
              <a:t>emite</a:t>
            </a:r>
            <a:r>
              <a:rPr lang="en-US" dirty="0"/>
              <a:t> </a:t>
            </a:r>
            <a:r>
              <a:rPr lang="en-US" dirty="0" err="1"/>
              <a:t>industria</a:t>
            </a:r>
            <a:r>
              <a:rPr lang="en-US" dirty="0"/>
              <a:t> </a:t>
            </a:r>
            <a:r>
              <a:rPr lang="en-US" dirty="0" err="1"/>
              <a:t>grea</a:t>
            </a:r>
            <a:r>
              <a:rPr lang="en-US" dirty="0"/>
              <a:t> </a:t>
            </a:r>
            <a:r>
              <a:rPr lang="en-US" dirty="0" err="1"/>
              <a:t>și</a:t>
            </a:r>
            <a:r>
              <a:rPr lang="en-US" dirty="0"/>
              <a:t> </a:t>
            </a:r>
            <a:r>
              <a:rPr lang="en-US" dirty="0" err="1"/>
              <a:t>centralele</a:t>
            </a:r>
            <a:r>
              <a:rPr lang="en-US" dirty="0"/>
              <a:t> </a:t>
            </a:r>
            <a:r>
              <a:rPr lang="en-US" dirty="0" err="1"/>
              <a:t>electrice</a:t>
            </a:r>
            <a:r>
              <a:rPr lang="en-US" dirty="0"/>
              <a:t>.</a:t>
            </a:r>
          </a:p>
          <a:p>
            <a:pPr algn="just"/>
            <a:r>
              <a:rPr lang="en-US" dirty="0"/>
              <a:t>Effort Sharing Regulation (2018): </a:t>
            </a:r>
            <a:r>
              <a:rPr lang="en-US" dirty="0" err="1"/>
              <a:t>stabilește</a:t>
            </a:r>
            <a:r>
              <a:rPr lang="en-US" dirty="0"/>
              <a:t> </a:t>
            </a:r>
            <a:r>
              <a:rPr lang="en-US" dirty="0" err="1"/>
              <a:t>ținte</a:t>
            </a:r>
            <a:r>
              <a:rPr lang="en-US" dirty="0"/>
              <a:t> </a:t>
            </a:r>
            <a:r>
              <a:rPr lang="en-US" dirty="0" err="1"/>
              <a:t>obligatorii</a:t>
            </a:r>
            <a:r>
              <a:rPr lang="en-US" dirty="0"/>
              <a:t> </a:t>
            </a:r>
            <a:r>
              <a:rPr lang="en-US" dirty="0" err="1"/>
              <a:t>pentru</a:t>
            </a:r>
            <a:r>
              <a:rPr lang="en-US" dirty="0"/>
              <a:t> </a:t>
            </a:r>
            <a:r>
              <a:rPr lang="en-US" dirty="0" err="1"/>
              <a:t>reducerea</a:t>
            </a:r>
            <a:r>
              <a:rPr lang="en-US" dirty="0"/>
              <a:t> </a:t>
            </a:r>
            <a:r>
              <a:rPr lang="en-US" dirty="0" err="1"/>
              <a:t>anuală</a:t>
            </a:r>
            <a:r>
              <a:rPr lang="en-US" dirty="0"/>
              <a:t> a </a:t>
            </a:r>
            <a:r>
              <a:rPr lang="en-US" dirty="0" err="1"/>
              <a:t>emisiilor</a:t>
            </a:r>
            <a:r>
              <a:rPr lang="en-US" dirty="0"/>
              <a:t> de GES din </a:t>
            </a:r>
            <a:r>
              <a:rPr lang="en-US" dirty="0" err="1"/>
              <a:t>sectoarele</a:t>
            </a:r>
            <a:r>
              <a:rPr lang="en-US" dirty="0"/>
              <a:t> care se </a:t>
            </a:r>
            <a:r>
              <a:rPr lang="en-US" dirty="0" err="1"/>
              <a:t>află</a:t>
            </a:r>
            <a:r>
              <a:rPr lang="en-US" dirty="0"/>
              <a:t> </a:t>
            </a:r>
            <a:r>
              <a:rPr lang="en-US" dirty="0" err="1"/>
              <a:t>în</a:t>
            </a:r>
            <a:r>
              <a:rPr lang="en-US" dirty="0"/>
              <a:t> afara </a:t>
            </a:r>
            <a:r>
              <a:rPr lang="en-US" dirty="0" err="1"/>
              <a:t>sistemului</a:t>
            </a:r>
            <a:r>
              <a:rPr lang="en-US" dirty="0"/>
              <a:t> de </a:t>
            </a:r>
            <a:r>
              <a:rPr lang="en-US" dirty="0" err="1"/>
              <a:t>comerț</a:t>
            </a:r>
            <a:r>
              <a:rPr lang="en-US" dirty="0"/>
              <a:t> cu </a:t>
            </a:r>
            <a:r>
              <a:rPr lang="en-US" dirty="0" err="1"/>
              <a:t>emisii</a:t>
            </a:r>
            <a:r>
              <a:rPr lang="en-US" dirty="0"/>
              <a:t> al UE care sunt </a:t>
            </a:r>
            <a:r>
              <a:rPr lang="en-US" dirty="0" err="1"/>
              <a:t>reglementate</a:t>
            </a:r>
            <a:r>
              <a:rPr lang="en-US" dirty="0"/>
              <a:t>.</a:t>
            </a:r>
          </a:p>
          <a:p>
            <a:pPr algn="just"/>
            <a:r>
              <a:rPr lang="en-US" dirty="0"/>
              <a:t>Land Use and Forestry (2018): </a:t>
            </a:r>
            <a:r>
              <a:rPr lang="en-US" dirty="0" err="1"/>
              <a:t>reglementări</a:t>
            </a:r>
            <a:r>
              <a:rPr lang="en-US" dirty="0"/>
              <a:t> </a:t>
            </a:r>
            <a:r>
              <a:rPr lang="en-US" dirty="0" err="1"/>
              <a:t>pentru</a:t>
            </a:r>
            <a:r>
              <a:rPr lang="en-US" dirty="0"/>
              <a:t> </a:t>
            </a:r>
            <a:r>
              <a:rPr lang="en-US" dirty="0" err="1"/>
              <a:t>îmbunătățirea</a:t>
            </a:r>
            <a:r>
              <a:rPr lang="en-US" dirty="0"/>
              <a:t> </a:t>
            </a:r>
            <a:r>
              <a:rPr lang="en-US" dirty="0" err="1"/>
              <a:t>protecției</a:t>
            </a:r>
            <a:r>
              <a:rPr lang="en-US" dirty="0"/>
              <a:t> </a:t>
            </a:r>
            <a:r>
              <a:rPr lang="en-US" dirty="0" err="1"/>
              <a:t>și</a:t>
            </a:r>
            <a:r>
              <a:rPr lang="en-US" dirty="0"/>
              <a:t> </a:t>
            </a:r>
            <a:r>
              <a:rPr lang="en-US" dirty="0" err="1"/>
              <a:t>gestionării</a:t>
            </a:r>
            <a:r>
              <a:rPr lang="en-US" dirty="0"/>
              <a:t> </a:t>
            </a:r>
            <a:r>
              <a:rPr lang="en-US" dirty="0" err="1"/>
              <a:t>terenurilor</a:t>
            </a:r>
            <a:r>
              <a:rPr lang="en-US" dirty="0"/>
              <a:t> </a:t>
            </a:r>
            <a:r>
              <a:rPr lang="en-US" dirty="0" err="1"/>
              <a:t>și</a:t>
            </a:r>
            <a:r>
              <a:rPr lang="en-US" dirty="0"/>
              <a:t> </a:t>
            </a:r>
            <a:r>
              <a:rPr lang="en-US" dirty="0" err="1"/>
              <a:t>pădurilor</a:t>
            </a:r>
            <a:r>
              <a:rPr lang="en-US" dirty="0"/>
              <a:t>.</a:t>
            </a:r>
          </a:p>
          <a:p>
            <a:pPr algn="just"/>
            <a:r>
              <a:rPr lang="en-US" dirty="0"/>
              <a:t>Clean Energy (2020): </a:t>
            </a:r>
            <a:r>
              <a:rPr lang="en-US" dirty="0" err="1"/>
              <a:t>stabilește</a:t>
            </a:r>
            <a:r>
              <a:rPr lang="en-US" dirty="0"/>
              <a:t> </a:t>
            </a:r>
            <a:r>
              <a:rPr lang="en-US" dirty="0" err="1"/>
              <a:t>strategii</a:t>
            </a:r>
            <a:r>
              <a:rPr lang="en-US" dirty="0"/>
              <a:t> </a:t>
            </a:r>
            <a:r>
              <a:rPr lang="en-US" dirty="0" err="1"/>
              <a:t>pentru</a:t>
            </a:r>
            <a:r>
              <a:rPr lang="en-US" dirty="0"/>
              <a:t> </a:t>
            </a:r>
            <a:r>
              <a:rPr lang="en-US" dirty="0" err="1"/>
              <a:t>decarbonizarea</a:t>
            </a:r>
            <a:r>
              <a:rPr lang="en-US" dirty="0"/>
              <a:t> </a:t>
            </a:r>
            <a:r>
              <a:rPr lang="en-US" dirty="0" err="1"/>
              <a:t>sectorului</a:t>
            </a:r>
            <a:r>
              <a:rPr lang="en-US" dirty="0"/>
              <a:t> energetic.</a:t>
            </a:r>
          </a:p>
          <a:p>
            <a:r>
              <a:rPr lang="en-US" dirty="0"/>
              <a:t>Read here: </a:t>
            </a:r>
            <a:r>
              <a:rPr lang="en-US" dirty="0">
                <a:hlinkClick r:id="rId4"/>
              </a:rPr>
              <a:t>https://www.consilium.europa.eu/en/policies/climate-change/eu-climate-action/</a:t>
            </a:r>
            <a:r>
              <a:rPr lang="en-US" dirty="0"/>
              <a:t> ; </a:t>
            </a:r>
            <a:r>
              <a:rPr lang="en-US" dirty="0">
                <a:hlinkClick r:id="rId5"/>
              </a:rPr>
              <a:t>https://climate.ec.europa.eu/eu-action/eu-competences-field-climate-action_en</a:t>
            </a:r>
            <a:r>
              <a:rPr lang="en-US" dirty="0"/>
              <a:t> </a:t>
            </a:r>
            <a:br>
              <a:rPr lang="en-US" dirty="0"/>
            </a:br>
            <a:endParaRPr lang="el-GR" i="1" dirty="0"/>
          </a:p>
        </p:txBody>
      </p:sp>
      <p:sp>
        <p:nvSpPr>
          <p:cNvPr id="4" name="Text Placeholder 3">
            <a:extLst>
              <a:ext uri="{FF2B5EF4-FFF2-40B4-BE49-F238E27FC236}">
                <a16:creationId xmlns:a16="http://schemas.microsoft.com/office/drawing/2014/main" id="{F50824EF-7BE3-A922-6B41-AA6008C09A8C}"/>
              </a:ext>
            </a:extLst>
          </p:cNvPr>
          <p:cNvSpPr>
            <a:spLocks noGrp="1"/>
          </p:cNvSpPr>
          <p:nvPr>
            <p:ph type="body" sz="quarter" idx="10"/>
          </p:nvPr>
        </p:nvSpPr>
        <p:spPr>
          <a:xfrm>
            <a:off x="300878" y="1126982"/>
            <a:ext cx="11393261" cy="500784"/>
          </a:xfrm>
        </p:spPr>
        <p:txBody>
          <a:bodyPr/>
          <a:lstStyle/>
          <a:p>
            <a:r>
              <a:rPr lang="it-IT" dirty="0"/>
              <a:t>Cadrul legislativ al UE privind Schimbările Climatice</a:t>
            </a:r>
            <a:endParaRPr lang="pt-PT" dirty="0"/>
          </a:p>
        </p:txBody>
      </p:sp>
      <p:sp>
        <p:nvSpPr>
          <p:cNvPr id="10" name="Title 4">
            <a:extLst>
              <a:ext uri="{FF2B5EF4-FFF2-40B4-BE49-F238E27FC236}">
                <a16:creationId xmlns:a16="http://schemas.microsoft.com/office/drawing/2014/main" id="{4521CE0E-79FF-55B3-7F49-3EAB29E467AE}"/>
              </a:ext>
            </a:extLst>
          </p:cNvPr>
          <p:cNvSpPr txBox="1">
            <a:spLocks/>
          </p:cNvSpPr>
          <p:nvPr/>
        </p:nvSpPr>
        <p:spPr>
          <a:xfrm>
            <a:off x="1699175" y="529683"/>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Tendințe cheie în sustenabilitate</a:t>
            </a:r>
            <a:endParaRPr lang="el-GR" dirty="0">
              <a:solidFill>
                <a:srgbClr val="255839"/>
              </a:solidFill>
            </a:endParaRPr>
          </a:p>
        </p:txBody>
      </p:sp>
    </p:spTree>
    <p:custDataLst>
      <p:tags r:id="rId1"/>
    </p:custDataLst>
    <p:extLst>
      <p:ext uri="{BB962C8B-B14F-4D97-AF65-F5344CB8AC3E}">
        <p14:creationId xmlns:p14="http://schemas.microsoft.com/office/powerpoint/2010/main" val="4126938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350F9-84DA-0869-756B-213A803FE0AF}"/>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9608FA4-61E4-E0E8-D98B-D4666DBAEB20}"/>
              </a:ext>
            </a:extLst>
          </p:cNvPr>
          <p:cNvSpPr>
            <a:spLocks noGrp="1"/>
          </p:cNvSpPr>
          <p:nvPr>
            <p:ph sz="quarter" idx="12"/>
          </p:nvPr>
        </p:nvSpPr>
        <p:spPr>
          <a:xfrm>
            <a:off x="399369" y="1864033"/>
            <a:ext cx="10030092" cy="4491611"/>
          </a:xfrm>
        </p:spPr>
        <p:txBody>
          <a:bodyPr>
            <a:normAutofit/>
          </a:bodyPr>
          <a:lstStyle/>
          <a:p>
            <a:pPr algn="just"/>
            <a:r>
              <a:rPr lang="en-US" dirty="0" err="1"/>
              <a:t>Gazele</a:t>
            </a:r>
            <a:r>
              <a:rPr lang="en-US" dirty="0"/>
              <a:t> cu </a:t>
            </a:r>
            <a:r>
              <a:rPr lang="en-US" dirty="0" err="1"/>
              <a:t>efect</a:t>
            </a:r>
            <a:r>
              <a:rPr lang="en-US" dirty="0"/>
              <a:t> de </a:t>
            </a:r>
            <a:r>
              <a:rPr lang="en-US" dirty="0" err="1"/>
              <a:t>seră</a:t>
            </a:r>
            <a:r>
              <a:rPr lang="en-US" dirty="0"/>
              <a:t> (GES) sunt gaze </a:t>
            </a:r>
            <a:r>
              <a:rPr lang="en-US" dirty="0" err="1"/>
              <a:t>atmosferice</a:t>
            </a:r>
            <a:r>
              <a:rPr lang="en-US" dirty="0"/>
              <a:t> care </a:t>
            </a:r>
            <a:r>
              <a:rPr lang="en-US" dirty="0" err="1"/>
              <a:t>rețin</a:t>
            </a:r>
            <a:r>
              <a:rPr lang="en-US" dirty="0"/>
              <a:t> </a:t>
            </a:r>
            <a:r>
              <a:rPr lang="en-US" dirty="0" err="1"/>
              <a:t>căldura</a:t>
            </a:r>
            <a:r>
              <a:rPr lang="en-US" dirty="0"/>
              <a:t> de la </a:t>
            </a:r>
            <a:r>
              <a:rPr lang="en-US" dirty="0" err="1"/>
              <a:t>soare</a:t>
            </a:r>
            <a:r>
              <a:rPr lang="en-US" dirty="0"/>
              <a:t>, </a:t>
            </a:r>
            <a:r>
              <a:rPr lang="en-US" dirty="0" err="1"/>
              <a:t>împiedicând</a:t>
            </a:r>
            <a:r>
              <a:rPr lang="en-US" dirty="0"/>
              <a:t>-o </a:t>
            </a:r>
            <a:r>
              <a:rPr lang="en-US" dirty="0" err="1"/>
              <a:t>să</a:t>
            </a:r>
            <a:r>
              <a:rPr lang="en-US" dirty="0"/>
              <a:t> scape </a:t>
            </a:r>
            <a:r>
              <a:rPr lang="en-US" dirty="0" err="1"/>
              <a:t>în</a:t>
            </a:r>
            <a:r>
              <a:rPr lang="en-US" dirty="0"/>
              <a:t> </a:t>
            </a:r>
            <a:r>
              <a:rPr lang="en-US" dirty="0" err="1"/>
              <a:t>spațiu</a:t>
            </a:r>
            <a:r>
              <a:rPr lang="en-US" dirty="0"/>
              <a:t> </a:t>
            </a:r>
            <a:r>
              <a:rPr lang="en-US" dirty="0" err="1"/>
              <a:t>și</a:t>
            </a:r>
            <a:r>
              <a:rPr lang="en-US" dirty="0"/>
              <a:t> </a:t>
            </a:r>
            <a:r>
              <a:rPr lang="en-US" dirty="0" err="1"/>
              <a:t>să</a:t>
            </a:r>
            <a:r>
              <a:rPr lang="en-US" dirty="0"/>
              <a:t> determine </a:t>
            </a:r>
            <a:r>
              <a:rPr lang="en-US" dirty="0" err="1"/>
              <a:t>încălzirea</a:t>
            </a:r>
            <a:r>
              <a:rPr lang="en-US" dirty="0"/>
              <a:t> </a:t>
            </a:r>
            <a:r>
              <a:rPr lang="en-US" dirty="0" err="1"/>
              <a:t>planetei</a:t>
            </a:r>
            <a:r>
              <a:rPr lang="en-US" dirty="0"/>
              <a:t>, un </a:t>
            </a:r>
            <a:r>
              <a:rPr lang="en-US" dirty="0" err="1"/>
              <a:t>proces</a:t>
            </a:r>
            <a:r>
              <a:rPr lang="en-US" dirty="0"/>
              <a:t> </a:t>
            </a:r>
            <a:r>
              <a:rPr lang="en-US" dirty="0" err="1"/>
              <a:t>cunoscut</a:t>
            </a:r>
            <a:r>
              <a:rPr lang="en-US" dirty="0"/>
              <a:t> sub </a:t>
            </a:r>
            <a:r>
              <a:rPr lang="en-US" dirty="0" err="1"/>
              <a:t>numele</a:t>
            </a:r>
            <a:r>
              <a:rPr lang="en-US" dirty="0"/>
              <a:t> de </a:t>
            </a:r>
            <a:r>
              <a:rPr lang="en-US" dirty="0" err="1"/>
              <a:t>efectul</a:t>
            </a:r>
            <a:r>
              <a:rPr lang="en-US" dirty="0"/>
              <a:t> de </a:t>
            </a:r>
            <a:r>
              <a:rPr lang="en-US" dirty="0" err="1"/>
              <a:t>seră</a:t>
            </a:r>
            <a:r>
              <a:rPr lang="en-US" dirty="0"/>
              <a:t>. 
</a:t>
            </a:r>
            <a:r>
              <a:rPr lang="en-US" dirty="0" err="1"/>
              <a:t>Principalele</a:t>
            </a:r>
            <a:r>
              <a:rPr lang="en-US" dirty="0"/>
              <a:t> gaze cu </a:t>
            </a:r>
            <a:r>
              <a:rPr lang="en-US" dirty="0" err="1"/>
              <a:t>efect</a:t>
            </a:r>
            <a:r>
              <a:rPr lang="en-US" dirty="0"/>
              <a:t> de </a:t>
            </a:r>
            <a:r>
              <a:rPr lang="en-US" dirty="0" err="1"/>
              <a:t>seră</a:t>
            </a:r>
            <a:r>
              <a:rPr lang="en-US" dirty="0"/>
              <a:t> </a:t>
            </a:r>
            <a:r>
              <a:rPr lang="en-US" dirty="0" err="1"/>
              <a:t>includ</a:t>
            </a:r>
            <a:r>
              <a:rPr lang="en-US" dirty="0"/>
              <a:t> </a:t>
            </a:r>
            <a:r>
              <a:rPr lang="en-US" dirty="0" err="1"/>
              <a:t>dioxidul</a:t>
            </a:r>
            <a:r>
              <a:rPr lang="en-US" dirty="0"/>
              <a:t> de carbon (CO₂), </a:t>
            </a:r>
            <a:r>
              <a:rPr lang="en-US" dirty="0" err="1"/>
              <a:t>metanul</a:t>
            </a:r>
            <a:r>
              <a:rPr lang="en-US" dirty="0"/>
              <a:t> (CH₄), </a:t>
            </a:r>
            <a:r>
              <a:rPr lang="en-US" dirty="0" err="1"/>
              <a:t>oxidul</a:t>
            </a:r>
            <a:r>
              <a:rPr lang="en-US" dirty="0"/>
              <a:t> de </a:t>
            </a:r>
            <a:r>
              <a:rPr lang="en-US" dirty="0" err="1"/>
              <a:t>azot</a:t>
            </a:r>
            <a:r>
              <a:rPr lang="en-US" dirty="0"/>
              <a:t> (N₂O) </a:t>
            </a:r>
            <a:r>
              <a:rPr lang="en-US" dirty="0" err="1"/>
              <a:t>și</a:t>
            </a:r>
            <a:r>
              <a:rPr lang="en-US" dirty="0"/>
              <a:t> </a:t>
            </a:r>
            <a:r>
              <a:rPr lang="en-US" dirty="0" err="1"/>
              <a:t>gazele</a:t>
            </a:r>
            <a:r>
              <a:rPr lang="en-US" dirty="0"/>
              <a:t> </a:t>
            </a:r>
            <a:r>
              <a:rPr lang="en-US" dirty="0" err="1"/>
              <a:t>fluorurate</a:t>
            </a:r>
            <a:r>
              <a:rPr lang="en-US" dirty="0"/>
              <a:t>, </a:t>
            </a:r>
            <a:r>
              <a:rPr lang="en-US" dirty="0" err="1"/>
              <a:t>produse</a:t>
            </a:r>
            <a:r>
              <a:rPr lang="en-US" dirty="0"/>
              <a:t> </a:t>
            </a:r>
            <a:r>
              <a:rPr lang="en-US" dirty="0" err="1"/>
              <a:t>în</a:t>
            </a:r>
            <a:r>
              <a:rPr lang="en-US" dirty="0"/>
              <a:t> principal </a:t>
            </a:r>
            <a:r>
              <a:rPr lang="en-US" dirty="0" err="1"/>
              <a:t>prin</a:t>
            </a:r>
            <a:r>
              <a:rPr lang="en-US" dirty="0"/>
              <a:t> </a:t>
            </a:r>
            <a:r>
              <a:rPr lang="en-US" dirty="0" err="1"/>
              <a:t>arderea</a:t>
            </a:r>
            <a:r>
              <a:rPr lang="en-US" dirty="0"/>
              <a:t> </a:t>
            </a:r>
            <a:r>
              <a:rPr lang="en-US" dirty="0" err="1"/>
              <a:t>combustibililor</a:t>
            </a:r>
            <a:r>
              <a:rPr lang="en-US" dirty="0"/>
              <a:t> </a:t>
            </a:r>
            <a:r>
              <a:rPr lang="en-US" dirty="0" err="1"/>
              <a:t>fosili</a:t>
            </a:r>
            <a:r>
              <a:rPr lang="en-US" dirty="0"/>
              <a:t>, </a:t>
            </a:r>
            <a:r>
              <a:rPr lang="en-US" dirty="0" err="1"/>
              <a:t>agricultură</a:t>
            </a:r>
            <a:r>
              <a:rPr lang="en-US" dirty="0"/>
              <a:t> </a:t>
            </a:r>
            <a:r>
              <a:rPr lang="en-US" dirty="0" err="1"/>
              <a:t>și</a:t>
            </a:r>
            <a:r>
              <a:rPr lang="en-US" dirty="0"/>
              <a:t> </a:t>
            </a:r>
            <a:r>
              <a:rPr lang="en-US" dirty="0" err="1"/>
              <a:t>procese</a:t>
            </a:r>
            <a:r>
              <a:rPr lang="en-US" dirty="0"/>
              <a:t> </a:t>
            </a:r>
            <a:r>
              <a:rPr lang="en-US" dirty="0" err="1"/>
              <a:t>industriale</a:t>
            </a:r>
            <a:r>
              <a:rPr lang="en-US" dirty="0"/>
              <a:t>. 
</a:t>
            </a:r>
            <a:r>
              <a:rPr lang="en-US" dirty="0" err="1"/>
              <a:t>Creșterea</a:t>
            </a:r>
            <a:r>
              <a:rPr lang="en-US" dirty="0"/>
              <a:t> </a:t>
            </a:r>
            <a:r>
              <a:rPr lang="en-US" dirty="0" err="1"/>
              <a:t>rapidă</a:t>
            </a:r>
            <a:r>
              <a:rPr lang="en-US" dirty="0"/>
              <a:t> a </a:t>
            </a:r>
            <a:r>
              <a:rPr lang="en-US" dirty="0" err="1"/>
              <a:t>concentrațiilor</a:t>
            </a:r>
            <a:r>
              <a:rPr lang="en-US" dirty="0"/>
              <a:t> de GES de la </a:t>
            </a:r>
            <a:r>
              <a:rPr lang="en-US" dirty="0" err="1"/>
              <a:t>Revoluția</a:t>
            </a:r>
            <a:r>
              <a:rPr lang="en-US" dirty="0"/>
              <a:t> </a:t>
            </a:r>
            <a:r>
              <a:rPr lang="en-US" dirty="0" err="1"/>
              <a:t>Industrială</a:t>
            </a:r>
            <a:r>
              <a:rPr lang="en-US" dirty="0"/>
              <a:t> </a:t>
            </a:r>
            <a:r>
              <a:rPr lang="en-US" dirty="0" err="1"/>
              <a:t>încoace</a:t>
            </a:r>
            <a:r>
              <a:rPr lang="en-US" dirty="0"/>
              <a:t> </a:t>
            </a:r>
            <a:r>
              <a:rPr lang="en-US" dirty="0" err="1"/>
              <a:t>este</a:t>
            </a:r>
            <a:r>
              <a:rPr lang="en-US" dirty="0"/>
              <a:t> </a:t>
            </a:r>
            <a:r>
              <a:rPr lang="en-US" dirty="0" err="1"/>
              <a:t>principalul</a:t>
            </a:r>
            <a:r>
              <a:rPr lang="en-US" dirty="0"/>
              <a:t> motor al </a:t>
            </a:r>
            <a:r>
              <a:rPr lang="en-US" dirty="0" err="1"/>
              <a:t>schimbărilor</a:t>
            </a:r>
            <a:r>
              <a:rPr lang="en-US" dirty="0"/>
              <a:t> </a:t>
            </a:r>
            <a:r>
              <a:rPr lang="en-US" dirty="0" err="1"/>
              <a:t>climatice</a:t>
            </a:r>
            <a:r>
              <a:rPr lang="en-US" dirty="0"/>
              <a:t>, cu </a:t>
            </a:r>
            <a:r>
              <a:rPr lang="en-US" dirty="0" err="1"/>
              <a:t>consecințe</a:t>
            </a:r>
            <a:r>
              <a:rPr lang="en-US" dirty="0"/>
              <a:t> de </a:t>
            </a:r>
            <a:r>
              <a:rPr lang="en-US" dirty="0" err="1"/>
              <a:t>amploare</a:t>
            </a:r>
            <a:r>
              <a:rPr lang="en-US" dirty="0"/>
              <a:t> </a:t>
            </a:r>
            <a:r>
              <a:rPr lang="en-US" dirty="0" err="1"/>
              <a:t>pentru</a:t>
            </a:r>
            <a:r>
              <a:rPr lang="en-US" dirty="0"/>
              <a:t> </a:t>
            </a:r>
            <a:r>
              <a:rPr lang="en-US" dirty="0" err="1"/>
              <a:t>ecosisteme</a:t>
            </a:r>
            <a:r>
              <a:rPr lang="en-US" dirty="0"/>
              <a:t>, </a:t>
            </a:r>
            <a:r>
              <a:rPr lang="en-US" dirty="0" err="1"/>
              <a:t>sănătatea</a:t>
            </a:r>
            <a:r>
              <a:rPr lang="en-US" dirty="0"/>
              <a:t> </a:t>
            </a:r>
            <a:r>
              <a:rPr lang="en-US" dirty="0" err="1"/>
              <a:t>umană</a:t>
            </a:r>
            <a:r>
              <a:rPr lang="en-US" dirty="0"/>
              <a:t>, </a:t>
            </a:r>
            <a:r>
              <a:rPr lang="en-US" dirty="0" err="1"/>
              <a:t>securitatea</a:t>
            </a:r>
            <a:r>
              <a:rPr lang="en-US" dirty="0"/>
              <a:t> </a:t>
            </a:r>
            <a:r>
              <a:rPr lang="en-US" dirty="0" err="1"/>
              <a:t>alimentară</a:t>
            </a:r>
            <a:r>
              <a:rPr lang="en-US" dirty="0"/>
              <a:t> </a:t>
            </a:r>
            <a:r>
              <a:rPr lang="en-US" dirty="0" err="1"/>
              <a:t>și</a:t>
            </a:r>
            <a:r>
              <a:rPr lang="en-US" dirty="0"/>
              <a:t> </a:t>
            </a:r>
            <a:r>
              <a:rPr lang="en-US" dirty="0" err="1"/>
              <a:t>economia</a:t>
            </a:r>
            <a:r>
              <a:rPr lang="en-US" dirty="0"/>
              <a:t> </a:t>
            </a:r>
            <a:r>
              <a:rPr lang="en-US" dirty="0" err="1"/>
              <a:t>globală</a:t>
            </a:r>
            <a:r>
              <a:rPr lang="en-US" dirty="0"/>
              <a:t>.</a:t>
            </a:r>
          </a:p>
        </p:txBody>
      </p:sp>
      <p:sp>
        <p:nvSpPr>
          <p:cNvPr id="2" name="Title 4">
            <a:extLst>
              <a:ext uri="{FF2B5EF4-FFF2-40B4-BE49-F238E27FC236}">
                <a16:creationId xmlns:a16="http://schemas.microsoft.com/office/drawing/2014/main" id="{543B77BA-E9C7-665A-5E18-46AEBCD0E304}"/>
              </a:ext>
            </a:extLst>
          </p:cNvPr>
          <p:cNvSpPr txBox="1">
            <a:spLocks/>
          </p:cNvSpPr>
          <p:nvPr/>
        </p:nvSpPr>
        <p:spPr>
          <a:xfrm>
            <a:off x="399369" y="812666"/>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Tendințe cheie în sustenabilitate</a:t>
            </a:r>
            <a:endParaRPr lang="el-GR" dirty="0">
              <a:solidFill>
                <a:srgbClr val="255839"/>
              </a:solidFill>
            </a:endParaRPr>
          </a:p>
        </p:txBody>
      </p:sp>
      <p:pic>
        <p:nvPicPr>
          <p:cNvPr id="3" name="Picture 2">
            <a:extLst>
              <a:ext uri="{FF2B5EF4-FFF2-40B4-BE49-F238E27FC236}">
                <a16:creationId xmlns:a16="http://schemas.microsoft.com/office/drawing/2014/main" id="{86BCE54D-5770-E337-A943-03ADAEC9F15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68533" y="4693023"/>
            <a:ext cx="3305098" cy="1888452"/>
          </a:xfrm>
          <a:prstGeom prst="rect">
            <a:avLst/>
          </a:prstGeom>
          <a:noFill/>
        </p:spPr>
      </p:pic>
      <p:sp>
        <p:nvSpPr>
          <p:cNvPr id="8" name="Text Placeholder 7">
            <a:extLst>
              <a:ext uri="{FF2B5EF4-FFF2-40B4-BE49-F238E27FC236}">
                <a16:creationId xmlns:a16="http://schemas.microsoft.com/office/drawing/2014/main" id="{181D5147-B8B8-DE73-7932-D1474D74691F}"/>
              </a:ext>
            </a:extLst>
          </p:cNvPr>
          <p:cNvSpPr>
            <a:spLocks noGrp="1"/>
          </p:cNvSpPr>
          <p:nvPr>
            <p:ph type="body" sz="quarter" idx="10"/>
          </p:nvPr>
        </p:nvSpPr>
        <p:spPr/>
        <p:txBody>
          <a:bodyPr/>
          <a:lstStyle/>
          <a:p>
            <a:r>
              <a:rPr lang="en-US" dirty="0"/>
              <a:t>Gaze cu </a:t>
            </a:r>
            <a:r>
              <a:rPr lang="en-US" dirty="0" err="1"/>
              <a:t>efect</a:t>
            </a:r>
            <a:r>
              <a:rPr lang="en-US" dirty="0"/>
              <a:t> de </a:t>
            </a:r>
            <a:r>
              <a:rPr lang="en-US" dirty="0" err="1"/>
              <a:t>seră</a:t>
            </a:r>
            <a:r>
              <a:rPr lang="en-US" dirty="0"/>
              <a:t> (GES)</a:t>
            </a:r>
            <a:endParaRPr lang="pt-PT" dirty="0"/>
          </a:p>
        </p:txBody>
      </p:sp>
    </p:spTree>
    <p:custDataLst>
      <p:tags r:id="rId1"/>
    </p:custDataLst>
    <p:extLst>
      <p:ext uri="{BB962C8B-B14F-4D97-AF65-F5344CB8AC3E}">
        <p14:creationId xmlns:p14="http://schemas.microsoft.com/office/powerpoint/2010/main" val="1967557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B0826-AF65-6363-59C5-D47C161616A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0104F95E-50F5-16D6-D2B5-93744679E352}"/>
              </a:ext>
            </a:extLst>
          </p:cNvPr>
          <p:cNvSpPr>
            <a:spLocks noGrp="1"/>
          </p:cNvSpPr>
          <p:nvPr>
            <p:ph sz="quarter" idx="12"/>
          </p:nvPr>
        </p:nvSpPr>
        <p:spPr>
          <a:xfrm>
            <a:off x="365504" y="1634083"/>
            <a:ext cx="10049970" cy="4907827"/>
          </a:xfrm>
        </p:spPr>
        <p:txBody>
          <a:bodyPr>
            <a:normAutofit/>
          </a:bodyPr>
          <a:lstStyle/>
          <a:p>
            <a:r>
              <a:rPr lang="en-US" dirty="0" err="1"/>
              <a:t>Amprenta</a:t>
            </a:r>
            <a:r>
              <a:rPr lang="en-US" dirty="0"/>
              <a:t> de carbon </a:t>
            </a:r>
            <a:r>
              <a:rPr lang="en-US" dirty="0" err="1"/>
              <a:t>este</a:t>
            </a:r>
            <a:r>
              <a:rPr lang="en-US" b="1" i="1" dirty="0" err="1">
                <a:solidFill>
                  <a:srgbClr val="7FB22C"/>
                </a:solidFill>
              </a:rPr>
              <a:t>“suma</a:t>
            </a:r>
            <a:r>
              <a:rPr lang="en-US" b="1" i="1" dirty="0">
                <a:solidFill>
                  <a:srgbClr val="7FB22C"/>
                </a:solidFill>
              </a:rPr>
              <a:t> </a:t>
            </a:r>
            <a:r>
              <a:rPr lang="en-US" b="1" i="1" dirty="0" err="1">
                <a:solidFill>
                  <a:srgbClr val="7FB22C"/>
                </a:solidFill>
              </a:rPr>
              <a:t>totală</a:t>
            </a:r>
            <a:r>
              <a:rPr lang="en-US" b="1" i="1" dirty="0">
                <a:solidFill>
                  <a:srgbClr val="7FB22C"/>
                </a:solidFill>
              </a:rPr>
              <a:t> a </a:t>
            </a:r>
            <a:r>
              <a:rPr lang="en-US" b="1" i="1" dirty="0" err="1">
                <a:solidFill>
                  <a:srgbClr val="7FB22C"/>
                </a:solidFill>
              </a:rPr>
              <a:t>tuturor</a:t>
            </a:r>
            <a:r>
              <a:rPr lang="en-US" b="1" i="1" dirty="0">
                <a:solidFill>
                  <a:srgbClr val="7FB22C"/>
                </a:solidFill>
              </a:rPr>
              <a:t> </a:t>
            </a:r>
            <a:r>
              <a:rPr lang="en-US" b="1" i="1" dirty="0" err="1">
                <a:solidFill>
                  <a:srgbClr val="7FB22C"/>
                </a:solidFill>
              </a:rPr>
              <a:t>emisiilor</a:t>
            </a:r>
            <a:r>
              <a:rPr lang="en-US" b="1" i="1" dirty="0">
                <a:solidFill>
                  <a:srgbClr val="7FB22C"/>
                </a:solidFill>
              </a:rPr>
              <a:t> de gaze cu </a:t>
            </a:r>
            <a:r>
              <a:rPr lang="en-US" b="1" i="1" dirty="0" err="1">
                <a:solidFill>
                  <a:srgbClr val="7FB22C"/>
                </a:solidFill>
              </a:rPr>
              <a:t>efect</a:t>
            </a:r>
            <a:r>
              <a:rPr lang="en-US" b="1" i="1" dirty="0">
                <a:solidFill>
                  <a:srgbClr val="7FB22C"/>
                </a:solidFill>
              </a:rPr>
              <a:t> de </a:t>
            </a:r>
            <a:r>
              <a:rPr lang="en-US" b="1" i="1" dirty="0" err="1">
                <a:solidFill>
                  <a:srgbClr val="7FB22C"/>
                </a:solidFill>
              </a:rPr>
              <a:t>seră</a:t>
            </a:r>
            <a:r>
              <a:rPr lang="en-US" b="1" i="1" dirty="0">
                <a:solidFill>
                  <a:srgbClr val="7FB22C"/>
                </a:solidFill>
              </a:rPr>
              <a:t> care </a:t>
            </a:r>
            <a:r>
              <a:rPr lang="en-US" b="1" i="1" dirty="0" err="1">
                <a:solidFill>
                  <a:srgbClr val="7FB22C"/>
                </a:solidFill>
              </a:rPr>
              <a:t>trebuiau</a:t>
            </a:r>
            <a:r>
              <a:rPr lang="en-US" b="1" i="1" dirty="0">
                <a:solidFill>
                  <a:srgbClr val="7FB22C"/>
                </a:solidFill>
              </a:rPr>
              <a:t> </a:t>
            </a:r>
            <a:r>
              <a:rPr lang="en-US" b="1" i="1" dirty="0" err="1">
                <a:solidFill>
                  <a:srgbClr val="7FB22C"/>
                </a:solidFill>
              </a:rPr>
              <a:t>să</a:t>
            </a:r>
            <a:r>
              <a:rPr lang="en-US" b="1" i="1" dirty="0">
                <a:solidFill>
                  <a:srgbClr val="7FB22C"/>
                </a:solidFill>
              </a:rPr>
              <a:t> </a:t>
            </a:r>
            <a:r>
              <a:rPr lang="en-US" b="1" i="1" dirty="0" err="1">
                <a:solidFill>
                  <a:srgbClr val="7FB22C"/>
                </a:solidFill>
              </a:rPr>
              <a:t>aibă</a:t>
            </a:r>
            <a:r>
              <a:rPr lang="en-US" b="1" i="1" dirty="0">
                <a:solidFill>
                  <a:srgbClr val="7FB22C"/>
                </a:solidFill>
              </a:rPr>
              <a:t> loc </a:t>
            </a:r>
            <a:r>
              <a:rPr lang="en-US" b="1" i="1" dirty="0" err="1">
                <a:solidFill>
                  <a:srgbClr val="7FB22C"/>
                </a:solidFill>
              </a:rPr>
              <a:t>pentru</a:t>
            </a:r>
            <a:r>
              <a:rPr lang="en-US" b="1" i="1" dirty="0">
                <a:solidFill>
                  <a:srgbClr val="7FB22C"/>
                </a:solidFill>
              </a:rPr>
              <a:t> ca un </a:t>
            </a:r>
            <a:r>
              <a:rPr lang="en-US" b="1" i="1" dirty="0" err="1">
                <a:solidFill>
                  <a:srgbClr val="7FB22C"/>
                </a:solidFill>
              </a:rPr>
              <a:t>produs</a:t>
            </a:r>
            <a:r>
              <a:rPr lang="en-US" b="1" i="1" dirty="0">
                <a:solidFill>
                  <a:srgbClr val="7FB22C"/>
                </a:solidFill>
              </a:rPr>
              <a:t> </a:t>
            </a:r>
            <a:r>
              <a:rPr lang="en-US" b="1" i="1" dirty="0" err="1">
                <a:solidFill>
                  <a:srgbClr val="7FB22C"/>
                </a:solidFill>
              </a:rPr>
              <a:t>să</a:t>
            </a:r>
            <a:r>
              <a:rPr lang="en-US" b="1" i="1" dirty="0">
                <a:solidFill>
                  <a:srgbClr val="7FB22C"/>
                </a:solidFill>
              </a:rPr>
              <a:t> fie </a:t>
            </a:r>
            <a:r>
              <a:rPr lang="en-US" b="1" i="1" dirty="0" err="1">
                <a:solidFill>
                  <a:srgbClr val="7FB22C"/>
                </a:solidFill>
              </a:rPr>
              <a:t>produs</a:t>
            </a:r>
            <a:r>
              <a:rPr lang="en-US" b="1" i="1" dirty="0">
                <a:solidFill>
                  <a:srgbClr val="7FB22C"/>
                </a:solidFill>
              </a:rPr>
              <a:t> </a:t>
            </a:r>
            <a:r>
              <a:rPr lang="en-US" b="1" i="1" dirty="0" err="1">
                <a:solidFill>
                  <a:srgbClr val="7FB22C"/>
                </a:solidFill>
              </a:rPr>
              <a:t>sau</a:t>
            </a:r>
            <a:r>
              <a:rPr lang="en-US" b="1" i="1" dirty="0">
                <a:solidFill>
                  <a:srgbClr val="7FB22C"/>
                </a:solidFill>
              </a:rPr>
              <a:t> </a:t>
            </a:r>
            <a:r>
              <a:rPr lang="en-US" b="1" i="1" dirty="0" err="1">
                <a:solidFill>
                  <a:srgbClr val="7FB22C"/>
                </a:solidFill>
              </a:rPr>
              <a:t>pentru</a:t>
            </a:r>
            <a:r>
              <a:rPr lang="en-US" b="1" i="1" dirty="0">
                <a:solidFill>
                  <a:srgbClr val="7FB22C"/>
                </a:solidFill>
              </a:rPr>
              <a:t> ca o </a:t>
            </a:r>
            <a:r>
              <a:rPr lang="en-US" b="1" i="1" dirty="0" err="1">
                <a:solidFill>
                  <a:srgbClr val="7FB22C"/>
                </a:solidFill>
              </a:rPr>
              <a:t>activitate</a:t>
            </a:r>
            <a:r>
              <a:rPr lang="en-US" b="1" i="1" dirty="0">
                <a:solidFill>
                  <a:srgbClr val="7FB22C"/>
                </a:solidFill>
              </a:rPr>
              <a:t> </a:t>
            </a:r>
            <a:r>
              <a:rPr lang="en-US" b="1" i="1" dirty="0" err="1">
                <a:solidFill>
                  <a:srgbClr val="7FB22C"/>
                </a:solidFill>
              </a:rPr>
              <a:t>să</a:t>
            </a:r>
            <a:r>
              <a:rPr lang="en-US" b="1" i="1" dirty="0">
                <a:solidFill>
                  <a:srgbClr val="7FB22C"/>
                </a:solidFill>
              </a:rPr>
              <a:t> </a:t>
            </a:r>
            <a:r>
              <a:rPr lang="en-US" b="1" i="1" dirty="0" err="1">
                <a:solidFill>
                  <a:srgbClr val="7FB22C"/>
                </a:solidFill>
              </a:rPr>
              <a:t>aibă</a:t>
            </a:r>
            <a:r>
              <a:rPr lang="en-US" b="1" i="1" dirty="0">
                <a:solidFill>
                  <a:srgbClr val="7FB22C"/>
                </a:solidFill>
              </a:rPr>
              <a:t> loc.” </a:t>
            </a:r>
            <a:r>
              <a:rPr lang="en-US" i="1" dirty="0"/>
              <a:t>(Berners-Lee, 2020)</a:t>
            </a:r>
          </a:p>
          <a:p>
            <a:r>
              <a:rPr lang="en-US" dirty="0" err="1"/>
              <a:t>Produse</a:t>
            </a:r>
            <a:r>
              <a:rPr lang="en-US" dirty="0"/>
              <a:t> </a:t>
            </a:r>
            <a:r>
              <a:rPr lang="en-US" dirty="0" err="1"/>
              <a:t>și</a:t>
            </a:r>
            <a:r>
              <a:rPr lang="en-US" dirty="0"/>
              <a:t> </a:t>
            </a:r>
            <a:r>
              <a:rPr lang="en-US" dirty="0" err="1"/>
              <a:t>activități</a:t>
            </a:r>
            <a:r>
              <a:rPr lang="en-US" dirty="0"/>
              <a:t> care </a:t>
            </a:r>
            <a:r>
              <a:rPr lang="en-US" dirty="0" err="1"/>
              <a:t>generează</a:t>
            </a:r>
            <a:r>
              <a:rPr lang="en-US" dirty="0"/>
              <a:t> </a:t>
            </a:r>
            <a:r>
              <a:rPr lang="en-US" dirty="0" err="1"/>
              <a:t>amprenta</a:t>
            </a:r>
            <a:r>
              <a:rPr lang="en-US" dirty="0"/>
              <a:t> de carbon: </a:t>
            </a:r>
          </a:p>
          <a:p>
            <a:pPr marL="0" indent="0">
              <a:buNone/>
            </a:pPr>
            <a:r>
              <a:rPr lang="en-US" b="1" i="1" dirty="0">
                <a:solidFill>
                  <a:srgbClr val="7FB22C"/>
                </a:solidFill>
              </a:rPr>
              <a:t>		</a:t>
            </a:r>
            <a:r>
              <a:rPr lang="en-US" b="1" i="1" dirty="0" err="1">
                <a:solidFill>
                  <a:srgbClr val="7FB22C"/>
                </a:solidFill>
              </a:rPr>
              <a:t>consumul</a:t>
            </a:r>
            <a:r>
              <a:rPr lang="en-US" b="1" i="1" dirty="0">
                <a:solidFill>
                  <a:srgbClr val="7FB22C"/>
                </a:solidFill>
              </a:rPr>
              <a:t> de </a:t>
            </a:r>
            <a:r>
              <a:rPr lang="en-US" b="1" i="1" dirty="0" err="1">
                <a:solidFill>
                  <a:srgbClr val="7FB22C"/>
                </a:solidFill>
              </a:rPr>
              <a:t>energie</a:t>
            </a:r>
            <a:r>
              <a:rPr lang="en-US" b="1" i="1" dirty="0">
                <a:solidFill>
                  <a:srgbClr val="7FB22C"/>
                </a:solidFill>
              </a:rPr>
              <a:t> </a:t>
            </a:r>
            <a:r>
              <a:rPr lang="en-US" b="1" i="1" dirty="0" err="1">
                <a:solidFill>
                  <a:srgbClr val="7FB22C"/>
                </a:solidFill>
              </a:rPr>
              <a:t>pentru</a:t>
            </a:r>
            <a:r>
              <a:rPr lang="en-US" b="1" i="1" dirty="0">
                <a:solidFill>
                  <a:srgbClr val="7FB22C"/>
                </a:solidFill>
              </a:rPr>
              <a:t> </a:t>
            </a:r>
            <a:r>
              <a:rPr lang="en-US" b="1" i="1" dirty="0" err="1">
                <a:solidFill>
                  <a:srgbClr val="7FB22C"/>
                </a:solidFill>
              </a:rPr>
              <a:t>gospodărie</a:t>
            </a:r>
            <a:endParaRPr lang="en-US" b="1" i="1" dirty="0">
              <a:solidFill>
                <a:srgbClr val="7FB22C"/>
              </a:solidFill>
            </a:endParaRPr>
          </a:p>
          <a:p>
            <a:pPr marL="0" indent="0">
              <a:buNone/>
            </a:pPr>
            <a:r>
              <a:rPr lang="en-US" b="1" i="1" dirty="0">
                <a:solidFill>
                  <a:srgbClr val="7FB22C"/>
                </a:solidFill>
              </a:rPr>
              <a:t>		transport </a:t>
            </a:r>
          </a:p>
          <a:p>
            <a:pPr marL="0" indent="0">
              <a:buNone/>
            </a:pPr>
            <a:r>
              <a:rPr lang="en-US" b="1" i="1" dirty="0">
                <a:solidFill>
                  <a:srgbClr val="7FB22C"/>
                </a:solidFill>
              </a:rPr>
              <a:t>		</a:t>
            </a:r>
            <a:r>
              <a:rPr lang="en-US" b="1" i="1" dirty="0" err="1">
                <a:solidFill>
                  <a:srgbClr val="7FB22C"/>
                </a:solidFill>
              </a:rPr>
              <a:t>mâncare</a:t>
            </a:r>
            <a:r>
              <a:rPr lang="en-US" b="1" i="1" dirty="0">
                <a:solidFill>
                  <a:srgbClr val="7FB22C"/>
                </a:solidFill>
              </a:rPr>
              <a:t>		</a:t>
            </a:r>
          </a:p>
          <a:p>
            <a:pPr marL="0" indent="0">
              <a:buNone/>
            </a:pPr>
            <a:r>
              <a:rPr lang="en-US" b="1" i="1" dirty="0">
                <a:solidFill>
                  <a:srgbClr val="7FB22C"/>
                </a:solidFill>
              </a:rPr>
              <a:t>		</a:t>
            </a:r>
            <a:r>
              <a:rPr lang="en-US" b="1" i="1" dirty="0" err="1">
                <a:solidFill>
                  <a:srgbClr val="7FB22C"/>
                </a:solidFill>
              </a:rPr>
              <a:t>toate</a:t>
            </a:r>
            <a:r>
              <a:rPr lang="en-US" b="1" i="1" dirty="0">
                <a:solidFill>
                  <a:srgbClr val="7FB22C"/>
                </a:solidFill>
              </a:rPr>
              <a:t> </a:t>
            </a:r>
            <a:r>
              <a:rPr lang="en-US" b="1" i="1" dirty="0" err="1">
                <a:solidFill>
                  <a:srgbClr val="7FB22C"/>
                </a:solidFill>
              </a:rPr>
              <a:t>celelalte</a:t>
            </a:r>
            <a:endParaRPr lang="en-US" b="1" i="1" dirty="0">
              <a:solidFill>
                <a:srgbClr val="7FB22C"/>
              </a:solidFill>
            </a:endParaRPr>
          </a:p>
          <a:p>
            <a:r>
              <a:rPr lang="en-US" u="sng" dirty="0" err="1"/>
              <a:t>Amprenta</a:t>
            </a:r>
            <a:r>
              <a:rPr lang="en-US" u="sng" dirty="0"/>
              <a:t> de carbon a </a:t>
            </a:r>
            <a:r>
              <a:rPr lang="en-US" u="sng" dirty="0" err="1"/>
              <a:t>unei</a:t>
            </a:r>
            <a:r>
              <a:rPr lang="en-US" u="sng" dirty="0"/>
              <a:t> </a:t>
            </a:r>
            <a:r>
              <a:rPr lang="en-US" u="sng" dirty="0" err="1"/>
              <a:t>persoane</a:t>
            </a:r>
            <a:r>
              <a:rPr lang="en-US" u="sng" dirty="0"/>
              <a:t> </a:t>
            </a:r>
            <a:r>
              <a:rPr lang="en-US" dirty="0" err="1"/>
              <a:t>este</a:t>
            </a:r>
            <a:r>
              <a:rPr lang="en-US" dirty="0"/>
              <a:t> </a:t>
            </a:r>
            <a:r>
              <a:rPr lang="en-US" dirty="0" err="1"/>
              <a:t>totalul</a:t>
            </a:r>
            <a:r>
              <a:rPr lang="en-US" dirty="0"/>
              <a:t> </a:t>
            </a:r>
            <a:r>
              <a:rPr lang="en-US" dirty="0" err="1"/>
              <a:t>combinat</a:t>
            </a:r>
            <a:r>
              <a:rPr lang="en-US" dirty="0"/>
              <a:t> al </a:t>
            </a:r>
            <a:r>
              <a:rPr lang="en-US" dirty="0" err="1"/>
              <a:t>produselor</a:t>
            </a:r>
            <a:r>
              <a:rPr lang="en-US" dirty="0"/>
              <a:t> pe care le </a:t>
            </a:r>
            <a:r>
              <a:rPr lang="en-US" dirty="0" err="1"/>
              <a:t>cumpără</a:t>
            </a:r>
            <a:r>
              <a:rPr lang="en-US" dirty="0"/>
              <a:t> </a:t>
            </a:r>
            <a:r>
              <a:rPr lang="en-US" dirty="0" err="1"/>
              <a:t>și</a:t>
            </a:r>
            <a:r>
              <a:rPr lang="en-US" dirty="0"/>
              <a:t> le </a:t>
            </a:r>
            <a:r>
              <a:rPr lang="en-US" dirty="0" err="1"/>
              <a:t>folosește</a:t>
            </a:r>
            <a:r>
              <a:rPr lang="en-US" dirty="0"/>
              <a:t>, precum </a:t>
            </a:r>
            <a:r>
              <a:rPr lang="en-US" dirty="0" err="1"/>
              <a:t>și</a:t>
            </a:r>
            <a:r>
              <a:rPr lang="en-US" dirty="0"/>
              <a:t> </a:t>
            </a:r>
            <a:r>
              <a:rPr lang="en-US" dirty="0" err="1"/>
              <a:t>activitățile</a:t>
            </a:r>
            <a:r>
              <a:rPr lang="en-US" dirty="0"/>
              <a:t> pe care le </a:t>
            </a:r>
            <a:r>
              <a:rPr lang="en-US" dirty="0" err="1"/>
              <a:t>desfășoară</a:t>
            </a:r>
            <a:r>
              <a:rPr lang="en-US" dirty="0"/>
              <a:t>.</a:t>
            </a:r>
          </a:p>
          <a:p>
            <a:r>
              <a:rPr lang="en-US" dirty="0"/>
              <a:t>Nu </a:t>
            </a:r>
            <a:r>
              <a:rPr lang="en-US" dirty="0" err="1"/>
              <a:t>este</a:t>
            </a:r>
            <a:r>
              <a:rPr lang="en-US" dirty="0"/>
              <a:t> </a:t>
            </a:r>
            <a:r>
              <a:rPr lang="en-US" dirty="0" err="1"/>
              <a:t>surprinzător</a:t>
            </a:r>
            <a:r>
              <a:rPr lang="en-US" dirty="0"/>
              <a:t> </a:t>
            </a:r>
            <a:r>
              <a:rPr lang="en-US" dirty="0" err="1"/>
              <a:t>că</a:t>
            </a:r>
            <a:r>
              <a:rPr lang="en-US" dirty="0"/>
              <a:t>, </a:t>
            </a:r>
            <a:r>
              <a:rPr lang="en-US" dirty="0" err="1"/>
              <a:t>în</a:t>
            </a:r>
            <a:r>
              <a:rPr lang="en-US" dirty="0"/>
              <a:t> </a:t>
            </a:r>
            <a:r>
              <a:rPr lang="en-US" dirty="0" err="1"/>
              <a:t>termeni</a:t>
            </a:r>
            <a:r>
              <a:rPr lang="en-US" dirty="0"/>
              <a:t> </a:t>
            </a:r>
            <a:r>
              <a:rPr lang="en-US" dirty="0" err="1"/>
              <a:t>generali</a:t>
            </a:r>
            <a:r>
              <a:rPr lang="en-US" dirty="0"/>
              <a:t>, </a:t>
            </a:r>
            <a:r>
              <a:rPr lang="en-US" dirty="0" err="1"/>
              <a:t>amprenta</a:t>
            </a:r>
            <a:r>
              <a:rPr lang="en-US" dirty="0"/>
              <a:t> de carbon a </a:t>
            </a:r>
            <a:r>
              <a:rPr lang="en-US" dirty="0" err="1"/>
              <a:t>unei</a:t>
            </a:r>
            <a:r>
              <a:rPr lang="en-US" dirty="0"/>
              <a:t> </a:t>
            </a:r>
            <a:r>
              <a:rPr lang="en-US" dirty="0" err="1"/>
              <a:t>persoane</a:t>
            </a:r>
            <a:r>
              <a:rPr lang="en-US" dirty="0"/>
              <a:t> </a:t>
            </a:r>
            <a:r>
              <a:rPr lang="en-US" dirty="0" err="1"/>
              <a:t>tinde</a:t>
            </a:r>
            <a:r>
              <a:rPr lang="en-US" dirty="0"/>
              <a:t> </a:t>
            </a:r>
            <a:r>
              <a:rPr lang="en-US" dirty="0" err="1"/>
              <a:t>să</a:t>
            </a:r>
            <a:r>
              <a:rPr lang="en-US" dirty="0"/>
              <a:t> </a:t>
            </a:r>
            <a:r>
              <a:rPr lang="en-US" u="sng" dirty="0" err="1"/>
              <a:t>crească</a:t>
            </a:r>
            <a:r>
              <a:rPr lang="en-US" u="sng" dirty="0"/>
              <a:t> </a:t>
            </a:r>
            <a:r>
              <a:rPr lang="en-US" u="sng" dirty="0" err="1"/>
              <a:t>odată</a:t>
            </a:r>
            <a:r>
              <a:rPr lang="en-US" u="sng" dirty="0"/>
              <a:t> cu </a:t>
            </a:r>
            <a:r>
              <a:rPr lang="en-US" u="sng" dirty="0" err="1"/>
              <a:t>averea</a:t>
            </a:r>
            <a:r>
              <a:rPr lang="en-US" dirty="0"/>
              <a:t>.</a:t>
            </a:r>
          </a:p>
          <a:p>
            <a:r>
              <a:rPr lang="pt-BR" dirty="0"/>
              <a:t>Calculatoare pentru amprenta de carbon</a:t>
            </a:r>
            <a:r>
              <a:rPr lang="en-US" i="1" dirty="0"/>
              <a:t>: </a:t>
            </a:r>
            <a:r>
              <a:rPr lang="en-US" dirty="0">
                <a:hlinkClick r:id="rId4"/>
              </a:rPr>
              <a:t>from the Nature Conservancy</a:t>
            </a:r>
            <a:r>
              <a:rPr lang="en-US" dirty="0"/>
              <a:t>; </a:t>
            </a:r>
            <a:r>
              <a:rPr lang="en-US" dirty="0">
                <a:hlinkClick r:id="rId5"/>
              </a:rPr>
              <a:t>from the United States Environmental Protection Agency</a:t>
            </a:r>
            <a:endParaRPr lang="el-GR" i="1" dirty="0"/>
          </a:p>
        </p:txBody>
      </p:sp>
      <p:pic>
        <p:nvPicPr>
          <p:cNvPr id="2" name="Picture 1">
            <a:extLst>
              <a:ext uri="{FF2B5EF4-FFF2-40B4-BE49-F238E27FC236}">
                <a16:creationId xmlns:a16="http://schemas.microsoft.com/office/drawing/2014/main" id="{FEF0E17B-6975-B66C-5BB1-915EC2A4717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06569" y="2358353"/>
            <a:ext cx="3845455" cy="2141294"/>
          </a:xfrm>
          <a:prstGeom prst="rect">
            <a:avLst/>
          </a:prstGeom>
        </p:spPr>
      </p:pic>
      <p:sp>
        <p:nvSpPr>
          <p:cNvPr id="3" name="Title 4">
            <a:extLst>
              <a:ext uri="{FF2B5EF4-FFF2-40B4-BE49-F238E27FC236}">
                <a16:creationId xmlns:a16="http://schemas.microsoft.com/office/drawing/2014/main" id="{6B99B699-5818-B141-3251-FDD3895205DE}"/>
              </a:ext>
            </a:extLst>
          </p:cNvPr>
          <p:cNvSpPr txBox="1">
            <a:spLocks/>
          </p:cNvSpPr>
          <p:nvPr/>
        </p:nvSpPr>
        <p:spPr>
          <a:xfrm>
            <a:off x="553482" y="743032"/>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Tendințe cheie în sustenabilitate</a:t>
            </a:r>
            <a:endParaRPr lang="el-GR" dirty="0">
              <a:solidFill>
                <a:srgbClr val="255839"/>
              </a:solidFill>
            </a:endParaRPr>
          </a:p>
        </p:txBody>
      </p:sp>
    </p:spTree>
    <p:custDataLst>
      <p:tags r:id="rId1"/>
    </p:custDataLst>
    <p:extLst>
      <p:ext uri="{BB962C8B-B14F-4D97-AF65-F5344CB8AC3E}">
        <p14:creationId xmlns:p14="http://schemas.microsoft.com/office/powerpoint/2010/main" val="3762238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56C2E-2F5A-1648-0370-233E3AAFD7B1}"/>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EC94C9E-D2EA-DAFF-DA55-CA471F2B11C3}"/>
              </a:ext>
            </a:extLst>
          </p:cNvPr>
          <p:cNvSpPr>
            <a:spLocks noGrp="1"/>
          </p:cNvSpPr>
          <p:nvPr>
            <p:ph sz="quarter" idx="12"/>
          </p:nvPr>
        </p:nvSpPr>
        <p:spPr>
          <a:xfrm>
            <a:off x="295358" y="1723793"/>
            <a:ext cx="10149361" cy="4397619"/>
          </a:xfrm>
        </p:spPr>
        <p:txBody>
          <a:bodyPr>
            <a:normAutofit fontScale="92500" lnSpcReduction="10000"/>
          </a:bodyPr>
          <a:lstStyle/>
          <a:p>
            <a:pPr algn="just"/>
            <a:r>
              <a:rPr lang="en-US" dirty="0" err="1"/>
              <a:t>Creditele</a:t>
            </a:r>
            <a:r>
              <a:rPr lang="en-US" dirty="0"/>
              <a:t> de carbon sunt </a:t>
            </a:r>
            <a:r>
              <a:rPr lang="en-US" dirty="0" err="1"/>
              <a:t>instrumente</a:t>
            </a:r>
            <a:r>
              <a:rPr lang="en-US" dirty="0"/>
              <a:t> </a:t>
            </a:r>
            <a:r>
              <a:rPr lang="en-US" dirty="0" err="1"/>
              <a:t>tranzacționabile</a:t>
            </a:r>
            <a:r>
              <a:rPr lang="en-US" dirty="0"/>
              <a:t> (de </a:t>
            </a:r>
            <a:r>
              <a:rPr lang="en-US" dirty="0" err="1"/>
              <a:t>obicei</a:t>
            </a:r>
            <a:r>
              <a:rPr lang="en-US" dirty="0"/>
              <a:t> un </a:t>
            </a:r>
            <a:r>
              <a:rPr lang="en-US" dirty="0" err="1"/>
              <a:t>certificat</a:t>
            </a:r>
            <a:r>
              <a:rPr lang="en-US" dirty="0"/>
              <a:t> virtual) care </a:t>
            </a:r>
            <a:r>
              <a:rPr lang="en-US" dirty="0" err="1"/>
              <a:t>susțin</a:t>
            </a:r>
            <a:r>
              <a:rPr lang="en-US" dirty="0"/>
              <a:t> o </a:t>
            </a:r>
            <a:r>
              <a:rPr lang="en-US" dirty="0" err="1"/>
              <a:t>revendicare</a:t>
            </a:r>
            <a:r>
              <a:rPr lang="en-US" dirty="0"/>
              <a:t> </a:t>
            </a:r>
            <a:r>
              <a:rPr lang="en-US" dirty="0" err="1"/>
              <a:t>privind</a:t>
            </a:r>
            <a:r>
              <a:rPr lang="en-US" dirty="0"/>
              <a:t> </a:t>
            </a:r>
            <a:r>
              <a:rPr lang="en-US" dirty="0" err="1"/>
              <a:t>emisiile</a:t>
            </a:r>
            <a:r>
              <a:rPr lang="en-US" dirty="0"/>
              <a:t> de gaze cu </a:t>
            </a:r>
            <a:r>
              <a:rPr lang="en-US" dirty="0" err="1"/>
              <a:t>efect</a:t>
            </a:r>
            <a:r>
              <a:rPr lang="en-US" dirty="0"/>
              <a:t> de </a:t>
            </a:r>
            <a:r>
              <a:rPr lang="en-US" dirty="0" err="1"/>
              <a:t>seră</a:t>
            </a:r>
            <a:r>
              <a:rPr lang="en-US" dirty="0"/>
              <a:t> (GES) </a:t>
            </a:r>
            <a:r>
              <a:rPr lang="en-US" dirty="0" err="1"/>
              <a:t>evitate</a:t>
            </a:r>
            <a:r>
              <a:rPr lang="en-US" dirty="0"/>
              <a:t> </a:t>
            </a:r>
            <a:r>
              <a:rPr lang="en-US" dirty="0" err="1"/>
              <a:t>sau</a:t>
            </a:r>
            <a:r>
              <a:rPr lang="en-US" dirty="0"/>
              <a:t> </a:t>
            </a:r>
            <a:r>
              <a:rPr lang="en-US" dirty="0" err="1"/>
              <a:t>eliminări</a:t>
            </a:r>
            <a:r>
              <a:rPr lang="en-US" dirty="0"/>
              <a:t> </a:t>
            </a:r>
            <a:r>
              <a:rPr lang="en-US" dirty="0" err="1"/>
              <a:t>sporite</a:t>
            </a:r>
            <a:r>
              <a:rPr lang="en-US" dirty="0"/>
              <a:t> de GES.</a:t>
            </a:r>
          </a:p>
          <a:p>
            <a:pPr marL="0" indent="0" algn="ctr">
              <a:buNone/>
            </a:pPr>
            <a:r>
              <a:rPr lang="en-US" dirty="0">
                <a:solidFill>
                  <a:srgbClr val="7FB22C"/>
                </a:solidFill>
              </a:rPr>
              <a:t>1 Credit de carbon= </a:t>
            </a:r>
            <a:r>
              <a:rPr lang="fr-FR" dirty="0">
                <a:solidFill>
                  <a:srgbClr val="7FB22C"/>
                </a:solidFill>
              </a:rPr>
              <a:t>o </a:t>
            </a:r>
            <a:r>
              <a:rPr lang="fr-FR" dirty="0" err="1">
                <a:solidFill>
                  <a:srgbClr val="7FB22C"/>
                </a:solidFill>
              </a:rPr>
              <a:t>tonă</a:t>
            </a:r>
            <a:r>
              <a:rPr lang="fr-FR" dirty="0">
                <a:solidFill>
                  <a:srgbClr val="7FB22C"/>
                </a:solidFill>
              </a:rPr>
              <a:t> de </a:t>
            </a:r>
            <a:r>
              <a:rPr lang="fr-FR" dirty="0" err="1">
                <a:solidFill>
                  <a:srgbClr val="7FB22C"/>
                </a:solidFill>
              </a:rPr>
              <a:t>dioxid</a:t>
            </a:r>
            <a:r>
              <a:rPr lang="fr-FR" dirty="0">
                <a:solidFill>
                  <a:srgbClr val="7FB22C"/>
                </a:solidFill>
              </a:rPr>
              <a:t> de </a:t>
            </a:r>
            <a:r>
              <a:rPr lang="fr-FR" dirty="0" err="1">
                <a:solidFill>
                  <a:srgbClr val="7FB22C"/>
                </a:solidFill>
              </a:rPr>
              <a:t>carbon</a:t>
            </a:r>
            <a:r>
              <a:rPr lang="fr-FR" dirty="0">
                <a:solidFill>
                  <a:srgbClr val="7FB22C"/>
                </a:solidFill>
              </a:rPr>
              <a:t> </a:t>
            </a:r>
            <a:r>
              <a:rPr lang="fr-FR" dirty="0" err="1">
                <a:solidFill>
                  <a:srgbClr val="7FB22C"/>
                </a:solidFill>
              </a:rPr>
              <a:t>echivalent</a:t>
            </a:r>
            <a:r>
              <a:rPr lang="fr-FR" dirty="0">
                <a:solidFill>
                  <a:srgbClr val="7FB22C"/>
                </a:solidFill>
              </a:rPr>
              <a:t> </a:t>
            </a:r>
            <a:r>
              <a:rPr lang="en-US" dirty="0">
                <a:solidFill>
                  <a:srgbClr val="7FB22C"/>
                </a:solidFill>
              </a:rPr>
              <a:t>(𝐶𝑂</a:t>
            </a:r>
            <a:r>
              <a:rPr lang="en-US" baseline="-25000" dirty="0">
                <a:solidFill>
                  <a:srgbClr val="7FB22C"/>
                </a:solidFill>
              </a:rPr>
              <a:t>2</a:t>
            </a:r>
            <a:r>
              <a:rPr lang="en-US" dirty="0">
                <a:solidFill>
                  <a:srgbClr val="7FB22C"/>
                </a:solidFill>
              </a:rPr>
              <a:t>𝑒 )</a:t>
            </a:r>
          </a:p>
          <a:p>
            <a:pPr marL="0" indent="0" algn="ctr">
              <a:buNone/>
            </a:pPr>
            <a:r>
              <a:rPr lang="en-US" dirty="0"/>
              <a:t>(un </a:t>
            </a:r>
            <a:r>
              <a:rPr lang="en-US" dirty="0" err="1"/>
              <a:t>singur</a:t>
            </a:r>
            <a:r>
              <a:rPr lang="en-US" dirty="0"/>
              <a:t> credit de carbon </a:t>
            </a:r>
            <a:r>
              <a:rPr lang="en-US" dirty="0" err="1"/>
              <a:t>este</a:t>
            </a:r>
            <a:r>
              <a:rPr lang="en-US" dirty="0"/>
              <a:t> </a:t>
            </a:r>
            <a:r>
              <a:rPr lang="en-US" dirty="0" err="1"/>
              <a:t>echivalent</a:t>
            </a:r>
            <a:r>
              <a:rPr lang="en-US" dirty="0"/>
              <a:t> cu </a:t>
            </a:r>
            <a:r>
              <a:rPr lang="en-US" dirty="0" err="1"/>
              <a:t>eliminarea</a:t>
            </a:r>
            <a:r>
              <a:rPr lang="en-US" dirty="0"/>
              <a:t> </a:t>
            </a:r>
            <a:r>
              <a:rPr lang="en-US" dirty="0" err="1"/>
              <a:t>sau</a:t>
            </a:r>
            <a:r>
              <a:rPr lang="en-US" dirty="0"/>
              <a:t> </a:t>
            </a:r>
            <a:r>
              <a:rPr lang="en-US" dirty="0" err="1"/>
              <a:t>evitarea</a:t>
            </a:r>
            <a:r>
              <a:rPr lang="en-US" dirty="0"/>
              <a:t> </a:t>
            </a:r>
            <a:r>
              <a:rPr lang="en-US" dirty="0" err="1"/>
              <a:t>unei</a:t>
            </a:r>
            <a:r>
              <a:rPr lang="en-US" dirty="0"/>
              <a:t> tone de </a:t>
            </a:r>
            <a:r>
              <a:rPr lang="en-US" dirty="0" err="1"/>
              <a:t>dioxid</a:t>
            </a:r>
            <a:r>
              <a:rPr lang="en-US" dirty="0"/>
              <a:t> de carbon </a:t>
            </a:r>
            <a:r>
              <a:rPr lang="en-US" dirty="0" err="1"/>
              <a:t>sau</a:t>
            </a:r>
            <a:r>
              <a:rPr lang="en-US" dirty="0"/>
              <a:t> </a:t>
            </a:r>
            <a:r>
              <a:rPr lang="en-US" dirty="0" err="1"/>
              <a:t>echivalentul</a:t>
            </a:r>
            <a:r>
              <a:rPr lang="en-US" dirty="0"/>
              <a:t> </a:t>
            </a:r>
            <a:r>
              <a:rPr lang="en-US" dirty="0" err="1"/>
              <a:t>său</a:t>
            </a:r>
            <a:r>
              <a:rPr lang="en-US" dirty="0"/>
              <a:t> </a:t>
            </a:r>
            <a:r>
              <a:rPr lang="en-US" dirty="0" err="1"/>
              <a:t>în</a:t>
            </a:r>
            <a:r>
              <a:rPr lang="en-US" dirty="0"/>
              <a:t> </a:t>
            </a:r>
            <a:r>
              <a:rPr lang="en-US" dirty="0" err="1"/>
              <a:t>alte</a:t>
            </a:r>
            <a:r>
              <a:rPr lang="en-US" dirty="0"/>
              <a:t> gaze cu </a:t>
            </a:r>
            <a:r>
              <a:rPr lang="en-US" dirty="0" err="1"/>
              <a:t>efect</a:t>
            </a:r>
            <a:r>
              <a:rPr lang="en-US" dirty="0"/>
              <a:t> de </a:t>
            </a:r>
            <a:r>
              <a:rPr lang="en-US" dirty="0" err="1"/>
              <a:t>seră</a:t>
            </a:r>
            <a:r>
              <a:rPr lang="en-US" dirty="0"/>
              <a:t>). </a:t>
            </a:r>
          </a:p>
          <a:p>
            <a:pPr marL="0" indent="0" algn="ctr">
              <a:buNone/>
            </a:pPr>
            <a:endParaRPr lang="en-US" dirty="0"/>
          </a:p>
          <a:p>
            <a:pPr algn="just"/>
            <a:r>
              <a:rPr lang="en-US" dirty="0" err="1"/>
              <a:t>Creditele</a:t>
            </a:r>
            <a:r>
              <a:rPr lang="en-US" dirty="0"/>
              <a:t> de carbon sunt generate de </a:t>
            </a:r>
            <a:r>
              <a:rPr lang="en-US" dirty="0" err="1"/>
              <a:t>proiecte</a:t>
            </a:r>
            <a:r>
              <a:rPr lang="en-US" dirty="0"/>
              <a:t> precum </a:t>
            </a:r>
            <a:r>
              <a:rPr lang="en-US" dirty="0" err="1"/>
              <a:t>energia</a:t>
            </a:r>
            <a:r>
              <a:rPr lang="en-US" dirty="0"/>
              <a:t> </a:t>
            </a:r>
            <a:r>
              <a:rPr lang="en-US" dirty="0" err="1"/>
              <a:t>regenerabilă</a:t>
            </a:r>
            <a:r>
              <a:rPr lang="en-US" dirty="0"/>
              <a:t> </a:t>
            </a:r>
            <a:r>
              <a:rPr lang="en-US" dirty="0" err="1"/>
              <a:t>sau</a:t>
            </a:r>
            <a:r>
              <a:rPr lang="en-US" dirty="0"/>
              <a:t> </a:t>
            </a:r>
            <a:r>
              <a:rPr lang="en-US" dirty="0" err="1"/>
              <a:t>reîmpădurirea</a:t>
            </a:r>
            <a:r>
              <a:rPr lang="en-US" dirty="0"/>
              <a:t>, </a:t>
            </a:r>
            <a:r>
              <a:rPr lang="en-US" dirty="0" err="1"/>
              <a:t>iar</a:t>
            </a:r>
            <a:r>
              <a:rPr lang="en-US" dirty="0"/>
              <a:t> </a:t>
            </a:r>
            <a:r>
              <a:rPr lang="en-US" dirty="0" err="1"/>
              <a:t>companiile</a:t>
            </a:r>
            <a:r>
              <a:rPr lang="en-US" dirty="0"/>
              <a:t> le </a:t>
            </a:r>
            <a:r>
              <a:rPr lang="en-US" dirty="0" err="1"/>
              <a:t>cumpără</a:t>
            </a:r>
            <a:r>
              <a:rPr lang="en-US" dirty="0"/>
              <a:t> </a:t>
            </a:r>
            <a:r>
              <a:rPr lang="en-US" dirty="0" err="1"/>
              <a:t>pentru</a:t>
            </a:r>
            <a:r>
              <a:rPr lang="en-US" dirty="0"/>
              <a:t> a-</a:t>
            </a:r>
            <a:r>
              <a:rPr lang="en-US" dirty="0" err="1"/>
              <a:t>și</a:t>
            </a:r>
            <a:r>
              <a:rPr lang="en-US" dirty="0"/>
              <a:t> </a:t>
            </a:r>
            <a:r>
              <a:rPr lang="en-US" dirty="0" err="1"/>
              <a:t>compensa</a:t>
            </a:r>
            <a:r>
              <a:rPr lang="en-US" dirty="0"/>
              <a:t> </a:t>
            </a:r>
            <a:r>
              <a:rPr lang="en-US" dirty="0" err="1"/>
              <a:t>propriile</a:t>
            </a:r>
            <a:r>
              <a:rPr lang="en-US" dirty="0"/>
              <a:t> </a:t>
            </a:r>
            <a:r>
              <a:rPr lang="en-US" dirty="0" err="1"/>
              <a:t>emisii</a:t>
            </a:r>
            <a:r>
              <a:rPr lang="en-US" dirty="0"/>
              <a:t> </a:t>
            </a:r>
            <a:r>
              <a:rPr lang="en-US" dirty="0" err="1"/>
              <a:t>și</a:t>
            </a:r>
            <a:r>
              <a:rPr lang="en-US" dirty="0"/>
              <a:t> a </a:t>
            </a:r>
            <a:r>
              <a:rPr lang="en-US" dirty="0" err="1"/>
              <a:t>susține</a:t>
            </a:r>
            <a:r>
              <a:rPr lang="en-US" dirty="0"/>
              <a:t> </a:t>
            </a:r>
            <a:r>
              <a:rPr lang="en-US" dirty="0" err="1"/>
              <a:t>acțiunea</a:t>
            </a:r>
            <a:r>
              <a:rPr lang="en-US" dirty="0"/>
              <a:t> </a:t>
            </a:r>
            <a:r>
              <a:rPr lang="en-US" dirty="0" err="1"/>
              <a:t>climatică</a:t>
            </a:r>
            <a:r>
              <a:rPr lang="en-US" dirty="0"/>
              <a:t>. </a:t>
            </a:r>
          </a:p>
          <a:p>
            <a:pPr algn="just"/>
            <a:r>
              <a:rPr lang="en-US" dirty="0" err="1"/>
              <a:t>Odată</a:t>
            </a:r>
            <a:r>
              <a:rPr lang="en-US" dirty="0"/>
              <a:t> </a:t>
            </a:r>
            <a:r>
              <a:rPr lang="en-US" dirty="0" err="1"/>
              <a:t>ce</a:t>
            </a:r>
            <a:r>
              <a:rPr lang="en-US" dirty="0"/>
              <a:t> un credit </a:t>
            </a:r>
            <a:r>
              <a:rPr lang="en-US" dirty="0" err="1"/>
              <a:t>este</a:t>
            </a:r>
            <a:r>
              <a:rPr lang="en-US" dirty="0"/>
              <a:t> </a:t>
            </a:r>
            <a:r>
              <a:rPr lang="en-US" dirty="0" err="1"/>
              <a:t>achiziționat</a:t>
            </a:r>
            <a:r>
              <a:rPr lang="en-US" dirty="0"/>
              <a:t> </a:t>
            </a:r>
            <a:r>
              <a:rPr lang="en-US" dirty="0" err="1"/>
              <a:t>și</a:t>
            </a:r>
            <a:r>
              <a:rPr lang="en-US" dirty="0"/>
              <a:t> </a:t>
            </a:r>
            <a:r>
              <a:rPr lang="en-US" dirty="0" err="1"/>
              <a:t>retras</a:t>
            </a:r>
            <a:r>
              <a:rPr lang="en-US" dirty="0"/>
              <a:t>, se </a:t>
            </a:r>
            <a:r>
              <a:rPr lang="en-US" dirty="0" err="1"/>
              <a:t>asigură</a:t>
            </a:r>
            <a:r>
              <a:rPr lang="en-US" dirty="0"/>
              <a:t> </a:t>
            </a:r>
            <a:r>
              <a:rPr lang="en-US" dirty="0" err="1"/>
              <a:t>că</a:t>
            </a:r>
            <a:r>
              <a:rPr lang="en-US" dirty="0"/>
              <a:t> </a:t>
            </a:r>
            <a:r>
              <a:rPr lang="en-US" dirty="0" err="1"/>
              <a:t>reducerea</a:t>
            </a:r>
            <a:r>
              <a:rPr lang="en-US" dirty="0"/>
              <a:t> </a:t>
            </a:r>
            <a:r>
              <a:rPr lang="en-US" dirty="0" err="1"/>
              <a:t>este</a:t>
            </a:r>
            <a:r>
              <a:rPr lang="en-US" dirty="0"/>
              <a:t> </a:t>
            </a:r>
            <a:r>
              <a:rPr lang="en-US" dirty="0" err="1"/>
              <a:t>permanentă</a:t>
            </a:r>
            <a:r>
              <a:rPr lang="en-US" dirty="0"/>
              <a:t> </a:t>
            </a:r>
            <a:r>
              <a:rPr lang="en-US" dirty="0" err="1"/>
              <a:t>și</a:t>
            </a:r>
            <a:r>
              <a:rPr lang="en-US" dirty="0"/>
              <a:t> nu </a:t>
            </a:r>
            <a:r>
              <a:rPr lang="en-US" dirty="0" err="1"/>
              <a:t>poate</a:t>
            </a:r>
            <a:r>
              <a:rPr lang="en-US" dirty="0"/>
              <a:t> fi </a:t>
            </a:r>
            <a:r>
              <a:rPr lang="en-US" dirty="0" err="1"/>
              <a:t>reutilizată</a:t>
            </a:r>
            <a:r>
              <a:rPr lang="en-US" dirty="0"/>
              <a:t>. </a:t>
            </a:r>
          </a:p>
          <a:p>
            <a:pPr algn="just"/>
            <a:endParaRPr lang="en-US" dirty="0"/>
          </a:p>
          <a:p>
            <a:r>
              <a:rPr lang="en-US" dirty="0" err="1"/>
              <a:t>Urmăriți</a:t>
            </a:r>
            <a:r>
              <a:rPr lang="en-US" dirty="0"/>
              <a:t> </a:t>
            </a:r>
            <a:r>
              <a:rPr lang="en-US" dirty="0" err="1"/>
              <a:t>acest</a:t>
            </a:r>
            <a:r>
              <a:rPr lang="en-US" dirty="0"/>
              <a:t> videoclip: </a:t>
            </a:r>
            <a:r>
              <a:rPr lang="en-US" u="sng" dirty="0" err="1">
                <a:hlinkClick r:id="rId3"/>
              </a:rPr>
              <a:t>ClimateChange_CarbonCredits_CarbonOffsetingProjects</a:t>
            </a:r>
            <a:r>
              <a:rPr lang="en-US" dirty="0"/>
              <a:t> </a:t>
            </a:r>
          </a:p>
          <a:p>
            <a:r>
              <a:rPr lang="en-US" dirty="0"/>
              <a:t>Citiți </a:t>
            </a:r>
            <a:r>
              <a:rPr lang="en-US" dirty="0" err="1"/>
              <a:t>aici</a:t>
            </a:r>
            <a:r>
              <a:rPr lang="en-US" dirty="0"/>
              <a:t>: </a:t>
            </a:r>
            <a:r>
              <a:rPr lang="en-US" u="sng" dirty="0">
                <a:hlinkClick r:id="rId4"/>
              </a:rPr>
              <a:t>Carbon Offset Guide</a:t>
            </a:r>
            <a:br>
              <a:rPr lang="en-US" dirty="0"/>
            </a:br>
            <a:endParaRPr lang="el-GR" i="1" dirty="0"/>
          </a:p>
        </p:txBody>
      </p:sp>
      <p:sp>
        <p:nvSpPr>
          <p:cNvPr id="2" name="Title 4">
            <a:extLst>
              <a:ext uri="{FF2B5EF4-FFF2-40B4-BE49-F238E27FC236}">
                <a16:creationId xmlns:a16="http://schemas.microsoft.com/office/drawing/2014/main" id="{C2984840-3ECF-DC51-B344-A86D722682E8}"/>
              </a:ext>
            </a:extLst>
          </p:cNvPr>
          <p:cNvSpPr txBox="1">
            <a:spLocks/>
          </p:cNvSpPr>
          <p:nvPr/>
        </p:nvSpPr>
        <p:spPr>
          <a:xfrm>
            <a:off x="295358" y="736588"/>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Tendințe cheie în sustenabilitate</a:t>
            </a:r>
            <a:endParaRPr lang="el-GR" dirty="0">
              <a:solidFill>
                <a:srgbClr val="255839"/>
              </a:solidFill>
            </a:endParaRPr>
          </a:p>
        </p:txBody>
      </p:sp>
    </p:spTree>
    <p:custDataLst>
      <p:tags r:id="rId1"/>
    </p:custDataLst>
    <p:extLst>
      <p:ext uri="{BB962C8B-B14F-4D97-AF65-F5344CB8AC3E}">
        <p14:creationId xmlns:p14="http://schemas.microsoft.com/office/powerpoint/2010/main" val="1853767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75200-9EEE-DDAB-5A5B-B58F29C2B27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8797FEB-CE81-DD90-404F-89FAF91DC867}"/>
              </a:ext>
            </a:extLst>
          </p:cNvPr>
          <p:cNvSpPr>
            <a:spLocks noGrp="1"/>
          </p:cNvSpPr>
          <p:nvPr>
            <p:ph sz="quarter" idx="12"/>
          </p:nvPr>
        </p:nvSpPr>
        <p:spPr>
          <a:xfrm>
            <a:off x="4829129" y="1160290"/>
            <a:ext cx="6918733" cy="5662791"/>
          </a:xfrm>
        </p:spPr>
        <p:txBody>
          <a:bodyPr>
            <a:noAutofit/>
          </a:bodyPr>
          <a:lstStyle/>
          <a:p>
            <a:r>
              <a:rPr lang="en-US" sz="1600" dirty="0"/>
              <a:t>Economia </a:t>
            </a:r>
            <a:r>
              <a:rPr lang="en-US" sz="1600" dirty="0" err="1"/>
              <a:t>circulară</a:t>
            </a:r>
            <a:r>
              <a:rPr lang="en-US" sz="1600" dirty="0"/>
              <a:t> </a:t>
            </a:r>
            <a:r>
              <a:rPr lang="en-US" sz="1600" dirty="0" err="1"/>
              <a:t>este</a:t>
            </a:r>
            <a:r>
              <a:rPr lang="en-US" sz="1600" dirty="0"/>
              <a:t> un model de </a:t>
            </a:r>
            <a:r>
              <a:rPr lang="en-US" sz="1600" dirty="0" err="1"/>
              <a:t>producție</a:t>
            </a:r>
            <a:r>
              <a:rPr lang="en-US" sz="1600" dirty="0"/>
              <a:t> </a:t>
            </a:r>
            <a:r>
              <a:rPr lang="en-US" sz="1600" dirty="0" err="1"/>
              <a:t>și</a:t>
            </a:r>
            <a:r>
              <a:rPr lang="en-US" sz="1600" dirty="0"/>
              <a:t> </a:t>
            </a:r>
            <a:r>
              <a:rPr lang="en-US" sz="1600" dirty="0" err="1"/>
              <a:t>consum</a:t>
            </a:r>
            <a:r>
              <a:rPr lang="en-US" sz="1600" dirty="0"/>
              <a:t>
</a:t>
            </a:r>
            <a:r>
              <a:rPr lang="en-US" sz="1600" dirty="0" err="1"/>
              <a:t>Ciclul</a:t>
            </a:r>
            <a:r>
              <a:rPr lang="en-US" sz="1600" dirty="0"/>
              <a:t> de </a:t>
            </a:r>
            <a:r>
              <a:rPr lang="en-US" sz="1600" dirty="0" err="1"/>
              <a:t>viață</a:t>
            </a:r>
            <a:r>
              <a:rPr lang="en-US" sz="1600" dirty="0"/>
              <a:t> al </a:t>
            </a:r>
            <a:r>
              <a:rPr lang="en-US" sz="1600" dirty="0" err="1"/>
              <a:t>produselor</a:t>
            </a:r>
            <a:r>
              <a:rPr lang="en-US" sz="1600" dirty="0"/>
              <a:t> </a:t>
            </a:r>
            <a:r>
              <a:rPr lang="en-US" sz="1600" dirty="0" err="1"/>
              <a:t>este</a:t>
            </a:r>
            <a:r>
              <a:rPr lang="en-US" sz="1600" dirty="0"/>
              <a:t> </a:t>
            </a:r>
            <a:r>
              <a:rPr lang="en-US" sz="1600" dirty="0" err="1"/>
              <a:t>prelungit</a:t>
            </a:r>
            <a:endParaRPr lang="en-US" sz="1600" dirty="0"/>
          </a:p>
          <a:p>
            <a:r>
              <a:rPr lang="en-US" sz="1600" dirty="0" err="1"/>
              <a:t>Aceasta</a:t>
            </a:r>
            <a:r>
              <a:rPr lang="en-US" sz="1600" dirty="0"/>
              <a:t> </a:t>
            </a:r>
            <a:r>
              <a:rPr lang="en-US" sz="1600" dirty="0" err="1"/>
              <a:t>implică</a:t>
            </a:r>
            <a:r>
              <a:rPr lang="en-US" sz="1600" dirty="0"/>
              <a:t>, de </a:t>
            </a:r>
            <a:r>
              <a:rPr lang="en-US" sz="1600" dirty="0" err="1"/>
              <a:t>exemplu</a:t>
            </a:r>
            <a:r>
              <a:rPr lang="en-US" sz="1600" dirty="0"/>
              <a:t>,:</a:t>
            </a:r>
          </a:p>
          <a:p>
            <a:pPr lvl="1">
              <a:buFont typeface="Wingdings" panose="05000000000000000000" pitchFamily="2" charset="2"/>
              <a:buChar char="§"/>
            </a:pPr>
            <a:r>
              <a:rPr lang="en-US" sz="1600" dirty="0" err="1"/>
              <a:t>reducerea</a:t>
            </a:r>
            <a:r>
              <a:rPr lang="en-US" sz="1600" dirty="0"/>
              <a:t> </a:t>
            </a:r>
            <a:r>
              <a:rPr lang="en-US" sz="1600" dirty="0" err="1"/>
              <a:t>deșeurilor</a:t>
            </a:r>
            <a:r>
              <a:rPr lang="en-US" sz="1600" dirty="0"/>
              <a:t> la minimum
</a:t>
            </a:r>
            <a:r>
              <a:rPr lang="en-US" sz="1600" dirty="0" err="1"/>
              <a:t>reciclarea</a:t>
            </a:r>
            <a:r>
              <a:rPr lang="en-US" sz="1600" dirty="0"/>
              <a:t> </a:t>
            </a:r>
            <a:r>
              <a:rPr lang="en-US" sz="1600" dirty="0" err="1"/>
              <a:t>materialelor</a:t>
            </a:r>
            <a:r>
              <a:rPr lang="en-US" sz="1600" dirty="0"/>
              <a:t> </a:t>
            </a:r>
            <a:r>
              <a:rPr lang="en-US" sz="1600" dirty="0" err="1"/>
              <a:t>produselor</a:t>
            </a:r>
            <a:r>
              <a:rPr lang="en-US" sz="1600" dirty="0"/>
              <a:t> care </a:t>
            </a:r>
            <a:r>
              <a:rPr lang="en-US" sz="1600" dirty="0" err="1"/>
              <a:t>ajung</a:t>
            </a:r>
            <a:r>
              <a:rPr lang="en-US" sz="1600" dirty="0"/>
              <a:t> la </a:t>
            </a:r>
            <a:r>
              <a:rPr lang="en-US" sz="1600" dirty="0" err="1"/>
              <a:t>sfârșitul</a:t>
            </a:r>
            <a:r>
              <a:rPr lang="en-US" sz="1600" dirty="0"/>
              <a:t> </a:t>
            </a:r>
            <a:r>
              <a:rPr lang="en-US" sz="1600" dirty="0" err="1"/>
              <a:t>duratei</a:t>
            </a:r>
            <a:r>
              <a:rPr lang="en-US" sz="1600" dirty="0"/>
              <a:t> de </a:t>
            </a:r>
            <a:r>
              <a:rPr lang="en-US" sz="1600" dirty="0" err="1"/>
              <a:t>viață</a:t>
            </a:r>
            <a:endParaRPr lang="en-US" sz="1600" dirty="0"/>
          </a:p>
          <a:p>
            <a:pPr marL="457200" lvl="1" indent="0">
              <a:buNone/>
            </a:pPr>
            <a:r>
              <a:rPr lang="pt-BR" sz="1600" dirty="0"/>
              <a:t>Și generează beneficii, cum ar fi</a:t>
            </a:r>
            <a:r>
              <a:rPr lang="en-US" sz="1600" dirty="0"/>
              <a:t>:</a:t>
            </a:r>
          </a:p>
          <a:p>
            <a:pPr lvl="1">
              <a:buFont typeface="Wingdings" panose="05000000000000000000" pitchFamily="2" charset="2"/>
              <a:buChar char="§"/>
            </a:pPr>
            <a:r>
              <a:rPr lang="en-US" sz="1600" dirty="0" err="1"/>
              <a:t>încetinește</a:t>
            </a:r>
            <a:r>
              <a:rPr lang="en-US" sz="1600" dirty="0"/>
              <a:t> </a:t>
            </a:r>
            <a:r>
              <a:rPr lang="en-US" sz="1600" dirty="0" err="1"/>
              <a:t>utilizarea</a:t>
            </a:r>
            <a:r>
              <a:rPr lang="en-US" sz="1600" dirty="0"/>
              <a:t> </a:t>
            </a:r>
            <a:r>
              <a:rPr lang="en-US" sz="1600" dirty="0" err="1"/>
              <a:t>resurselor</a:t>
            </a:r>
            <a:r>
              <a:rPr lang="en-US" sz="1600" dirty="0"/>
              <a:t> </a:t>
            </a:r>
            <a:r>
              <a:rPr lang="en-US" sz="1600" dirty="0" err="1"/>
              <a:t>naturale</a:t>
            </a:r>
            <a:r>
              <a:rPr lang="en-US" sz="1600" dirty="0"/>
              <a:t>, 
reduce </a:t>
            </a:r>
            <a:r>
              <a:rPr lang="en-US" sz="1600" dirty="0" err="1"/>
              <a:t>perturbarea</a:t>
            </a:r>
            <a:r>
              <a:rPr lang="en-US" sz="1600" dirty="0"/>
              <a:t> </a:t>
            </a:r>
            <a:r>
              <a:rPr lang="en-US" sz="1600" dirty="0" err="1"/>
              <a:t>peisajului</a:t>
            </a:r>
            <a:r>
              <a:rPr lang="en-US" sz="1600" dirty="0"/>
              <a:t> </a:t>
            </a:r>
            <a:r>
              <a:rPr lang="en-US" sz="1600" dirty="0" err="1"/>
              <a:t>și</a:t>
            </a:r>
            <a:r>
              <a:rPr lang="en-US" sz="1600" dirty="0"/>
              <a:t> a </a:t>
            </a:r>
            <a:r>
              <a:rPr lang="en-US" sz="1600" dirty="0" err="1"/>
              <a:t>habitatului</a:t>
            </a:r>
            <a:r>
              <a:rPr lang="en-US" sz="1600" dirty="0"/>
              <a:t> </a:t>
            </a:r>
            <a:r>
              <a:rPr lang="en-US" sz="1600" dirty="0" err="1"/>
              <a:t>și</a:t>
            </a:r>
            <a:r>
              <a:rPr lang="en-US" sz="1600" dirty="0"/>
              <a:t> </a:t>
            </a:r>
            <a:r>
              <a:rPr lang="en-US" sz="1600" dirty="0" err="1"/>
              <a:t>ajută</a:t>
            </a:r>
            <a:r>
              <a:rPr lang="en-US" sz="1600" dirty="0"/>
              <a:t> la </a:t>
            </a:r>
            <a:r>
              <a:rPr lang="en-US" sz="1600" dirty="0" err="1"/>
              <a:t>limitarea</a:t>
            </a:r>
            <a:r>
              <a:rPr lang="en-US" sz="1600" dirty="0"/>
              <a:t> </a:t>
            </a:r>
            <a:r>
              <a:rPr lang="en-US" sz="1600" dirty="0" err="1"/>
              <a:t>pierderii</a:t>
            </a:r>
            <a:r>
              <a:rPr lang="en-US" sz="1600" dirty="0"/>
              <a:t> </a:t>
            </a:r>
            <a:r>
              <a:rPr lang="en-US" sz="1600" dirty="0" err="1"/>
              <a:t>biodiversității</a:t>
            </a:r>
            <a:r>
              <a:rPr lang="en-US" sz="1600" dirty="0"/>
              <a:t>
</a:t>
            </a:r>
            <a:r>
              <a:rPr lang="en-US" sz="1600" dirty="0" err="1"/>
              <a:t>contribuie</a:t>
            </a:r>
            <a:r>
              <a:rPr lang="en-US" sz="1600" dirty="0"/>
              <a:t> la </a:t>
            </a:r>
            <a:r>
              <a:rPr lang="en-US" sz="1600" dirty="0" err="1"/>
              <a:t>reducerea</a:t>
            </a:r>
            <a:r>
              <a:rPr lang="en-US" sz="1600" dirty="0"/>
              <a:t> </a:t>
            </a:r>
            <a:r>
              <a:rPr lang="en-US" sz="1600" dirty="0" err="1"/>
              <a:t>emisiilor</a:t>
            </a:r>
            <a:r>
              <a:rPr lang="en-US" sz="1600" dirty="0"/>
              <a:t> de gaze cu </a:t>
            </a:r>
            <a:r>
              <a:rPr lang="en-US" sz="1600" dirty="0" err="1"/>
              <a:t>efect</a:t>
            </a:r>
            <a:r>
              <a:rPr lang="en-US" sz="1600" dirty="0"/>
              <a:t> de </a:t>
            </a:r>
            <a:r>
              <a:rPr lang="en-US" sz="1600" dirty="0" err="1"/>
              <a:t>seră</a:t>
            </a:r>
            <a:r>
              <a:rPr lang="en-US" sz="1600" dirty="0"/>
              <a:t>
reduce </a:t>
            </a:r>
            <a:r>
              <a:rPr lang="en-US" sz="1600" dirty="0" err="1"/>
              <a:t>dependența</a:t>
            </a:r>
            <a:r>
              <a:rPr lang="en-US" sz="1600" dirty="0"/>
              <a:t> de </a:t>
            </a:r>
            <a:r>
              <a:rPr lang="en-US" sz="1600" dirty="0" err="1"/>
              <a:t>materiile</a:t>
            </a:r>
            <a:r>
              <a:rPr lang="en-US" sz="1600" dirty="0"/>
              <a:t> prime </a:t>
            </a:r>
            <a:r>
              <a:rPr lang="en-US" sz="1600" dirty="0" err="1"/>
              <a:t>și</a:t>
            </a:r>
            <a:r>
              <a:rPr lang="en-US" sz="1600" dirty="0"/>
              <a:t> </a:t>
            </a:r>
            <a:r>
              <a:rPr lang="en-US" sz="1600" dirty="0" err="1"/>
              <a:t>ajută</a:t>
            </a:r>
            <a:r>
              <a:rPr lang="en-US" sz="1600" dirty="0"/>
              <a:t> la </a:t>
            </a:r>
            <a:r>
              <a:rPr lang="en-US" sz="1600" dirty="0" err="1"/>
              <a:t>reducerea</a:t>
            </a:r>
            <a:r>
              <a:rPr lang="en-US" sz="1600" dirty="0"/>
              <a:t> </a:t>
            </a:r>
            <a:r>
              <a:rPr lang="en-US" sz="1600" dirty="0" err="1"/>
              <a:t>riscurilor</a:t>
            </a:r>
            <a:r>
              <a:rPr lang="en-US" sz="1600" dirty="0"/>
              <a:t> </a:t>
            </a:r>
            <a:r>
              <a:rPr lang="en-US" sz="1600" dirty="0" err="1"/>
              <a:t>asociate</a:t>
            </a:r>
            <a:r>
              <a:rPr lang="en-US" sz="1600" dirty="0"/>
              <a:t> </a:t>
            </a:r>
            <a:r>
              <a:rPr lang="en-US" sz="1600" dirty="0" err="1"/>
              <a:t>lanțurilor</a:t>
            </a:r>
            <a:r>
              <a:rPr lang="en-US" sz="1600" dirty="0"/>
              <a:t> de </a:t>
            </a:r>
            <a:r>
              <a:rPr lang="en-US" sz="1600" dirty="0" err="1"/>
              <a:t>aprovizionare</a:t>
            </a:r>
            <a:endParaRPr lang="en-US" sz="1600" dirty="0"/>
          </a:p>
          <a:p>
            <a:pPr marL="0" indent="0">
              <a:buNone/>
            </a:pPr>
            <a:r>
              <a:rPr lang="en-US" sz="1600" b="1" dirty="0" err="1">
                <a:solidFill>
                  <a:srgbClr val="255839"/>
                </a:solidFill>
              </a:rPr>
              <a:t>Sfat</a:t>
            </a:r>
            <a:r>
              <a:rPr lang="en-US" sz="1600" b="1" dirty="0">
                <a:solidFill>
                  <a:srgbClr val="255839"/>
                </a:solidFill>
              </a:rPr>
              <a:t> </a:t>
            </a:r>
            <a:r>
              <a:rPr lang="en-US" sz="1600" b="1" dirty="0" err="1">
                <a:solidFill>
                  <a:srgbClr val="255839"/>
                </a:solidFill>
              </a:rPr>
              <a:t>pentru</a:t>
            </a:r>
            <a:r>
              <a:rPr lang="en-US" sz="1600" b="1" dirty="0">
                <a:solidFill>
                  <a:srgbClr val="255839"/>
                </a:solidFill>
              </a:rPr>
              <a:t> formator: </a:t>
            </a:r>
            <a:r>
              <a:rPr lang="en-US" sz="1600" dirty="0"/>
              <a:t>Cereți </a:t>
            </a:r>
            <a:r>
              <a:rPr lang="en-US" sz="1600" dirty="0" err="1"/>
              <a:t>cursanților</a:t>
            </a:r>
            <a:r>
              <a:rPr lang="en-US" sz="1600" dirty="0"/>
              <a:t> </a:t>
            </a:r>
            <a:r>
              <a:rPr lang="en-US" sz="1600" dirty="0" err="1"/>
              <a:t>să</a:t>
            </a:r>
            <a:r>
              <a:rPr lang="en-US" sz="1600" dirty="0"/>
              <a:t> </a:t>
            </a:r>
            <a:r>
              <a:rPr lang="en-US" sz="1600" dirty="0" err="1"/>
              <a:t>identifice</a:t>
            </a:r>
            <a:r>
              <a:rPr lang="en-US" sz="1600" dirty="0"/>
              <a:t> un </a:t>
            </a:r>
            <a:r>
              <a:rPr lang="en-US" sz="1600" dirty="0" err="1"/>
              <a:t>produs</a:t>
            </a:r>
            <a:r>
              <a:rPr lang="en-US" sz="1600" dirty="0"/>
              <a:t> pe care </a:t>
            </a:r>
            <a:r>
              <a:rPr lang="en-US" sz="1600" dirty="0" err="1"/>
              <a:t>îl</a:t>
            </a:r>
            <a:r>
              <a:rPr lang="en-US" sz="1600" dirty="0"/>
              <a:t> </a:t>
            </a:r>
            <a:r>
              <a:rPr lang="en-US" sz="1600" dirty="0" err="1"/>
              <a:t>folosesc</a:t>
            </a:r>
            <a:r>
              <a:rPr lang="en-US" sz="1600" dirty="0"/>
              <a:t> la </a:t>
            </a:r>
            <a:r>
              <a:rPr lang="en-US" sz="1600" dirty="0" err="1"/>
              <a:t>serviciu</a:t>
            </a:r>
            <a:r>
              <a:rPr lang="en-US" sz="1600" dirty="0"/>
              <a:t> </a:t>
            </a:r>
            <a:r>
              <a:rPr lang="en-US" sz="1600" dirty="0" err="1"/>
              <a:t>și</a:t>
            </a:r>
            <a:r>
              <a:rPr lang="en-US" sz="1600" dirty="0"/>
              <a:t> </a:t>
            </a:r>
            <a:r>
              <a:rPr lang="en-US" sz="1600" dirty="0" err="1"/>
              <a:t>să</a:t>
            </a:r>
            <a:r>
              <a:rPr lang="en-US" sz="1600" dirty="0"/>
              <a:t> </a:t>
            </a:r>
            <a:r>
              <a:rPr lang="en-US" sz="1600" dirty="0" err="1"/>
              <a:t>urmărească</a:t>
            </a:r>
            <a:r>
              <a:rPr lang="en-US" sz="1600" dirty="0"/>
              <a:t> </a:t>
            </a:r>
            <a:r>
              <a:rPr lang="en-US" sz="1600" dirty="0" err="1"/>
              <a:t>unde</a:t>
            </a:r>
            <a:r>
              <a:rPr lang="en-US" sz="1600" dirty="0"/>
              <a:t> </a:t>
            </a:r>
            <a:r>
              <a:rPr lang="en-US" sz="1600" dirty="0" err="1"/>
              <a:t>ajunge</a:t>
            </a:r>
            <a:r>
              <a:rPr lang="en-US" sz="1600" dirty="0"/>
              <a:t> la </a:t>
            </a:r>
            <a:r>
              <a:rPr lang="en-US" sz="1600" dirty="0" err="1"/>
              <a:t>sfârșitul</a:t>
            </a:r>
            <a:r>
              <a:rPr lang="en-US" sz="1600" dirty="0"/>
              <a:t> </a:t>
            </a:r>
            <a:r>
              <a:rPr lang="en-US" sz="1600" dirty="0" err="1"/>
              <a:t>vieții</a:t>
            </a:r>
            <a:r>
              <a:rPr lang="en-US" sz="1600" dirty="0"/>
              <a:t>. </a:t>
            </a:r>
            <a:r>
              <a:rPr lang="en-US" sz="1600" dirty="0" err="1"/>
              <a:t>Acest</a:t>
            </a:r>
            <a:r>
              <a:rPr lang="en-US" sz="1600" dirty="0"/>
              <a:t> </a:t>
            </a:r>
            <a:r>
              <a:rPr lang="en-US" sz="1600" dirty="0" err="1"/>
              <a:t>lucru</a:t>
            </a:r>
            <a:r>
              <a:rPr lang="en-US" sz="1600" dirty="0"/>
              <a:t> face ca </a:t>
            </a:r>
            <a:r>
              <a:rPr lang="en-US" sz="1600" dirty="0" err="1"/>
              <a:t>economia</a:t>
            </a:r>
            <a:r>
              <a:rPr lang="en-US" sz="1600" dirty="0"/>
              <a:t> </a:t>
            </a:r>
            <a:r>
              <a:rPr lang="en-US" sz="1600" dirty="0" err="1"/>
              <a:t>circulară</a:t>
            </a:r>
            <a:r>
              <a:rPr lang="en-US" sz="1600" dirty="0"/>
              <a:t> </a:t>
            </a:r>
            <a:r>
              <a:rPr lang="en-US" sz="1600" dirty="0" err="1"/>
              <a:t>să</a:t>
            </a:r>
            <a:r>
              <a:rPr lang="en-US" sz="1600" dirty="0"/>
              <a:t> </a:t>
            </a:r>
            <a:r>
              <a:rPr lang="en-US" sz="1600" dirty="0" err="1"/>
              <a:t>devină</a:t>
            </a:r>
            <a:r>
              <a:rPr lang="en-US" sz="1600" dirty="0"/>
              <a:t> </a:t>
            </a:r>
            <a:r>
              <a:rPr lang="en-US" sz="1600" dirty="0" err="1"/>
              <a:t>tangibilă</a:t>
            </a:r>
            <a:r>
              <a:rPr lang="en-US" sz="1600" dirty="0"/>
              <a:t> </a:t>
            </a:r>
            <a:r>
              <a:rPr lang="en-US" sz="1600" dirty="0" err="1"/>
              <a:t>și</a:t>
            </a:r>
            <a:r>
              <a:rPr lang="en-US" sz="1600" dirty="0"/>
              <a:t> </a:t>
            </a:r>
            <a:r>
              <a:rPr lang="en-US" sz="1600" dirty="0" err="1"/>
              <a:t>specifică</a:t>
            </a:r>
            <a:r>
              <a:rPr lang="en-US" sz="1600" dirty="0"/>
              <a:t> </a:t>
            </a:r>
            <a:r>
              <a:rPr lang="en-US" sz="1600" dirty="0" err="1"/>
              <a:t>sectorului</a:t>
            </a:r>
            <a:r>
              <a:rPr lang="en-US" sz="1600" dirty="0"/>
              <a:t>. </a:t>
            </a:r>
            <a:r>
              <a:rPr lang="en-US" sz="1600" dirty="0" err="1"/>
              <a:t>Cadrul</a:t>
            </a:r>
            <a:r>
              <a:rPr lang="en-US" sz="1600" dirty="0"/>
              <a:t> </a:t>
            </a:r>
            <a:r>
              <a:rPr lang="en-US" sz="1600" dirty="0" err="1"/>
              <a:t>celor</a:t>
            </a:r>
            <a:r>
              <a:rPr lang="en-US" sz="1600" dirty="0"/>
              <a:t> 10 R </a:t>
            </a:r>
            <a:r>
              <a:rPr lang="en-US" sz="1600" dirty="0" err="1"/>
              <a:t>oferă</a:t>
            </a:r>
            <a:r>
              <a:rPr lang="en-US" sz="1600" dirty="0"/>
              <a:t> </a:t>
            </a:r>
            <a:r>
              <a:rPr lang="en-US" sz="1600" dirty="0" err="1"/>
              <a:t>cursanților</a:t>
            </a:r>
            <a:r>
              <a:rPr lang="en-US" sz="1600" dirty="0"/>
              <a:t> un instrument </a:t>
            </a:r>
            <a:r>
              <a:rPr lang="en-US" sz="1600" dirty="0" err="1"/>
              <a:t>practic</a:t>
            </a:r>
            <a:r>
              <a:rPr lang="en-US" sz="1600" dirty="0"/>
              <a:t> de </a:t>
            </a:r>
            <a:r>
              <a:rPr lang="en-US" sz="1600" dirty="0" err="1"/>
              <a:t>luare</a:t>
            </a:r>
            <a:r>
              <a:rPr lang="en-US" sz="1600" dirty="0"/>
              <a:t> a </a:t>
            </a:r>
            <a:r>
              <a:rPr lang="en-US" sz="1600" dirty="0" err="1"/>
              <a:t>deciziilor</a:t>
            </a:r>
            <a:r>
              <a:rPr lang="en-US" sz="1600" dirty="0"/>
              <a:t> – </a:t>
            </a:r>
            <a:r>
              <a:rPr lang="en-US" sz="1600" dirty="0" err="1"/>
              <a:t>referențiați-vă</a:t>
            </a:r>
            <a:r>
              <a:rPr lang="en-US" sz="1600" dirty="0"/>
              <a:t> la </a:t>
            </a:r>
            <a:r>
              <a:rPr lang="en-US" sz="1600" dirty="0" err="1"/>
              <a:t>acesta</a:t>
            </a:r>
            <a:r>
              <a:rPr lang="en-US" sz="1600" dirty="0"/>
              <a:t>.</a:t>
            </a:r>
          </a:p>
        </p:txBody>
      </p:sp>
      <p:sp>
        <p:nvSpPr>
          <p:cNvPr id="10" name="Isosceles Triangle 9">
            <a:extLst>
              <a:ext uri="{FF2B5EF4-FFF2-40B4-BE49-F238E27FC236}">
                <a16:creationId xmlns:a16="http://schemas.microsoft.com/office/drawing/2014/main" id="{8F2A96E7-2537-CF16-388D-10EBFB11F8C9}"/>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Rectangle: Rounded Corners 13">
            <a:extLst>
              <a:ext uri="{FF2B5EF4-FFF2-40B4-BE49-F238E27FC236}">
                <a16:creationId xmlns:a16="http://schemas.microsoft.com/office/drawing/2014/main" id="{0E17DA3D-DF1E-7349-6C3F-6D04585F27ED}"/>
              </a:ext>
            </a:extLst>
          </p:cNvPr>
          <p:cNvSpPr/>
          <p:nvPr/>
        </p:nvSpPr>
        <p:spPr>
          <a:xfrm>
            <a:off x="0" y="1579306"/>
            <a:ext cx="4549698"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a:t>Picture</a:t>
            </a:r>
          </a:p>
        </p:txBody>
      </p:sp>
      <p:pic>
        <p:nvPicPr>
          <p:cNvPr id="1026" name="Picture 2" descr="Infographic explaining the circular economy model">
            <a:extLst>
              <a:ext uri="{FF2B5EF4-FFF2-40B4-BE49-F238E27FC236}">
                <a16:creationId xmlns:a16="http://schemas.microsoft.com/office/drawing/2014/main" id="{762AB9B6-9341-3CF8-0046-17FA8F8F8C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99" t="11255" r="4073" b="12554"/>
          <a:stretch>
            <a:fillRect/>
          </a:stretch>
        </p:blipFill>
        <p:spPr bwMode="auto">
          <a:xfrm>
            <a:off x="-4872" y="1558872"/>
            <a:ext cx="4809507" cy="4998947"/>
          </a:xfrm>
          <a:prstGeom prst="rect">
            <a:avLst/>
          </a:prstGeom>
          <a:noFill/>
          <a:extLst>
            <a:ext uri="{909E8E84-426E-40DD-AFC4-6F175D3DCCD1}">
              <a14:hiddenFill xmlns:a14="http://schemas.microsoft.com/office/drawing/2010/main">
                <a:solidFill>
                  <a:srgbClr val="FFFFFF"/>
                </a:solidFill>
              </a14:hiddenFill>
            </a:ext>
          </a:extLst>
        </p:spPr>
      </p:pic>
      <p:sp>
        <p:nvSpPr>
          <p:cNvPr id="3" name="Title 4">
            <a:extLst>
              <a:ext uri="{FF2B5EF4-FFF2-40B4-BE49-F238E27FC236}">
                <a16:creationId xmlns:a16="http://schemas.microsoft.com/office/drawing/2014/main" id="{6720926C-66C2-4496-25B2-33566CEADDEB}"/>
              </a:ext>
            </a:extLst>
          </p:cNvPr>
          <p:cNvSpPr txBox="1">
            <a:spLocks/>
          </p:cNvSpPr>
          <p:nvPr/>
        </p:nvSpPr>
        <p:spPr>
          <a:xfrm>
            <a:off x="1930218" y="34919"/>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Tendințe cheie în sustenabilitate</a:t>
            </a:r>
            <a:endParaRPr lang="el-GR" dirty="0">
              <a:solidFill>
                <a:srgbClr val="255839"/>
              </a:solidFill>
            </a:endParaRPr>
          </a:p>
        </p:txBody>
      </p:sp>
      <p:sp>
        <p:nvSpPr>
          <p:cNvPr id="4" name="Title 4">
            <a:extLst>
              <a:ext uri="{FF2B5EF4-FFF2-40B4-BE49-F238E27FC236}">
                <a16:creationId xmlns:a16="http://schemas.microsoft.com/office/drawing/2014/main" id="{99474362-5CAA-2E69-123A-9C23033D87C2}"/>
              </a:ext>
            </a:extLst>
          </p:cNvPr>
          <p:cNvSpPr txBox="1">
            <a:spLocks/>
          </p:cNvSpPr>
          <p:nvPr/>
        </p:nvSpPr>
        <p:spPr>
          <a:xfrm>
            <a:off x="4829129" y="659506"/>
            <a:ext cx="8596668" cy="50078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dirty="0" err="1">
                <a:solidFill>
                  <a:srgbClr val="00ADBB"/>
                </a:solidFill>
                <a:latin typeface="+mn-lt"/>
                <a:ea typeface="+mn-ea"/>
                <a:cs typeface="+mn-cs"/>
              </a:rPr>
              <a:t>Economie</a:t>
            </a:r>
            <a:r>
              <a:rPr lang="en-US" sz="2000" dirty="0">
                <a:solidFill>
                  <a:srgbClr val="00ADBB"/>
                </a:solidFill>
                <a:latin typeface="+mn-lt"/>
                <a:ea typeface="+mn-ea"/>
                <a:cs typeface="+mn-cs"/>
              </a:rPr>
              <a:t> </a:t>
            </a:r>
            <a:r>
              <a:rPr lang="en-US" sz="2000" dirty="0" err="1">
                <a:solidFill>
                  <a:srgbClr val="00ADBB"/>
                </a:solidFill>
                <a:latin typeface="+mn-lt"/>
                <a:ea typeface="+mn-ea"/>
                <a:cs typeface="+mn-cs"/>
              </a:rPr>
              <a:t>Circulară</a:t>
            </a:r>
            <a:endParaRPr lang="el-GR" sz="2000" dirty="0">
              <a:solidFill>
                <a:srgbClr val="00ADBB"/>
              </a:solidFill>
              <a:latin typeface="+mn-lt"/>
              <a:ea typeface="+mn-ea"/>
              <a:cs typeface="+mn-cs"/>
            </a:endParaRPr>
          </a:p>
        </p:txBody>
      </p:sp>
    </p:spTree>
    <p:custDataLst>
      <p:tags r:id="rId1"/>
    </p:custDataLst>
    <p:extLst>
      <p:ext uri="{BB962C8B-B14F-4D97-AF65-F5344CB8AC3E}">
        <p14:creationId xmlns:p14="http://schemas.microsoft.com/office/powerpoint/2010/main" val="119728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1D6E3-A61A-655B-3BFD-6E922B9C3F5F}"/>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12ECAA3-B4D7-2C3C-8FE8-D32AB7912254}"/>
              </a:ext>
            </a:extLst>
          </p:cNvPr>
          <p:cNvSpPr>
            <a:spLocks noGrp="1"/>
          </p:cNvSpPr>
          <p:nvPr>
            <p:ph type="body" sz="quarter" idx="10"/>
          </p:nvPr>
        </p:nvSpPr>
        <p:spPr/>
        <p:txBody>
          <a:bodyPr/>
          <a:lstStyle/>
          <a:p>
            <a:r>
              <a:rPr lang="en-GB" dirty="0" err="1">
                <a:solidFill>
                  <a:srgbClr val="92D050"/>
                </a:solidFill>
              </a:rPr>
              <a:t>Planul</a:t>
            </a:r>
            <a:r>
              <a:rPr lang="en-GB" dirty="0">
                <a:solidFill>
                  <a:srgbClr val="92D050"/>
                </a:solidFill>
              </a:rPr>
              <a:t> de </a:t>
            </a:r>
            <a:r>
              <a:rPr lang="en-GB" dirty="0" err="1">
                <a:solidFill>
                  <a:srgbClr val="92D050"/>
                </a:solidFill>
              </a:rPr>
              <a:t>Acțiune</a:t>
            </a:r>
            <a:r>
              <a:rPr lang="en-GB" dirty="0">
                <a:solidFill>
                  <a:srgbClr val="92D050"/>
                </a:solidFill>
              </a:rPr>
              <a:t> al CE </a:t>
            </a:r>
            <a:r>
              <a:rPr lang="en-GB" dirty="0" err="1">
                <a:solidFill>
                  <a:srgbClr val="92D050"/>
                </a:solidFill>
              </a:rPr>
              <a:t>pentru</a:t>
            </a:r>
            <a:r>
              <a:rPr lang="en-GB" dirty="0">
                <a:solidFill>
                  <a:srgbClr val="92D050"/>
                </a:solidFill>
              </a:rPr>
              <a:t> Economia </a:t>
            </a:r>
            <a:r>
              <a:rPr lang="en-GB" dirty="0" err="1">
                <a:solidFill>
                  <a:srgbClr val="92D050"/>
                </a:solidFill>
              </a:rPr>
              <a:t>Circulară</a:t>
            </a:r>
            <a:endParaRPr lang="el-GR" dirty="0">
              <a:solidFill>
                <a:srgbClr val="92D050"/>
              </a:solidFill>
            </a:endParaRPr>
          </a:p>
        </p:txBody>
      </p:sp>
      <p:sp>
        <p:nvSpPr>
          <p:cNvPr id="7" name="Content Placeholder 6">
            <a:extLst>
              <a:ext uri="{FF2B5EF4-FFF2-40B4-BE49-F238E27FC236}">
                <a16:creationId xmlns:a16="http://schemas.microsoft.com/office/drawing/2014/main" id="{EC7932C3-64D9-AD7E-E29F-007598520DA0}"/>
              </a:ext>
            </a:extLst>
          </p:cNvPr>
          <p:cNvSpPr>
            <a:spLocks noGrp="1"/>
          </p:cNvSpPr>
          <p:nvPr>
            <p:ph sz="quarter" idx="12"/>
          </p:nvPr>
        </p:nvSpPr>
        <p:spPr>
          <a:xfrm>
            <a:off x="399368" y="1993444"/>
            <a:ext cx="5205785" cy="4429126"/>
          </a:xfrm>
        </p:spPr>
        <p:txBody>
          <a:bodyPr>
            <a:normAutofit fontScale="92500" lnSpcReduction="10000"/>
          </a:bodyPr>
          <a:lstStyle/>
          <a:p>
            <a:r>
              <a:rPr lang="en-GB" dirty="0" err="1"/>
              <a:t>recunoaște</a:t>
            </a:r>
            <a:r>
              <a:rPr lang="en-GB" dirty="0"/>
              <a:t> </a:t>
            </a:r>
            <a:r>
              <a:rPr lang="en-GB" dirty="0" err="1"/>
              <a:t>economia</a:t>
            </a:r>
            <a:r>
              <a:rPr lang="en-GB" dirty="0"/>
              <a:t> </a:t>
            </a:r>
            <a:r>
              <a:rPr lang="en-GB" dirty="0" err="1"/>
              <a:t>circulară</a:t>
            </a:r>
            <a:r>
              <a:rPr lang="en-GB" dirty="0"/>
              <a:t> ca o </a:t>
            </a:r>
            <a:r>
              <a:rPr lang="en-GB" dirty="0" err="1"/>
              <a:t>condiție</a:t>
            </a:r>
            <a:r>
              <a:rPr lang="en-GB" dirty="0"/>
              <a:t> </a:t>
            </a:r>
            <a:r>
              <a:rPr lang="en-GB" dirty="0" err="1"/>
              <a:t>prealabilă</a:t>
            </a:r>
            <a:r>
              <a:rPr lang="en-GB" dirty="0"/>
              <a:t> </a:t>
            </a:r>
            <a:r>
              <a:rPr lang="en-GB" dirty="0" err="1"/>
              <a:t>pentru</a:t>
            </a:r>
            <a:r>
              <a:rPr lang="en-GB" dirty="0"/>
              <a:t> </a:t>
            </a:r>
            <a:r>
              <a:rPr lang="en-GB" dirty="0" err="1"/>
              <a:t>neutralitatea</a:t>
            </a:r>
            <a:r>
              <a:rPr lang="en-GB" dirty="0"/>
              <a:t> </a:t>
            </a:r>
            <a:r>
              <a:rPr lang="en-GB" dirty="0" err="1"/>
              <a:t>climatică</a:t>
            </a:r>
            <a:r>
              <a:rPr lang="en-GB" noProof="0" dirty="0"/>
              <a:t>.</a:t>
            </a:r>
          </a:p>
          <a:p>
            <a:pPr marL="0" indent="0">
              <a:buNone/>
            </a:pPr>
            <a:r>
              <a:rPr lang="en-US" dirty="0" err="1"/>
              <a:t>Extracția</a:t>
            </a:r>
            <a:r>
              <a:rPr lang="en-US" dirty="0"/>
              <a:t> </a:t>
            </a:r>
            <a:r>
              <a:rPr lang="en-US" dirty="0" err="1"/>
              <a:t>și</a:t>
            </a:r>
            <a:r>
              <a:rPr lang="en-US" dirty="0"/>
              <a:t> </a:t>
            </a:r>
            <a:r>
              <a:rPr lang="en-US" dirty="0" err="1"/>
              <a:t>procesarea</a:t>
            </a:r>
            <a:r>
              <a:rPr lang="en-US" dirty="0"/>
              <a:t> </a:t>
            </a:r>
            <a:r>
              <a:rPr lang="en-US" dirty="0" err="1"/>
              <a:t>materialelor</a:t>
            </a:r>
            <a:r>
              <a:rPr lang="en-US" dirty="0"/>
              <a:t> </a:t>
            </a:r>
            <a:r>
              <a:rPr lang="en-US" dirty="0" err="1"/>
              <a:t>reprezintă</a:t>
            </a:r>
            <a:r>
              <a:rPr lang="en-US" dirty="0"/>
              <a:t> </a:t>
            </a:r>
            <a:r>
              <a:rPr lang="en-US" dirty="0" err="1"/>
              <a:t>aproximativ</a:t>
            </a:r>
            <a:r>
              <a:rPr lang="en-US" dirty="0"/>
              <a:t> 50% din </a:t>
            </a:r>
            <a:r>
              <a:rPr lang="en-US" dirty="0" err="1"/>
              <a:t>emisiile</a:t>
            </a:r>
            <a:r>
              <a:rPr lang="en-US" dirty="0"/>
              <a:t> </a:t>
            </a:r>
            <a:r>
              <a:rPr lang="en-US" dirty="0" err="1"/>
              <a:t>globale</a:t>
            </a:r>
            <a:r>
              <a:rPr lang="en-US" dirty="0"/>
              <a:t> de GES – </a:t>
            </a:r>
            <a:r>
              <a:rPr lang="en-US" dirty="0" err="1"/>
              <a:t>scopul</a:t>
            </a:r>
            <a:r>
              <a:rPr lang="en-US" dirty="0"/>
              <a:t> </a:t>
            </a:r>
            <a:r>
              <a:rPr lang="en-US" dirty="0" err="1"/>
              <a:t>cheie</a:t>
            </a:r>
            <a:r>
              <a:rPr lang="en-US" dirty="0"/>
              <a:t> al </a:t>
            </a:r>
            <a:r>
              <a:rPr lang="en-US" dirty="0" err="1"/>
              <a:t>economiei</a:t>
            </a:r>
            <a:r>
              <a:rPr lang="en-US" dirty="0"/>
              <a:t> </a:t>
            </a:r>
            <a:r>
              <a:rPr lang="en-US" dirty="0" err="1"/>
              <a:t>circulare</a:t>
            </a:r>
            <a:r>
              <a:rPr lang="en-US" dirty="0"/>
              <a:t> de a </a:t>
            </a:r>
            <a:r>
              <a:rPr lang="en-US" dirty="0" err="1">
                <a:solidFill>
                  <a:schemeClr val="accent2"/>
                </a:solidFill>
              </a:rPr>
              <a:t>păstra</a:t>
            </a:r>
            <a:r>
              <a:rPr lang="en-US" dirty="0">
                <a:solidFill>
                  <a:schemeClr val="accent2"/>
                </a:solidFill>
              </a:rPr>
              <a:t> </a:t>
            </a:r>
            <a:r>
              <a:rPr lang="en-US" dirty="0" err="1">
                <a:solidFill>
                  <a:schemeClr val="accent2"/>
                </a:solidFill>
              </a:rPr>
              <a:t>valoarea</a:t>
            </a:r>
            <a:r>
              <a:rPr lang="en-US" dirty="0">
                <a:solidFill>
                  <a:schemeClr val="accent2"/>
                </a:solidFill>
              </a:rPr>
              <a:t> </a:t>
            </a:r>
            <a:r>
              <a:rPr lang="en-US" dirty="0" err="1">
                <a:solidFill>
                  <a:schemeClr val="accent2"/>
                </a:solidFill>
              </a:rPr>
              <a:t>produselor</a:t>
            </a:r>
            <a:r>
              <a:rPr lang="en-US" dirty="0">
                <a:solidFill>
                  <a:schemeClr val="accent2"/>
                </a:solidFill>
              </a:rPr>
              <a:t> </a:t>
            </a:r>
            <a:r>
              <a:rPr lang="en-US" dirty="0" err="1">
                <a:solidFill>
                  <a:schemeClr val="accent2"/>
                </a:solidFill>
              </a:rPr>
              <a:t>și</a:t>
            </a:r>
            <a:r>
              <a:rPr lang="en-US" dirty="0">
                <a:solidFill>
                  <a:schemeClr val="accent2"/>
                </a:solidFill>
              </a:rPr>
              <a:t> </a:t>
            </a:r>
            <a:r>
              <a:rPr lang="en-US" dirty="0" err="1">
                <a:solidFill>
                  <a:schemeClr val="accent2"/>
                </a:solidFill>
              </a:rPr>
              <a:t>materialelor</a:t>
            </a:r>
            <a:r>
              <a:rPr lang="en-US" dirty="0">
                <a:solidFill>
                  <a:schemeClr val="accent2"/>
                </a:solidFill>
              </a:rPr>
              <a:t> </a:t>
            </a:r>
            <a:r>
              <a:rPr lang="en-US" dirty="0" err="1">
                <a:solidFill>
                  <a:schemeClr val="accent2"/>
                </a:solidFill>
              </a:rPr>
              <a:t>folosite</a:t>
            </a:r>
            <a:r>
              <a:rPr lang="en-US" dirty="0">
                <a:solidFill>
                  <a:schemeClr val="accent2"/>
                </a:solidFill>
              </a:rPr>
              <a:t> </a:t>
            </a:r>
            <a:r>
              <a:rPr lang="en-US" dirty="0" err="1">
                <a:solidFill>
                  <a:schemeClr val="accent2"/>
                </a:solidFill>
              </a:rPr>
              <a:t>cât</a:t>
            </a:r>
            <a:r>
              <a:rPr lang="en-US" dirty="0">
                <a:solidFill>
                  <a:schemeClr val="accent2"/>
                </a:solidFill>
              </a:rPr>
              <a:t> </a:t>
            </a:r>
            <a:r>
              <a:rPr lang="en-US" dirty="0" err="1">
                <a:solidFill>
                  <a:schemeClr val="accent2"/>
                </a:solidFill>
              </a:rPr>
              <a:t>mai</a:t>
            </a:r>
            <a:r>
              <a:rPr lang="en-US" dirty="0">
                <a:solidFill>
                  <a:schemeClr val="accent2"/>
                </a:solidFill>
              </a:rPr>
              <a:t> </a:t>
            </a:r>
            <a:r>
              <a:rPr lang="en-US" dirty="0" err="1">
                <a:solidFill>
                  <a:schemeClr val="accent2"/>
                </a:solidFill>
              </a:rPr>
              <a:t>mult</a:t>
            </a:r>
            <a:r>
              <a:rPr lang="en-US" dirty="0">
                <a:solidFill>
                  <a:schemeClr val="accent2"/>
                </a:solidFill>
              </a:rPr>
              <a:t> </a:t>
            </a:r>
            <a:r>
              <a:rPr lang="en-US" dirty="0" err="1">
                <a:solidFill>
                  <a:schemeClr val="accent2"/>
                </a:solidFill>
              </a:rPr>
              <a:t>timp</a:t>
            </a:r>
            <a:r>
              <a:rPr lang="en-US" dirty="0">
                <a:solidFill>
                  <a:schemeClr val="accent2"/>
                </a:solidFill>
              </a:rPr>
              <a:t> </a:t>
            </a:r>
            <a:r>
              <a:rPr lang="en-US" dirty="0" err="1">
                <a:solidFill>
                  <a:schemeClr val="accent2"/>
                </a:solidFill>
              </a:rPr>
              <a:t>posibil</a:t>
            </a:r>
            <a:r>
              <a:rPr lang="en-US" dirty="0">
                <a:solidFill>
                  <a:schemeClr val="accent2"/>
                </a:solidFill>
              </a:rPr>
              <a:t> </a:t>
            </a:r>
            <a:r>
              <a:rPr lang="it-IT" dirty="0">
                <a:solidFill>
                  <a:schemeClr val="tx1"/>
                </a:solidFill>
              </a:rPr>
              <a:t>reduce</a:t>
            </a:r>
            <a:r>
              <a:rPr lang="it-IT" dirty="0">
                <a:solidFill>
                  <a:schemeClr val="accent2"/>
                </a:solidFill>
              </a:rPr>
              <a:t> </a:t>
            </a:r>
            <a:r>
              <a:rPr lang="it-IT" dirty="0"/>
              <a:t>cererea pentru materiale virgine</a:t>
            </a:r>
            <a:endParaRPr lang="en-US" sz="1800" noProof="0" dirty="0"/>
          </a:p>
          <a:p>
            <a:pPr lvl="1">
              <a:buFont typeface="Wingdings" panose="05000000000000000000" pitchFamily="2" charset="2"/>
              <a:buChar char="§"/>
            </a:pPr>
            <a:r>
              <a:rPr lang="en-US" sz="1800" dirty="0"/>
              <a:t>design </a:t>
            </a:r>
            <a:r>
              <a:rPr lang="en-US" sz="1800" dirty="0" err="1"/>
              <a:t>sigur</a:t>
            </a:r>
            <a:r>
              <a:rPr lang="en-US" sz="1800" dirty="0"/>
              <a:t> </a:t>
            </a:r>
            <a:r>
              <a:rPr lang="en-US" sz="1800" dirty="0" err="1"/>
              <a:t>și</a:t>
            </a:r>
            <a:r>
              <a:rPr lang="en-US" sz="1800" dirty="0"/>
              <a:t> </a:t>
            </a:r>
            <a:r>
              <a:rPr lang="en-US" sz="1800" dirty="0" err="1"/>
              <a:t>sustenabil</a:t>
            </a:r>
            <a:r>
              <a:rPr lang="en-US" sz="1800" dirty="0"/>
              <a:t>
</a:t>
            </a:r>
            <a:r>
              <a:rPr lang="en-US" sz="1800" dirty="0" err="1"/>
              <a:t>producție</a:t>
            </a:r>
            <a:r>
              <a:rPr lang="en-US" sz="1800" dirty="0"/>
              <a:t> </a:t>
            </a:r>
            <a:r>
              <a:rPr lang="en-US" sz="1800" dirty="0" err="1"/>
              <a:t>eficientă</a:t>
            </a:r>
            <a:r>
              <a:rPr lang="en-US" sz="1800" dirty="0"/>
              <a:t>
</a:t>
            </a:r>
            <a:r>
              <a:rPr lang="en-US" sz="1800" dirty="0" err="1"/>
              <a:t>consum</a:t>
            </a:r>
            <a:r>
              <a:rPr lang="en-US" sz="1800" dirty="0"/>
              <a:t> </a:t>
            </a:r>
            <a:r>
              <a:rPr lang="en-US" sz="1800" dirty="0" err="1"/>
              <a:t>sustenabil</a:t>
            </a:r>
            <a:r>
              <a:rPr lang="en-US" sz="1800" dirty="0"/>
              <a:t>
</a:t>
            </a:r>
            <a:r>
              <a:rPr lang="en-US" sz="1800" dirty="0" err="1"/>
              <a:t>utilizare</a:t>
            </a:r>
            <a:r>
              <a:rPr lang="en-US" sz="1800" dirty="0"/>
              <a:t> </a:t>
            </a:r>
            <a:r>
              <a:rPr lang="en-US" sz="1800" dirty="0" err="1"/>
              <a:t>mai</a:t>
            </a:r>
            <a:r>
              <a:rPr lang="en-US" sz="1800" dirty="0"/>
              <a:t> </a:t>
            </a:r>
            <a:r>
              <a:rPr lang="en-US" sz="1800" dirty="0" err="1"/>
              <a:t>lungă</a:t>
            </a:r>
            <a:r>
              <a:rPr lang="en-US" sz="1800" dirty="0"/>
              <a:t> </a:t>
            </a:r>
            <a:r>
              <a:rPr lang="en-US" sz="1800" dirty="0" err="1"/>
              <a:t>și</a:t>
            </a:r>
            <a:r>
              <a:rPr lang="en-US" sz="1800" dirty="0"/>
              <a:t> </a:t>
            </a:r>
            <a:r>
              <a:rPr lang="en-US" sz="1800" dirty="0" err="1"/>
              <a:t>mai</a:t>
            </a:r>
            <a:r>
              <a:rPr lang="en-US" sz="1800" dirty="0"/>
              <a:t> </a:t>
            </a:r>
            <a:r>
              <a:rPr lang="en-US" sz="1800" dirty="0" err="1"/>
              <a:t>bună</a:t>
            </a:r>
            <a:r>
              <a:rPr lang="en-US" sz="1800" dirty="0"/>
              <a:t> a </a:t>
            </a:r>
            <a:r>
              <a:rPr lang="en-US" sz="1800" dirty="0" err="1"/>
              <a:t>produselor</a:t>
            </a:r>
            <a:r>
              <a:rPr lang="en-US" sz="1800" dirty="0"/>
              <a:t> 
</a:t>
            </a:r>
            <a:r>
              <a:rPr lang="en-US" sz="1800" dirty="0" err="1"/>
              <a:t>folosirea</a:t>
            </a:r>
            <a:r>
              <a:rPr lang="en-US" sz="1800" dirty="0"/>
              <a:t> </a:t>
            </a:r>
            <a:r>
              <a:rPr lang="en-US" sz="1800" dirty="0" err="1"/>
              <a:t>deșeurilor</a:t>
            </a:r>
            <a:r>
              <a:rPr lang="en-US" sz="1800" dirty="0"/>
              <a:t> ca </a:t>
            </a:r>
            <a:r>
              <a:rPr lang="en-US" sz="1800" dirty="0" err="1"/>
              <a:t>resursă</a:t>
            </a:r>
            <a:r>
              <a:rPr lang="en-US" sz="1800" dirty="0"/>
              <a:t>
</a:t>
            </a:r>
            <a:r>
              <a:rPr lang="en-US" sz="1800" dirty="0" err="1"/>
              <a:t>părți</a:t>
            </a:r>
            <a:r>
              <a:rPr lang="en-US" sz="1800" dirty="0"/>
              <a:t> intensive </a:t>
            </a:r>
            <a:r>
              <a:rPr lang="en-US" sz="1800" dirty="0" err="1"/>
              <a:t>energetice</a:t>
            </a:r>
            <a:r>
              <a:rPr lang="en-US" sz="1800" dirty="0"/>
              <a:t> ale </a:t>
            </a:r>
            <a:r>
              <a:rPr lang="en-US" sz="1800" dirty="0" err="1"/>
              <a:t>economiei</a:t>
            </a:r>
            <a:r>
              <a:rPr lang="en-US" sz="1800" dirty="0"/>
              <a:t> </a:t>
            </a:r>
            <a:r>
              <a:rPr lang="en-US" sz="1800" dirty="0" err="1"/>
              <a:t>circulare</a:t>
            </a:r>
            <a:r>
              <a:rPr lang="en-US" sz="1800" dirty="0"/>
              <a:t>, </a:t>
            </a:r>
            <a:r>
              <a:rPr lang="en-US" sz="1800" dirty="0" err="1"/>
              <a:t>alimentate</a:t>
            </a:r>
            <a:r>
              <a:rPr lang="en-US" sz="1800" dirty="0"/>
              <a:t> de </a:t>
            </a:r>
            <a:r>
              <a:rPr lang="en-US" sz="1800" dirty="0" err="1"/>
              <a:t>energie</a:t>
            </a:r>
            <a:r>
              <a:rPr lang="en-US" sz="1800" dirty="0"/>
              <a:t> </a:t>
            </a:r>
            <a:r>
              <a:rPr lang="en-US" sz="1800" dirty="0" err="1"/>
              <a:t>regenerabilă</a:t>
            </a:r>
            <a:endParaRPr lang="en-US" sz="1800" dirty="0"/>
          </a:p>
        </p:txBody>
      </p:sp>
      <p:grpSp>
        <p:nvGrpSpPr>
          <p:cNvPr id="9" name="Group 8">
            <a:extLst>
              <a:ext uri="{FF2B5EF4-FFF2-40B4-BE49-F238E27FC236}">
                <a16:creationId xmlns:a16="http://schemas.microsoft.com/office/drawing/2014/main" id="{74AA2F6B-5128-B161-D7E6-CC108BF72AE2}"/>
              </a:ext>
            </a:extLst>
          </p:cNvPr>
          <p:cNvGrpSpPr/>
          <p:nvPr/>
        </p:nvGrpSpPr>
        <p:grpSpPr>
          <a:xfrm>
            <a:off x="5486400" y="1492660"/>
            <a:ext cx="6705600" cy="4907828"/>
            <a:chOff x="5486400" y="1492660"/>
            <a:chExt cx="6705600" cy="4907828"/>
          </a:xfrm>
        </p:grpSpPr>
        <p:pic>
          <p:nvPicPr>
            <p:cNvPr id="4" name="Picture 3">
              <a:extLst>
                <a:ext uri="{FF2B5EF4-FFF2-40B4-BE49-F238E27FC236}">
                  <a16:creationId xmlns:a16="http://schemas.microsoft.com/office/drawing/2014/main" id="{46D8487E-EC7B-99AC-2E84-A603B8024E78}"/>
                </a:ext>
              </a:extLst>
            </p:cNvPr>
            <p:cNvPicPr>
              <a:picLocks noChangeAspect="1"/>
            </p:cNvPicPr>
            <p:nvPr/>
          </p:nvPicPr>
          <p:blipFill>
            <a:blip r:embed="rId4"/>
            <a:srcRect l="10731" t="3637" r="7167"/>
            <a:stretch>
              <a:fillRect/>
            </a:stretch>
          </p:blipFill>
          <p:spPr>
            <a:xfrm>
              <a:off x="5486400" y="1492660"/>
              <a:ext cx="6705600" cy="4907828"/>
            </a:xfrm>
            <a:prstGeom prst="rect">
              <a:avLst/>
            </a:prstGeom>
          </p:spPr>
        </p:pic>
        <p:pic>
          <p:nvPicPr>
            <p:cNvPr id="8" name="Picture 7">
              <a:extLst>
                <a:ext uri="{FF2B5EF4-FFF2-40B4-BE49-F238E27FC236}">
                  <a16:creationId xmlns:a16="http://schemas.microsoft.com/office/drawing/2014/main" id="{BDF8D6F8-7710-C8CA-221D-E9079F656EE8}"/>
                </a:ext>
              </a:extLst>
            </p:cNvPr>
            <p:cNvPicPr>
              <a:picLocks noChangeAspect="1"/>
            </p:cNvPicPr>
            <p:nvPr/>
          </p:nvPicPr>
          <p:blipFill>
            <a:blip r:embed="rId4"/>
            <a:srcRect l="2904" t="20639" r="89681" b="69070"/>
            <a:stretch>
              <a:fillRect/>
            </a:stretch>
          </p:blipFill>
          <p:spPr>
            <a:xfrm>
              <a:off x="5605153" y="2068982"/>
              <a:ext cx="605641" cy="524125"/>
            </a:xfrm>
            <a:prstGeom prst="rect">
              <a:avLst/>
            </a:prstGeom>
          </p:spPr>
        </p:pic>
      </p:grpSp>
      <p:sp>
        <p:nvSpPr>
          <p:cNvPr id="2" name="Title 4">
            <a:extLst>
              <a:ext uri="{FF2B5EF4-FFF2-40B4-BE49-F238E27FC236}">
                <a16:creationId xmlns:a16="http://schemas.microsoft.com/office/drawing/2014/main" id="{99729372-8E14-82E4-89F6-7264BDC0B1F1}"/>
              </a:ext>
            </a:extLst>
          </p:cNvPr>
          <p:cNvSpPr txBox="1">
            <a:spLocks/>
          </p:cNvSpPr>
          <p:nvPr/>
        </p:nvSpPr>
        <p:spPr>
          <a:xfrm>
            <a:off x="2032960" y="117826"/>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Tendințe cheie în sustenabilitate</a:t>
            </a:r>
            <a:endParaRPr lang="el-GR" dirty="0">
              <a:solidFill>
                <a:srgbClr val="255839"/>
              </a:solidFill>
            </a:endParaRPr>
          </a:p>
        </p:txBody>
      </p:sp>
    </p:spTree>
    <p:custDataLst>
      <p:tags r:id="rId1"/>
    </p:custDataLst>
    <p:extLst>
      <p:ext uri="{BB962C8B-B14F-4D97-AF65-F5344CB8AC3E}">
        <p14:creationId xmlns:p14="http://schemas.microsoft.com/office/powerpoint/2010/main" val="25419939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AC3E9-2C97-F0ED-9337-00D8D498C6A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F96A11D-F266-2189-2815-2E46DF5F941A}"/>
              </a:ext>
            </a:extLst>
          </p:cNvPr>
          <p:cNvSpPr>
            <a:spLocks noGrp="1"/>
          </p:cNvSpPr>
          <p:nvPr>
            <p:ph type="title"/>
          </p:nvPr>
        </p:nvSpPr>
        <p:spPr>
          <a:xfrm>
            <a:off x="224366" y="950520"/>
            <a:ext cx="8596668" cy="1320800"/>
          </a:xfrm>
        </p:spPr>
        <p:txBody>
          <a:bodyPr/>
          <a:lstStyle/>
          <a:p>
            <a:r>
              <a:rPr lang="en-US" dirty="0">
                <a:solidFill>
                  <a:srgbClr val="255839"/>
                </a:solidFill>
              </a:rPr>
              <a:t>Cele 10 R-</a:t>
            </a:r>
            <a:r>
              <a:rPr lang="en-US" dirty="0" err="1">
                <a:solidFill>
                  <a:srgbClr val="255839"/>
                </a:solidFill>
              </a:rPr>
              <a:t>uri</a:t>
            </a:r>
            <a:r>
              <a:rPr lang="en-US" dirty="0">
                <a:solidFill>
                  <a:srgbClr val="255839"/>
                </a:solidFill>
              </a:rPr>
              <a:t> ale </a:t>
            </a:r>
            <a:r>
              <a:rPr lang="en-US" dirty="0" err="1">
                <a:solidFill>
                  <a:srgbClr val="255839"/>
                </a:solidFill>
              </a:rPr>
              <a:t>economiei</a:t>
            </a:r>
            <a:r>
              <a:rPr lang="en-US" dirty="0">
                <a:solidFill>
                  <a:srgbClr val="255839"/>
                </a:solidFill>
              </a:rPr>
              <a:t> </a:t>
            </a:r>
            <a:r>
              <a:rPr lang="en-US" dirty="0" err="1">
                <a:solidFill>
                  <a:srgbClr val="255839"/>
                </a:solidFill>
              </a:rPr>
              <a:t>circulare</a:t>
            </a:r>
            <a:endParaRPr lang="el-GR" dirty="0">
              <a:solidFill>
                <a:srgbClr val="255839"/>
              </a:solidFill>
            </a:endParaRPr>
          </a:p>
        </p:txBody>
      </p:sp>
      <p:sp>
        <p:nvSpPr>
          <p:cNvPr id="5" name="Content Placeholder 4">
            <a:extLst>
              <a:ext uri="{FF2B5EF4-FFF2-40B4-BE49-F238E27FC236}">
                <a16:creationId xmlns:a16="http://schemas.microsoft.com/office/drawing/2014/main" id="{E47EAAF8-B922-6C25-4436-1389DFEB99DE}"/>
              </a:ext>
            </a:extLst>
          </p:cNvPr>
          <p:cNvSpPr>
            <a:spLocks noGrp="1"/>
          </p:cNvSpPr>
          <p:nvPr>
            <p:ph sz="quarter" idx="12"/>
          </p:nvPr>
        </p:nvSpPr>
        <p:spPr>
          <a:xfrm>
            <a:off x="224366" y="1850240"/>
            <a:ext cx="9945510" cy="5096388"/>
          </a:xfrm>
        </p:spPr>
        <p:txBody>
          <a:bodyPr/>
          <a:lstStyle/>
          <a:p>
            <a:pPr marL="0" indent="0">
              <a:buNone/>
            </a:pPr>
            <a:r>
              <a:rPr lang="pt-BR" dirty="0"/>
              <a:t>Strategiile celor 10 "R" ghidează gândirea circulară</a:t>
            </a:r>
            <a:r>
              <a:rPr lang="en-GB" noProof="0" dirty="0"/>
              <a:t>.</a:t>
            </a:r>
          </a:p>
          <a:p>
            <a:r>
              <a:rPr lang="en-GB" dirty="0" err="1"/>
              <a:t>Aceste</a:t>
            </a:r>
            <a:r>
              <a:rPr lang="en-GB" dirty="0"/>
              <a:t> 10 R-</a:t>
            </a:r>
            <a:r>
              <a:rPr lang="en-GB" dirty="0" err="1"/>
              <a:t>uri</a:t>
            </a:r>
            <a:r>
              <a:rPr lang="en-GB" dirty="0"/>
              <a:t> </a:t>
            </a:r>
            <a:r>
              <a:rPr lang="en-GB" dirty="0" err="1"/>
              <a:t>reprezintă</a:t>
            </a:r>
            <a:r>
              <a:rPr lang="en-GB" dirty="0"/>
              <a:t> </a:t>
            </a:r>
            <a:r>
              <a:rPr lang="en-GB" dirty="0" err="1"/>
              <a:t>acțiuni</a:t>
            </a:r>
            <a:r>
              <a:rPr lang="en-GB" dirty="0"/>
              <a:t> practice </a:t>
            </a:r>
            <a:r>
              <a:rPr lang="en-GB" dirty="0" err="1"/>
              <a:t>pentru</a:t>
            </a:r>
            <a:r>
              <a:rPr lang="en-GB" dirty="0"/>
              <a:t> a </a:t>
            </a:r>
            <a:r>
              <a:rPr lang="en-GB" dirty="0" err="1"/>
              <a:t>minimiza</a:t>
            </a:r>
            <a:r>
              <a:rPr lang="en-GB" dirty="0"/>
              <a:t> </a:t>
            </a:r>
            <a:r>
              <a:rPr lang="en-GB" dirty="0" err="1"/>
              <a:t>utilizarea</a:t>
            </a:r>
            <a:r>
              <a:rPr lang="en-GB" dirty="0"/>
              <a:t> </a:t>
            </a:r>
            <a:r>
              <a:rPr lang="en-GB" dirty="0" err="1"/>
              <a:t>resurselor</a:t>
            </a:r>
            <a:r>
              <a:rPr lang="en-GB" dirty="0"/>
              <a:t>, a </a:t>
            </a:r>
            <a:r>
              <a:rPr lang="en-GB" dirty="0" err="1"/>
              <a:t>prelungi</a:t>
            </a:r>
            <a:r>
              <a:rPr lang="en-GB" dirty="0"/>
              <a:t> </a:t>
            </a:r>
            <a:r>
              <a:rPr lang="en-GB" dirty="0" err="1"/>
              <a:t>durata</a:t>
            </a:r>
            <a:r>
              <a:rPr lang="en-GB" dirty="0"/>
              <a:t> de </a:t>
            </a:r>
            <a:r>
              <a:rPr lang="en-GB" dirty="0" err="1"/>
              <a:t>viață</a:t>
            </a:r>
            <a:r>
              <a:rPr lang="en-GB" dirty="0"/>
              <a:t> a </a:t>
            </a:r>
            <a:r>
              <a:rPr lang="en-GB" dirty="0" err="1"/>
              <a:t>produsului</a:t>
            </a:r>
            <a:r>
              <a:rPr lang="en-GB" dirty="0"/>
              <a:t> </a:t>
            </a:r>
            <a:r>
              <a:rPr lang="en-GB" dirty="0" err="1"/>
              <a:t>și</a:t>
            </a:r>
            <a:r>
              <a:rPr lang="en-GB" dirty="0"/>
              <a:t> a </a:t>
            </a:r>
            <a:r>
              <a:rPr lang="en-GB" dirty="0" err="1"/>
              <a:t>închide</a:t>
            </a:r>
            <a:r>
              <a:rPr lang="en-GB" dirty="0"/>
              <a:t> </a:t>
            </a:r>
            <a:r>
              <a:rPr lang="en-GB" dirty="0" err="1"/>
              <a:t>cercul</a:t>
            </a:r>
            <a:r>
              <a:rPr lang="en-GB" dirty="0"/>
              <a:t>
</a:t>
            </a:r>
            <a:r>
              <a:rPr lang="en-GB" dirty="0" err="1"/>
              <a:t>Destinat</a:t>
            </a:r>
            <a:r>
              <a:rPr lang="en-GB" dirty="0"/>
              <a:t> </a:t>
            </a:r>
            <a:r>
              <a:rPr lang="en-GB" dirty="0" err="1"/>
              <a:t>să</a:t>
            </a:r>
            <a:r>
              <a:rPr lang="en-GB" dirty="0"/>
              <a:t> </a:t>
            </a:r>
            <a:r>
              <a:rPr lang="en-GB" dirty="0" err="1"/>
              <a:t>ajute</a:t>
            </a:r>
            <a:r>
              <a:rPr lang="en-GB" dirty="0"/>
              <a:t> </a:t>
            </a:r>
            <a:r>
              <a:rPr lang="en-GB" dirty="0" err="1"/>
              <a:t>organizațiile</a:t>
            </a:r>
            <a:r>
              <a:rPr lang="en-GB" dirty="0"/>
              <a:t> </a:t>
            </a:r>
            <a:r>
              <a:rPr lang="en-GB" dirty="0" err="1"/>
              <a:t>să</a:t>
            </a:r>
            <a:r>
              <a:rPr lang="en-GB" dirty="0"/>
              <a:t> </a:t>
            </a:r>
            <a:r>
              <a:rPr lang="en-GB" dirty="0" err="1"/>
              <a:t>prioritizeze</a:t>
            </a:r>
            <a:r>
              <a:rPr lang="en-GB" dirty="0"/>
              <a:t> </a:t>
            </a:r>
            <a:r>
              <a:rPr lang="en-GB" dirty="0" err="1"/>
              <a:t>acțiuni</a:t>
            </a:r>
            <a:r>
              <a:rPr lang="en-GB" dirty="0"/>
              <a:t> </a:t>
            </a:r>
            <a:r>
              <a:rPr lang="en-GB" dirty="0" err="1"/>
              <a:t>pentru</a:t>
            </a:r>
            <a:r>
              <a:rPr lang="en-GB" dirty="0"/>
              <a:t> </a:t>
            </a:r>
            <a:r>
              <a:rPr lang="en-GB" dirty="0" err="1"/>
              <a:t>creșterea</a:t>
            </a:r>
            <a:r>
              <a:rPr lang="en-GB" dirty="0"/>
              <a:t> </a:t>
            </a:r>
            <a:r>
              <a:rPr lang="en-GB" dirty="0" err="1"/>
              <a:t>performanței</a:t>
            </a:r>
            <a:r>
              <a:rPr lang="en-GB" dirty="0"/>
              <a:t> </a:t>
            </a:r>
            <a:r>
              <a:rPr lang="en-GB" dirty="0" err="1"/>
              <a:t>circularității</a:t>
            </a:r>
            <a:r>
              <a:rPr lang="en-GB" dirty="0"/>
              <a:t>
</a:t>
            </a:r>
            <a:r>
              <a:rPr lang="en-GB" dirty="0" err="1"/>
              <a:t>Aduce</a:t>
            </a:r>
            <a:r>
              <a:rPr lang="en-GB" dirty="0"/>
              <a:t> o </a:t>
            </a:r>
            <a:r>
              <a:rPr lang="en-GB" dirty="0" err="1"/>
              <a:t>perspectivă</a:t>
            </a:r>
            <a:r>
              <a:rPr lang="en-GB" dirty="0"/>
              <a:t> </a:t>
            </a:r>
            <a:r>
              <a:rPr lang="en-GB" dirty="0" err="1"/>
              <a:t>asupra</a:t>
            </a:r>
            <a:r>
              <a:rPr lang="en-GB" dirty="0"/>
              <a:t> </a:t>
            </a:r>
            <a:r>
              <a:rPr lang="en-GB" dirty="0" err="1"/>
              <a:t>ciclului</a:t>
            </a:r>
            <a:r>
              <a:rPr lang="en-GB" dirty="0"/>
              <a:t> de </a:t>
            </a:r>
            <a:r>
              <a:rPr lang="en-GB" dirty="0" err="1"/>
              <a:t>viață</a:t>
            </a:r>
            <a:r>
              <a:rPr lang="en-GB" dirty="0"/>
              <a:t> </a:t>
            </a:r>
            <a:r>
              <a:rPr lang="en-GB" dirty="0" err="1"/>
              <a:t>pentru</a:t>
            </a:r>
            <a:r>
              <a:rPr lang="en-GB" dirty="0"/>
              <a:t> a </a:t>
            </a:r>
            <a:r>
              <a:rPr lang="en-GB" dirty="0" err="1"/>
              <a:t>ghida</a:t>
            </a:r>
            <a:r>
              <a:rPr lang="en-GB" dirty="0"/>
              <a:t> </a:t>
            </a:r>
            <a:r>
              <a:rPr lang="en-GB" dirty="0" err="1"/>
              <a:t>organizația</a:t>
            </a:r>
            <a:r>
              <a:rPr lang="en-GB" dirty="0"/>
              <a:t> </a:t>
            </a:r>
            <a:r>
              <a:rPr lang="en-GB" dirty="0" err="1"/>
              <a:t>în</a:t>
            </a:r>
            <a:r>
              <a:rPr lang="en-GB" dirty="0"/>
              <a:t> </a:t>
            </a:r>
            <a:r>
              <a:rPr lang="en-GB" dirty="0" err="1"/>
              <a:t>identificarea</a:t>
            </a:r>
            <a:r>
              <a:rPr lang="en-GB" dirty="0"/>
              <a:t> </a:t>
            </a:r>
            <a:r>
              <a:rPr lang="en-GB" dirty="0" err="1"/>
              <a:t>celei</a:t>
            </a:r>
            <a:r>
              <a:rPr lang="en-GB" dirty="0"/>
              <a:t> </a:t>
            </a:r>
            <a:r>
              <a:rPr lang="en-GB" dirty="0" err="1"/>
              <a:t>mai</a:t>
            </a:r>
            <a:r>
              <a:rPr lang="en-GB" dirty="0"/>
              <a:t> </a:t>
            </a:r>
            <a:r>
              <a:rPr lang="en-GB" dirty="0" err="1"/>
              <a:t>eficiente</a:t>
            </a:r>
            <a:r>
              <a:rPr lang="en-GB" dirty="0"/>
              <a:t> </a:t>
            </a:r>
            <a:r>
              <a:rPr lang="en-GB" dirty="0" err="1"/>
              <a:t>strategii</a:t>
            </a:r>
            <a:r>
              <a:rPr lang="en-GB" dirty="0"/>
              <a:t>
</a:t>
            </a:r>
            <a:r>
              <a:rPr lang="en-GB" dirty="0" err="1"/>
              <a:t>Diferite</a:t>
            </a:r>
            <a:r>
              <a:rPr lang="en-GB" dirty="0"/>
              <a:t> </a:t>
            </a:r>
            <a:r>
              <a:rPr lang="en-GB" dirty="0" err="1"/>
              <a:t>instrumente</a:t>
            </a:r>
            <a:r>
              <a:rPr lang="en-GB" dirty="0"/>
              <a:t>, precum </a:t>
            </a:r>
            <a:r>
              <a:rPr lang="en-GB" dirty="0" err="1"/>
              <a:t>standardele</a:t>
            </a:r>
            <a:r>
              <a:rPr lang="en-GB" dirty="0"/>
              <a:t> ISO de </a:t>
            </a:r>
            <a:r>
              <a:rPr lang="en-GB" dirty="0" err="1"/>
              <a:t>Economie</a:t>
            </a:r>
            <a:r>
              <a:rPr lang="en-GB" dirty="0"/>
              <a:t> </a:t>
            </a:r>
            <a:r>
              <a:rPr lang="en-GB" dirty="0" err="1"/>
              <a:t>Circulară</a:t>
            </a:r>
            <a:r>
              <a:rPr lang="en-GB" dirty="0"/>
              <a:t> (seria ISO 59000), </a:t>
            </a:r>
            <a:r>
              <a:rPr lang="en-GB" dirty="0" err="1"/>
              <a:t>oferă</a:t>
            </a:r>
            <a:r>
              <a:rPr lang="en-GB" dirty="0"/>
              <a:t> un </a:t>
            </a:r>
            <a:r>
              <a:rPr lang="en-GB" dirty="0" err="1"/>
              <a:t>cadru</a:t>
            </a:r>
            <a:r>
              <a:rPr lang="en-GB" dirty="0"/>
              <a:t> strategic </a:t>
            </a:r>
            <a:r>
              <a:rPr lang="en-GB" dirty="0" err="1"/>
              <a:t>pentru</a:t>
            </a:r>
            <a:r>
              <a:rPr lang="en-GB" dirty="0"/>
              <a:t> a </a:t>
            </a:r>
            <a:r>
              <a:rPr lang="en-GB" dirty="0" err="1"/>
              <a:t>susține</a:t>
            </a:r>
            <a:r>
              <a:rPr lang="en-GB" dirty="0"/>
              <a:t> </a:t>
            </a:r>
            <a:r>
              <a:rPr lang="en-GB" dirty="0" err="1"/>
              <a:t>această</a:t>
            </a:r>
            <a:r>
              <a:rPr lang="en-GB" dirty="0"/>
              <a:t> </a:t>
            </a:r>
            <a:r>
              <a:rPr lang="en-GB" dirty="0" err="1"/>
              <a:t>tranziție</a:t>
            </a:r>
            <a:endParaRPr lang="en-GB" noProof="0" dirty="0"/>
          </a:p>
        </p:txBody>
      </p:sp>
      <p:sp>
        <p:nvSpPr>
          <p:cNvPr id="10" name="Isosceles Triangle 9">
            <a:extLst>
              <a:ext uri="{FF2B5EF4-FFF2-40B4-BE49-F238E27FC236}">
                <a16:creationId xmlns:a16="http://schemas.microsoft.com/office/drawing/2014/main" id="{279CB56B-15C1-595E-6C80-2BF780D7E24D}"/>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Title 4">
            <a:extLst>
              <a:ext uri="{FF2B5EF4-FFF2-40B4-BE49-F238E27FC236}">
                <a16:creationId xmlns:a16="http://schemas.microsoft.com/office/drawing/2014/main" id="{DB52E411-0E3A-9000-283C-8AFA58BA5CD2}"/>
              </a:ext>
            </a:extLst>
          </p:cNvPr>
          <p:cNvSpPr txBox="1">
            <a:spLocks/>
          </p:cNvSpPr>
          <p:nvPr/>
        </p:nvSpPr>
        <p:spPr>
          <a:xfrm>
            <a:off x="2015518" y="17198"/>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Tendințe cheie în sustenabilitate</a:t>
            </a:r>
            <a:endParaRPr lang="el-GR" dirty="0">
              <a:solidFill>
                <a:srgbClr val="255839"/>
              </a:solidFill>
            </a:endParaRPr>
          </a:p>
        </p:txBody>
      </p:sp>
    </p:spTree>
    <p:custDataLst>
      <p:tags r:id="rId1"/>
    </p:custDataLst>
    <p:extLst>
      <p:ext uri="{BB962C8B-B14F-4D97-AF65-F5344CB8AC3E}">
        <p14:creationId xmlns:p14="http://schemas.microsoft.com/office/powerpoint/2010/main" val="1711207896"/>
      </p:ext>
    </p:extLst>
  </p:cSld>
  <p:clrMapOvr>
    <a:masterClrMapping/>
  </p:clrMapOvr>
  <p:extLst>
    <p:ext uri="{6950BFC3-D8DA-4A85-94F7-54DA5524770B}">
      <p188:commentRel xmlns:p188="http://schemas.microsoft.com/office/powerpoint/2018/8/main" r:id="rId4"/>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4B878-5703-A479-3BF3-5C0326498CB2}"/>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381B18A-2EE7-3F57-E8EA-E6DA557BADAF}"/>
              </a:ext>
            </a:extLst>
          </p:cNvPr>
          <p:cNvSpPr>
            <a:spLocks noGrp="1"/>
          </p:cNvSpPr>
          <p:nvPr>
            <p:ph type="body" sz="quarter" idx="10"/>
          </p:nvPr>
        </p:nvSpPr>
        <p:spPr>
          <a:xfrm>
            <a:off x="399368" y="1609003"/>
            <a:ext cx="1619438" cy="825439"/>
          </a:xfrm>
        </p:spPr>
        <p:txBody>
          <a:bodyPr>
            <a:normAutofit fontScale="85000" lnSpcReduction="10000"/>
          </a:bodyPr>
          <a:lstStyle/>
          <a:p>
            <a:pPr marL="0" indent="0">
              <a:buNone/>
            </a:pPr>
            <a:r>
              <a:rPr lang="en-US" dirty="0">
                <a:solidFill>
                  <a:srgbClr val="92D050"/>
                </a:solidFill>
              </a:rPr>
              <a:t>O </a:t>
            </a:r>
            <a:r>
              <a:rPr lang="en-US" dirty="0" err="1">
                <a:solidFill>
                  <a:srgbClr val="92D050"/>
                </a:solidFill>
              </a:rPr>
              <a:t>busolă</a:t>
            </a:r>
            <a:r>
              <a:rPr lang="en-US" dirty="0">
                <a:solidFill>
                  <a:srgbClr val="92D050"/>
                </a:solidFill>
              </a:rPr>
              <a:t> </a:t>
            </a:r>
            <a:r>
              <a:rPr lang="en-US" dirty="0" err="1">
                <a:solidFill>
                  <a:srgbClr val="92D050"/>
                </a:solidFill>
              </a:rPr>
              <a:t>pentru</a:t>
            </a:r>
            <a:r>
              <a:rPr lang="en-US" dirty="0">
                <a:solidFill>
                  <a:srgbClr val="92D050"/>
                </a:solidFill>
              </a:rPr>
              <a:t> </a:t>
            </a:r>
            <a:r>
              <a:rPr lang="en-US" dirty="0" err="1">
                <a:solidFill>
                  <a:srgbClr val="92D050"/>
                </a:solidFill>
              </a:rPr>
              <a:t>transformare</a:t>
            </a:r>
            <a:r>
              <a:rPr lang="en-US" dirty="0">
                <a:solidFill>
                  <a:srgbClr val="92D050"/>
                </a:solidFill>
              </a:rPr>
              <a:t> </a:t>
            </a:r>
            <a:r>
              <a:rPr lang="en-US" dirty="0" err="1">
                <a:solidFill>
                  <a:srgbClr val="92D050"/>
                </a:solidFill>
              </a:rPr>
              <a:t>sustenabila</a:t>
            </a:r>
            <a:endParaRPr lang="el-GR" dirty="0">
              <a:solidFill>
                <a:srgbClr val="92D050"/>
              </a:solidFill>
            </a:endParaRPr>
          </a:p>
        </p:txBody>
      </p:sp>
      <p:sp>
        <p:nvSpPr>
          <p:cNvPr id="5" name="Title 4">
            <a:extLst>
              <a:ext uri="{FF2B5EF4-FFF2-40B4-BE49-F238E27FC236}">
                <a16:creationId xmlns:a16="http://schemas.microsoft.com/office/drawing/2014/main" id="{E4653084-BDE9-C302-CD97-7E3513AB5733}"/>
              </a:ext>
            </a:extLst>
          </p:cNvPr>
          <p:cNvSpPr>
            <a:spLocks noGrp="1"/>
          </p:cNvSpPr>
          <p:nvPr>
            <p:ph type="title"/>
          </p:nvPr>
        </p:nvSpPr>
        <p:spPr>
          <a:xfrm>
            <a:off x="399369" y="788988"/>
            <a:ext cx="8596668" cy="660400"/>
          </a:xfrm>
        </p:spPr>
        <p:txBody>
          <a:bodyPr/>
          <a:lstStyle/>
          <a:p>
            <a:r>
              <a:rPr lang="en-US" dirty="0">
                <a:solidFill>
                  <a:srgbClr val="255839"/>
                </a:solidFill>
              </a:rPr>
              <a:t>Cele 10 R-</a:t>
            </a:r>
            <a:r>
              <a:rPr lang="en-US" dirty="0" err="1">
                <a:solidFill>
                  <a:srgbClr val="255839"/>
                </a:solidFill>
              </a:rPr>
              <a:t>uri</a:t>
            </a:r>
            <a:r>
              <a:rPr lang="en-US" dirty="0">
                <a:solidFill>
                  <a:srgbClr val="255839"/>
                </a:solidFill>
              </a:rPr>
              <a:t> ale </a:t>
            </a:r>
            <a:r>
              <a:rPr lang="en-US" dirty="0" err="1">
                <a:solidFill>
                  <a:srgbClr val="255839"/>
                </a:solidFill>
              </a:rPr>
              <a:t>economiei</a:t>
            </a:r>
            <a:r>
              <a:rPr lang="en-US" dirty="0">
                <a:solidFill>
                  <a:srgbClr val="255839"/>
                </a:solidFill>
              </a:rPr>
              <a:t> </a:t>
            </a:r>
            <a:r>
              <a:rPr lang="en-US" dirty="0" err="1">
                <a:solidFill>
                  <a:srgbClr val="255839"/>
                </a:solidFill>
              </a:rPr>
              <a:t>circulare</a:t>
            </a:r>
            <a:endParaRPr lang="el-GR" dirty="0">
              <a:solidFill>
                <a:srgbClr val="255839"/>
              </a:solidFill>
            </a:endParaRPr>
          </a:p>
        </p:txBody>
      </p:sp>
      <p:graphicFrame>
        <p:nvGraphicFramePr>
          <p:cNvPr id="2" name="Table 1">
            <a:extLst>
              <a:ext uri="{FF2B5EF4-FFF2-40B4-BE49-F238E27FC236}">
                <a16:creationId xmlns:a16="http://schemas.microsoft.com/office/drawing/2014/main" id="{3E6A6458-6D54-0978-547E-07F6EBDB738C}"/>
              </a:ext>
            </a:extLst>
          </p:cNvPr>
          <p:cNvGraphicFramePr>
            <a:graphicFrameLocks noGrp="1"/>
          </p:cNvGraphicFramePr>
          <p:nvPr>
            <p:extLst>
              <p:ext uri="{D42A27DB-BD31-4B8C-83A1-F6EECF244321}">
                <p14:modId xmlns:p14="http://schemas.microsoft.com/office/powerpoint/2010/main" val="736580174"/>
              </p:ext>
            </p:extLst>
          </p:nvPr>
        </p:nvGraphicFramePr>
        <p:xfrm>
          <a:off x="2530440" y="1449387"/>
          <a:ext cx="7518231" cy="4657798"/>
        </p:xfrm>
        <a:graphic>
          <a:graphicData uri="http://schemas.openxmlformats.org/drawingml/2006/table">
            <a:tbl>
              <a:tblPr/>
              <a:tblGrid>
                <a:gridCol w="1174221">
                  <a:extLst>
                    <a:ext uri="{9D8B030D-6E8A-4147-A177-3AD203B41FA5}">
                      <a16:colId xmlns:a16="http://schemas.microsoft.com/office/drawing/2014/main" val="2120379088"/>
                    </a:ext>
                  </a:extLst>
                </a:gridCol>
                <a:gridCol w="1628592">
                  <a:extLst>
                    <a:ext uri="{9D8B030D-6E8A-4147-A177-3AD203B41FA5}">
                      <a16:colId xmlns:a16="http://schemas.microsoft.com/office/drawing/2014/main" val="4246528678"/>
                    </a:ext>
                  </a:extLst>
                </a:gridCol>
                <a:gridCol w="4715418">
                  <a:extLst>
                    <a:ext uri="{9D8B030D-6E8A-4147-A177-3AD203B41FA5}">
                      <a16:colId xmlns:a16="http://schemas.microsoft.com/office/drawing/2014/main" val="2014498020"/>
                    </a:ext>
                  </a:extLst>
                </a:gridCol>
              </a:tblGrid>
              <a:tr h="195301">
                <a:tc>
                  <a:txBody>
                    <a:bodyPr/>
                    <a:lstStyle/>
                    <a:p>
                      <a:pPr algn="ctr"/>
                      <a:r>
                        <a:rPr lang="pt-PT" sz="1000" b="1" dirty="0">
                          <a:solidFill>
                            <a:srgbClr val="18436C"/>
                          </a:solidFill>
                        </a:rPr>
                        <a:t>Scop</a:t>
                      </a:r>
                    </a:p>
                  </a:txBody>
                  <a:tcPr marL="32617" marR="32617" marT="16309" marB="16309" anchor="ctr">
                    <a:lnL>
                      <a:noFill/>
                    </a:lnL>
                    <a:lnR>
                      <a:noFill/>
                    </a:lnR>
                    <a:lnT>
                      <a:noFill/>
                    </a:lnT>
                    <a:lnB>
                      <a:noFill/>
                    </a:lnB>
                    <a:noFill/>
                  </a:tcPr>
                </a:tc>
                <a:tc>
                  <a:txBody>
                    <a:bodyPr/>
                    <a:lstStyle/>
                    <a:p>
                      <a:pPr algn="ctr"/>
                      <a:r>
                        <a:rPr lang="pt-PT" sz="1000" b="1" dirty="0">
                          <a:solidFill>
                            <a:srgbClr val="18436C"/>
                          </a:solidFill>
                        </a:rPr>
                        <a:t>Strategie</a:t>
                      </a:r>
                      <a:endParaRPr lang="pt-PT" sz="1000" dirty="0">
                        <a:solidFill>
                          <a:srgbClr val="18436C"/>
                        </a:solidFill>
                      </a:endParaRPr>
                    </a:p>
                  </a:txBody>
                  <a:tcPr marL="32617" marR="32617" marT="16309" marB="16309" anchor="ctr">
                    <a:lnL>
                      <a:noFill/>
                    </a:lnL>
                    <a:lnR>
                      <a:noFill/>
                    </a:lnR>
                    <a:lnT>
                      <a:noFill/>
                    </a:lnT>
                    <a:lnB>
                      <a:noFill/>
                    </a:lnB>
                    <a:noFill/>
                  </a:tcPr>
                </a:tc>
                <a:tc>
                  <a:txBody>
                    <a:bodyPr/>
                    <a:lstStyle/>
                    <a:p>
                      <a:pPr algn="ctr"/>
                      <a:r>
                        <a:rPr lang="pt-PT" sz="1000" b="1" dirty="0">
                          <a:solidFill>
                            <a:srgbClr val="18436C"/>
                          </a:solidFill>
                        </a:rPr>
                        <a:t>Descriere</a:t>
                      </a:r>
                      <a:endParaRPr lang="pt-PT" sz="1000" dirty="0">
                        <a:solidFill>
                          <a:srgbClr val="18436C"/>
                        </a:solidFill>
                      </a:endParaRPr>
                    </a:p>
                  </a:txBody>
                  <a:tcPr marL="32617" marR="32617" marT="16309" marB="16309" anchor="ctr">
                    <a:lnL>
                      <a:noFill/>
                    </a:lnL>
                    <a:lnR>
                      <a:noFill/>
                    </a:lnR>
                    <a:lnT>
                      <a:noFill/>
                    </a:lnT>
                    <a:lnB>
                      <a:noFill/>
                    </a:lnB>
                    <a:noFill/>
                  </a:tcPr>
                </a:tc>
                <a:extLst>
                  <a:ext uri="{0D108BD9-81ED-4DB2-BD59-A6C34878D82A}">
                    <a16:rowId xmlns:a16="http://schemas.microsoft.com/office/drawing/2014/main" val="1878269492"/>
                  </a:ext>
                </a:extLst>
              </a:tr>
              <a:tr h="550879">
                <a:tc>
                  <a:txBody>
                    <a:bodyPr/>
                    <a:lstStyle/>
                    <a:p>
                      <a:r>
                        <a:rPr lang="en-GB" sz="1000" b="1" dirty="0" err="1">
                          <a:solidFill>
                            <a:schemeClr val="bg1"/>
                          </a:solidFill>
                        </a:rPr>
                        <a:t>Utilizare</a:t>
                      </a:r>
                      <a:r>
                        <a:rPr lang="en-GB" sz="1000" b="1" dirty="0">
                          <a:solidFill>
                            <a:schemeClr val="bg1"/>
                          </a:solidFill>
                        </a:rPr>
                        <a:t> </a:t>
                      </a:r>
                      <a:r>
                        <a:rPr lang="en-GB" sz="1000" b="1" dirty="0" err="1">
                          <a:solidFill>
                            <a:schemeClr val="bg1"/>
                          </a:solidFill>
                        </a:rPr>
                        <a:t>și</a:t>
                      </a:r>
                      <a:r>
                        <a:rPr lang="en-GB" sz="1000" b="1" dirty="0">
                          <a:solidFill>
                            <a:schemeClr val="bg1"/>
                          </a:solidFill>
                        </a:rPr>
                        <a:t> </a:t>
                      </a:r>
                      <a:r>
                        <a:rPr lang="en-GB" sz="1000" b="1" dirty="0" err="1">
                          <a:solidFill>
                            <a:schemeClr val="bg1"/>
                          </a:solidFill>
                        </a:rPr>
                        <a:t>fabricare</a:t>
                      </a:r>
                      <a:r>
                        <a:rPr lang="en-GB" sz="1000" b="1" dirty="0">
                          <a:solidFill>
                            <a:schemeClr val="bg1"/>
                          </a:solidFill>
                        </a:rPr>
                        <a:t> </a:t>
                      </a:r>
                      <a:r>
                        <a:rPr lang="en-GB" sz="1000" b="1" dirty="0" err="1">
                          <a:solidFill>
                            <a:schemeClr val="bg1"/>
                          </a:solidFill>
                        </a:rPr>
                        <a:t>inteligentă</a:t>
                      </a:r>
                      <a:r>
                        <a:rPr lang="en-GB" sz="1000" b="1" dirty="0">
                          <a:solidFill>
                            <a:schemeClr val="bg1"/>
                          </a:solidFill>
                        </a:rPr>
                        <a:t> a </a:t>
                      </a:r>
                      <a:r>
                        <a:rPr lang="en-GB" sz="1000" b="1" dirty="0" err="1">
                          <a:solidFill>
                            <a:schemeClr val="bg1"/>
                          </a:solidFill>
                        </a:rPr>
                        <a:t>produsului</a:t>
                      </a:r>
                      <a:endParaRPr lang="en-GB" sz="1000" dirty="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R0 – Refuz</a:t>
                      </a:r>
                      <a:r>
                        <a:rPr lang="en-GB" sz="1000" dirty="0">
                          <a:solidFill>
                            <a:srgbClr val="18436C"/>
                          </a:solidFill>
                        </a:rPr>
                        <a:t>ă</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dirty="0" err="1">
                          <a:solidFill>
                            <a:srgbClr val="18436C"/>
                          </a:solidFill>
                        </a:rPr>
                        <a:t>Fă</a:t>
                      </a:r>
                      <a:r>
                        <a:rPr lang="en-GB" sz="1050" dirty="0">
                          <a:solidFill>
                            <a:srgbClr val="18436C"/>
                          </a:solidFill>
                        </a:rPr>
                        <a:t> </a:t>
                      </a:r>
                      <a:r>
                        <a:rPr lang="en-GB" sz="1050" dirty="0" err="1">
                          <a:solidFill>
                            <a:srgbClr val="18436C"/>
                          </a:solidFill>
                        </a:rPr>
                        <a:t>produsul</a:t>
                      </a:r>
                      <a:r>
                        <a:rPr lang="en-GB" sz="1050" dirty="0">
                          <a:solidFill>
                            <a:srgbClr val="18436C"/>
                          </a:solidFill>
                        </a:rPr>
                        <a:t> redundant </a:t>
                      </a:r>
                      <a:r>
                        <a:rPr lang="en-GB" sz="1050" dirty="0" err="1">
                          <a:solidFill>
                            <a:srgbClr val="18436C"/>
                          </a:solidFill>
                        </a:rPr>
                        <a:t>renunțând</a:t>
                      </a:r>
                      <a:r>
                        <a:rPr lang="en-GB" sz="1050" dirty="0">
                          <a:solidFill>
                            <a:srgbClr val="18436C"/>
                          </a:solidFill>
                        </a:rPr>
                        <a:t> la </a:t>
                      </a:r>
                      <a:r>
                        <a:rPr lang="en-GB" sz="1050" dirty="0" err="1">
                          <a:solidFill>
                            <a:srgbClr val="18436C"/>
                          </a:solidFill>
                        </a:rPr>
                        <a:t>funcția</a:t>
                      </a:r>
                      <a:r>
                        <a:rPr lang="en-GB" sz="1050" dirty="0">
                          <a:solidFill>
                            <a:srgbClr val="18436C"/>
                          </a:solidFill>
                        </a:rPr>
                        <a:t> </a:t>
                      </a:r>
                      <a:r>
                        <a:rPr lang="en-GB" sz="1050" dirty="0" err="1">
                          <a:solidFill>
                            <a:srgbClr val="18436C"/>
                          </a:solidFill>
                        </a:rPr>
                        <a:t>sa</a:t>
                      </a:r>
                      <a:r>
                        <a:rPr lang="en-GB" sz="1050" dirty="0">
                          <a:solidFill>
                            <a:srgbClr val="18436C"/>
                          </a:solidFill>
                        </a:rPr>
                        <a:t> </a:t>
                      </a:r>
                      <a:r>
                        <a:rPr lang="en-GB" sz="1050" dirty="0" err="1">
                          <a:solidFill>
                            <a:srgbClr val="18436C"/>
                          </a:solidFill>
                        </a:rPr>
                        <a:t>sau</a:t>
                      </a:r>
                      <a:r>
                        <a:rPr lang="en-GB" sz="1050" dirty="0">
                          <a:solidFill>
                            <a:srgbClr val="18436C"/>
                          </a:solidFill>
                        </a:rPr>
                        <a:t> </a:t>
                      </a:r>
                      <a:r>
                        <a:rPr lang="en-GB" sz="1050" dirty="0" err="1">
                          <a:solidFill>
                            <a:srgbClr val="18436C"/>
                          </a:solidFill>
                        </a:rPr>
                        <a:t>oferind</a:t>
                      </a:r>
                      <a:r>
                        <a:rPr lang="en-GB" sz="1050" dirty="0">
                          <a:solidFill>
                            <a:srgbClr val="18436C"/>
                          </a:solidFill>
                        </a:rPr>
                        <a:t> </a:t>
                      </a:r>
                      <a:r>
                        <a:rPr lang="en-GB" sz="1050" dirty="0" err="1">
                          <a:solidFill>
                            <a:srgbClr val="18436C"/>
                          </a:solidFill>
                        </a:rPr>
                        <a:t>aceeași</a:t>
                      </a:r>
                      <a:r>
                        <a:rPr lang="en-GB" sz="1050" dirty="0">
                          <a:solidFill>
                            <a:srgbClr val="18436C"/>
                          </a:solidFill>
                        </a:rPr>
                        <a:t> </a:t>
                      </a:r>
                      <a:r>
                        <a:rPr lang="en-GB" sz="1050" dirty="0" err="1">
                          <a:solidFill>
                            <a:srgbClr val="18436C"/>
                          </a:solidFill>
                        </a:rPr>
                        <a:t>funcție</a:t>
                      </a:r>
                      <a:r>
                        <a:rPr lang="en-GB" sz="1050" dirty="0">
                          <a:solidFill>
                            <a:srgbClr val="18436C"/>
                          </a:solidFill>
                        </a:rPr>
                        <a:t> cu un </a:t>
                      </a:r>
                      <a:r>
                        <a:rPr lang="en-GB" sz="1050" dirty="0" err="1">
                          <a:solidFill>
                            <a:srgbClr val="18436C"/>
                          </a:solidFill>
                        </a:rPr>
                        <a:t>produs</a:t>
                      </a:r>
                      <a:r>
                        <a:rPr lang="en-GB" sz="1050" dirty="0">
                          <a:solidFill>
                            <a:srgbClr val="18436C"/>
                          </a:solidFill>
                        </a:rPr>
                        <a:t> radical </a:t>
                      </a:r>
                      <a:r>
                        <a:rPr lang="en-GB" sz="1050" dirty="0" err="1">
                          <a:solidFill>
                            <a:srgbClr val="18436C"/>
                          </a:solidFill>
                        </a:rPr>
                        <a:t>diferit</a:t>
                      </a:r>
                      <a:r>
                        <a:rPr lang="en-GB" sz="1050" dirty="0">
                          <a:solidFill>
                            <a:srgbClr val="18436C"/>
                          </a:solidFill>
                        </a:rPr>
                        <a:t>.</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972147174"/>
                  </a:ext>
                </a:extLst>
              </a:tr>
              <a:tr h="44758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R1 – Regândește</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pt-BR" sz="1050" dirty="0">
                          <a:solidFill>
                            <a:srgbClr val="18436C"/>
                          </a:solidFill>
                        </a:rPr>
                        <a:t>Fă utilizarea produsului mai intensă (de exemplu, partajarea produsului, produs multifuncțional).</a:t>
                      </a:r>
                      <a:endParaRPr lang="en-GB" sz="1050" dirty="0">
                        <a:solidFill>
                          <a:srgbClr val="18436C"/>
                        </a:solidFill>
                      </a:endParaRP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1553041282"/>
                  </a:ext>
                </a:extLst>
              </a:tr>
              <a:tr h="55087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R2 – Redu</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dirty="0" err="1">
                          <a:solidFill>
                            <a:srgbClr val="18436C"/>
                          </a:solidFill>
                        </a:rPr>
                        <a:t>Crește</a:t>
                      </a:r>
                      <a:r>
                        <a:rPr lang="en-GB" sz="1050" dirty="0">
                          <a:solidFill>
                            <a:srgbClr val="18436C"/>
                          </a:solidFill>
                        </a:rPr>
                        <a:t> </a:t>
                      </a:r>
                      <a:r>
                        <a:rPr lang="en-GB" sz="1050" dirty="0" err="1">
                          <a:solidFill>
                            <a:srgbClr val="18436C"/>
                          </a:solidFill>
                        </a:rPr>
                        <a:t>eficiența</a:t>
                      </a:r>
                      <a:r>
                        <a:rPr lang="en-GB" sz="1050" dirty="0">
                          <a:solidFill>
                            <a:srgbClr val="18436C"/>
                          </a:solidFill>
                        </a:rPr>
                        <a:t> </a:t>
                      </a:r>
                      <a:r>
                        <a:rPr lang="en-GB" sz="1050" dirty="0" err="1">
                          <a:solidFill>
                            <a:srgbClr val="18436C"/>
                          </a:solidFill>
                        </a:rPr>
                        <a:t>în</a:t>
                      </a:r>
                      <a:r>
                        <a:rPr lang="en-GB" sz="1050" dirty="0">
                          <a:solidFill>
                            <a:srgbClr val="18436C"/>
                          </a:solidFill>
                        </a:rPr>
                        <a:t> </a:t>
                      </a:r>
                      <a:r>
                        <a:rPr lang="en-GB" sz="1050" dirty="0" err="1">
                          <a:solidFill>
                            <a:srgbClr val="18436C"/>
                          </a:solidFill>
                        </a:rPr>
                        <a:t>fabricarea</a:t>
                      </a:r>
                      <a:r>
                        <a:rPr lang="en-GB" sz="1050" dirty="0">
                          <a:solidFill>
                            <a:srgbClr val="18436C"/>
                          </a:solidFill>
                        </a:rPr>
                        <a:t> </a:t>
                      </a:r>
                      <a:r>
                        <a:rPr lang="en-GB" sz="1050" dirty="0" err="1">
                          <a:solidFill>
                            <a:srgbClr val="18436C"/>
                          </a:solidFill>
                        </a:rPr>
                        <a:t>sau</a:t>
                      </a:r>
                      <a:r>
                        <a:rPr lang="en-GB" sz="1050" dirty="0">
                          <a:solidFill>
                            <a:srgbClr val="18436C"/>
                          </a:solidFill>
                        </a:rPr>
                        <a:t> </a:t>
                      </a:r>
                      <a:r>
                        <a:rPr lang="en-GB" sz="1050" dirty="0" err="1">
                          <a:solidFill>
                            <a:srgbClr val="18436C"/>
                          </a:solidFill>
                        </a:rPr>
                        <a:t>utilizarea</a:t>
                      </a:r>
                      <a:r>
                        <a:rPr lang="en-GB" sz="1050" dirty="0">
                          <a:solidFill>
                            <a:srgbClr val="18436C"/>
                          </a:solidFill>
                        </a:rPr>
                        <a:t> </a:t>
                      </a:r>
                      <a:r>
                        <a:rPr lang="en-GB" sz="1050" dirty="0" err="1">
                          <a:solidFill>
                            <a:srgbClr val="18436C"/>
                          </a:solidFill>
                        </a:rPr>
                        <a:t>produselor</a:t>
                      </a:r>
                      <a:r>
                        <a:rPr lang="en-GB" sz="1050" dirty="0">
                          <a:solidFill>
                            <a:srgbClr val="18436C"/>
                          </a:solidFill>
                        </a:rPr>
                        <a:t> </a:t>
                      </a:r>
                      <a:r>
                        <a:rPr lang="en-GB" sz="1050" dirty="0" err="1">
                          <a:solidFill>
                            <a:srgbClr val="18436C"/>
                          </a:solidFill>
                        </a:rPr>
                        <a:t>prin</a:t>
                      </a:r>
                      <a:r>
                        <a:rPr lang="en-GB" sz="1050" dirty="0">
                          <a:solidFill>
                            <a:srgbClr val="18436C"/>
                          </a:solidFill>
                        </a:rPr>
                        <a:t> </a:t>
                      </a:r>
                      <a:r>
                        <a:rPr lang="en-GB" sz="1050" dirty="0" err="1">
                          <a:solidFill>
                            <a:srgbClr val="18436C"/>
                          </a:solidFill>
                        </a:rPr>
                        <a:t>consumul</a:t>
                      </a:r>
                      <a:r>
                        <a:rPr lang="en-GB" sz="1050" dirty="0">
                          <a:solidFill>
                            <a:srgbClr val="18436C"/>
                          </a:solidFill>
                        </a:rPr>
                        <a:t> </a:t>
                      </a:r>
                      <a:r>
                        <a:rPr lang="en-GB" sz="1050" dirty="0" err="1">
                          <a:solidFill>
                            <a:srgbClr val="18436C"/>
                          </a:solidFill>
                        </a:rPr>
                        <a:t>mai</a:t>
                      </a:r>
                      <a:r>
                        <a:rPr lang="en-GB" sz="1050" dirty="0">
                          <a:solidFill>
                            <a:srgbClr val="18436C"/>
                          </a:solidFill>
                        </a:rPr>
                        <a:t> mic de </a:t>
                      </a:r>
                      <a:r>
                        <a:rPr lang="en-GB" sz="1050" dirty="0" err="1">
                          <a:solidFill>
                            <a:srgbClr val="18436C"/>
                          </a:solidFill>
                        </a:rPr>
                        <a:t>resurse</a:t>
                      </a:r>
                      <a:r>
                        <a:rPr lang="en-GB" sz="1050" dirty="0">
                          <a:solidFill>
                            <a:srgbClr val="18436C"/>
                          </a:solidFill>
                        </a:rPr>
                        <a:t> </a:t>
                      </a:r>
                      <a:r>
                        <a:rPr lang="en-GB" sz="1050" dirty="0" err="1">
                          <a:solidFill>
                            <a:srgbClr val="18436C"/>
                          </a:solidFill>
                        </a:rPr>
                        <a:t>și</a:t>
                      </a:r>
                      <a:r>
                        <a:rPr lang="en-GB" sz="1050" dirty="0">
                          <a:solidFill>
                            <a:srgbClr val="18436C"/>
                          </a:solidFill>
                        </a:rPr>
                        <a:t> </a:t>
                      </a:r>
                      <a:r>
                        <a:rPr lang="en-GB" sz="1050" dirty="0" err="1">
                          <a:solidFill>
                            <a:srgbClr val="18436C"/>
                          </a:solidFill>
                        </a:rPr>
                        <a:t>materiale</a:t>
                      </a:r>
                      <a:r>
                        <a:rPr lang="en-GB" sz="1050" dirty="0">
                          <a:solidFill>
                            <a:srgbClr val="18436C"/>
                          </a:solidFill>
                        </a:rPr>
                        <a:t> </a:t>
                      </a:r>
                      <a:r>
                        <a:rPr lang="en-GB" sz="1050" dirty="0" err="1">
                          <a:solidFill>
                            <a:srgbClr val="18436C"/>
                          </a:solidFill>
                        </a:rPr>
                        <a:t>naturale</a:t>
                      </a:r>
                      <a:r>
                        <a:rPr lang="en-GB" sz="1050" dirty="0">
                          <a:solidFill>
                            <a:srgbClr val="18436C"/>
                          </a:solidFill>
                        </a:rPr>
                        <a:t>.</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855890779"/>
                  </a:ext>
                </a:extLst>
              </a:tr>
              <a:tr h="517041">
                <a:tc>
                  <a:txBody>
                    <a:bodyPr/>
                    <a:lstStyle/>
                    <a:p>
                      <a:r>
                        <a:rPr lang="pt-BR" sz="1000" b="1" dirty="0">
                          <a:solidFill>
                            <a:schemeClr val="bg1"/>
                          </a:solidFill>
                        </a:rPr>
                        <a:t>Extinderea duratei de viață a produsului și a părților sale</a:t>
                      </a:r>
                      <a:endParaRPr lang="en-GB" sz="1000" dirty="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R3 – Reutilizeaz</a:t>
                      </a:r>
                      <a:r>
                        <a:rPr lang="en-GB" sz="1000" dirty="0">
                          <a:solidFill>
                            <a:srgbClr val="18436C"/>
                          </a:solidFill>
                        </a:rPr>
                        <a:t>ă</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s-ES" sz="1050" dirty="0" err="1">
                          <a:solidFill>
                            <a:srgbClr val="18436C"/>
                          </a:solidFill>
                        </a:rPr>
                        <a:t>Reutilizeaz</a:t>
                      </a:r>
                      <a:r>
                        <a:rPr lang="en-GB" sz="1050" dirty="0">
                          <a:solidFill>
                            <a:srgbClr val="18436C"/>
                          </a:solidFill>
                        </a:rPr>
                        <a:t>ă </a:t>
                      </a:r>
                      <a:r>
                        <a:rPr lang="es-ES" sz="1050" dirty="0">
                          <a:solidFill>
                            <a:srgbClr val="18436C"/>
                          </a:solidFill>
                        </a:rPr>
                        <a:t>un </a:t>
                      </a:r>
                      <a:r>
                        <a:rPr lang="es-ES" sz="1050" dirty="0" err="1">
                          <a:solidFill>
                            <a:srgbClr val="18436C"/>
                          </a:solidFill>
                        </a:rPr>
                        <a:t>produs</a:t>
                      </a:r>
                      <a:r>
                        <a:rPr lang="es-ES" sz="1050" dirty="0">
                          <a:solidFill>
                            <a:srgbClr val="18436C"/>
                          </a:solidFill>
                        </a:rPr>
                        <a:t> </a:t>
                      </a:r>
                      <a:r>
                        <a:rPr lang="es-ES" sz="1050" dirty="0" err="1">
                          <a:solidFill>
                            <a:srgbClr val="18436C"/>
                          </a:solidFill>
                        </a:rPr>
                        <a:t>funcțional</a:t>
                      </a:r>
                      <a:r>
                        <a:rPr lang="es-ES" sz="1050" dirty="0">
                          <a:solidFill>
                            <a:srgbClr val="18436C"/>
                          </a:solidFill>
                        </a:rPr>
                        <a:t> </a:t>
                      </a:r>
                      <a:r>
                        <a:rPr lang="es-ES" sz="1050" dirty="0" err="1">
                          <a:solidFill>
                            <a:srgbClr val="18436C"/>
                          </a:solidFill>
                        </a:rPr>
                        <a:t>aruncat</a:t>
                      </a:r>
                      <a:r>
                        <a:rPr lang="es-ES" sz="1050" dirty="0">
                          <a:solidFill>
                            <a:srgbClr val="18436C"/>
                          </a:solidFill>
                        </a:rPr>
                        <a:t> de </a:t>
                      </a:r>
                      <a:r>
                        <a:rPr lang="es-ES" sz="1050" dirty="0" err="1">
                          <a:solidFill>
                            <a:srgbClr val="18436C"/>
                          </a:solidFill>
                        </a:rPr>
                        <a:t>către</a:t>
                      </a:r>
                      <a:r>
                        <a:rPr lang="es-ES" sz="1050" dirty="0">
                          <a:solidFill>
                            <a:srgbClr val="18436C"/>
                          </a:solidFill>
                        </a:rPr>
                        <a:t> un </a:t>
                      </a:r>
                      <a:r>
                        <a:rPr lang="es-ES" sz="1050" dirty="0" err="1">
                          <a:solidFill>
                            <a:srgbClr val="18436C"/>
                          </a:solidFill>
                        </a:rPr>
                        <a:t>alt</a:t>
                      </a:r>
                      <a:r>
                        <a:rPr lang="es-ES" sz="1050" dirty="0">
                          <a:solidFill>
                            <a:srgbClr val="18436C"/>
                          </a:solidFill>
                        </a:rPr>
                        <a:t> </a:t>
                      </a:r>
                      <a:r>
                        <a:rPr lang="es-ES" sz="1050" dirty="0" err="1">
                          <a:solidFill>
                            <a:srgbClr val="18436C"/>
                          </a:solidFill>
                        </a:rPr>
                        <a:t>consumator</a:t>
                      </a:r>
                      <a:r>
                        <a:rPr lang="en-GB" sz="1050" dirty="0">
                          <a:solidFill>
                            <a:srgbClr val="18436C"/>
                          </a:solidFill>
                        </a:rPr>
                        <a:t>.</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244954469"/>
                  </a:ext>
                </a:extLst>
              </a:tr>
              <a:tr h="44758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R4 – Repar</a:t>
                      </a:r>
                      <a:r>
                        <a:rPr lang="en-GB" sz="1000" dirty="0">
                          <a:solidFill>
                            <a:srgbClr val="18436C"/>
                          </a:solidFill>
                        </a:rPr>
                        <a:t>ă</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dirty="0" err="1">
                          <a:solidFill>
                            <a:srgbClr val="18436C"/>
                          </a:solidFill>
                        </a:rPr>
                        <a:t>Repară</a:t>
                      </a:r>
                      <a:r>
                        <a:rPr lang="en-GB" sz="1050" dirty="0">
                          <a:solidFill>
                            <a:srgbClr val="18436C"/>
                          </a:solidFill>
                        </a:rPr>
                        <a:t> </a:t>
                      </a:r>
                      <a:r>
                        <a:rPr lang="en-GB" sz="1050" dirty="0" err="1">
                          <a:solidFill>
                            <a:srgbClr val="18436C"/>
                          </a:solidFill>
                        </a:rPr>
                        <a:t>și</a:t>
                      </a:r>
                      <a:r>
                        <a:rPr lang="en-GB" sz="1050" dirty="0">
                          <a:solidFill>
                            <a:srgbClr val="18436C"/>
                          </a:solidFill>
                        </a:rPr>
                        <a:t> </a:t>
                      </a:r>
                      <a:r>
                        <a:rPr lang="en-GB" sz="1050" dirty="0" err="1">
                          <a:solidFill>
                            <a:srgbClr val="18436C"/>
                          </a:solidFill>
                        </a:rPr>
                        <a:t>întreține</a:t>
                      </a:r>
                      <a:r>
                        <a:rPr lang="en-GB" sz="1050" dirty="0">
                          <a:solidFill>
                            <a:srgbClr val="18436C"/>
                          </a:solidFill>
                        </a:rPr>
                        <a:t> un </a:t>
                      </a:r>
                      <a:r>
                        <a:rPr lang="en-GB" sz="1050" dirty="0" err="1">
                          <a:solidFill>
                            <a:srgbClr val="18436C"/>
                          </a:solidFill>
                        </a:rPr>
                        <a:t>produs</a:t>
                      </a:r>
                      <a:r>
                        <a:rPr lang="en-GB" sz="1050" dirty="0">
                          <a:solidFill>
                            <a:srgbClr val="18436C"/>
                          </a:solidFill>
                        </a:rPr>
                        <a:t> defect </a:t>
                      </a:r>
                      <a:r>
                        <a:rPr lang="en-GB" sz="1050" dirty="0" err="1">
                          <a:solidFill>
                            <a:srgbClr val="18436C"/>
                          </a:solidFill>
                        </a:rPr>
                        <a:t>pentru</a:t>
                      </a:r>
                      <a:r>
                        <a:rPr lang="en-GB" sz="1050" dirty="0">
                          <a:solidFill>
                            <a:srgbClr val="18436C"/>
                          </a:solidFill>
                        </a:rPr>
                        <a:t> a-i </a:t>
                      </a:r>
                      <a:r>
                        <a:rPr lang="en-GB" sz="1050" dirty="0" err="1">
                          <a:solidFill>
                            <a:srgbClr val="18436C"/>
                          </a:solidFill>
                        </a:rPr>
                        <a:t>restabili</a:t>
                      </a:r>
                      <a:r>
                        <a:rPr lang="en-GB" sz="1050" dirty="0">
                          <a:solidFill>
                            <a:srgbClr val="18436C"/>
                          </a:solidFill>
                        </a:rPr>
                        <a:t> </a:t>
                      </a:r>
                      <a:r>
                        <a:rPr lang="en-GB" sz="1050" dirty="0" err="1">
                          <a:solidFill>
                            <a:srgbClr val="18436C"/>
                          </a:solidFill>
                        </a:rPr>
                        <a:t>funcția</a:t>
                      </a:r>
                      <a:r>
                        <a:rPr lang="en-GB" sz="1050" dirty="0">
                          <a:solidFill>
                            <a:srgbClr val="18436C"/>
                          </a:solidFill>
                        </a:rPr>
                        <a:t> </a:t>
                      </a:r>
                      <a:r>
                        <a:rPr lang="en-GB" sz="1050" dirty="0" err="1">
                          <a:solidFill>
                            <a:srgbClr val="18436C"/>
                          </a:solidFill>
                        </a:rPr>
                        <a:t>originală</a:t>
                      </a:r>
                      <a:r>
                        <a:rPr lang="en-GB" sz="1050" dirty="0">
                          <a:solidFill>
                            <a:srgbClr val="18436C"/>
                          </a:solidFill>
                        </a:rPr>
                        <a:t>.</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290464712"/>
                  </a:ext>
                </a:extLst>
              </a:tr>
              <a:tr h="24100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R5 – Recondiționeaz</a:t>
                      </a:r>
                      <a:r>
                        <a:rPr lang="en-GB" sz="1000" dirty="0">
                          <a:solidFill>
                            <a:srgbClr val="18436C"/>
                          </a:solidFill>
                        </a:rPr>
                        <a:t>ă</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dirty="0" err="1">
                          <a:solidFill>
                            <a:srgbClr val="18436C"/>
                          </a:solidFill>
                        </a:rPr>
                        <a:t>Restaurează</a:t>
                      </a:r>
                      <a:r>
                        <a:rPr lang="en-GB" sz="1050" dirty="0">
                          <a:solidFill>
                            <a:srgbClr val="18436C"/>
                          </a:solidFill>
                        </a:rPr>
                        <a:t> un </a:t>
                      </a:r>
                      <a:r>
                        <a:rPr lang="en-GB" sz="1050" dirty="0" err="1">
                          <a:solidFill>
                            <a:srgbClr val="18436C"/>
                          </a:solidFill>
                        </a:rPr>
                        <a:t>produs</a:t>
                      </a:r>
                      <a:r>
                        <a:rPr lang="en-GB" sz="1050" dirty="0">
                          <a:solidFill>
                            <a:srgbClr val="18436C"/>
                          </a:solidFill>
                        </a:rPr>
                        <a:t> </a:t>
                      </a:r>
                      <a:r>
                        <a:rPr lang="en-GB" sz="1050" dirty="0" err="1">
                          <a:solidFill>
                            <a:srgbClr val="18436C"/>
                          </a:solidFill>
                        </a:rPr>
                        <a:t>vechi</a:t>
                      </a:r>
                      <a:r>
                        <a:rPr lang="en-GB" sz="1050" dirty="0">
                          <a:solidFill>
                            <a:srgbClr val="18436C"/>
                          </a:solidFill>
                        </a:rPr>
                        <a:t> </a:t>
                      </a:r>
                      <a:r>
                        <a:rPr lang="en-GB" sz="1050" dirty="0" err="1">
                          <a:solidFill>
                            <a:srgbClr val="18436C"/>
                          </a:solidFill>
                        </a:rPr>
                        <a:t>pentru</a:t>
                      </a:r>
                      <a:r>
                        <a:rPr lang="en-GB" sz="1050" dirty="0">
                          <a:solidFill>
                            <a:srgbClr val="18436C"/>
                          </a:solidFill>
                        </a:rPr>
                        <a:t> a-l </a:t>
                      </a:r>
                      <a:r>
                        <a:rPr lang="en-GB" sz="1050" dirty="0" err="1">
                          <a:solidFill>
                            <a:srgbClr val="18436C"/>
                          </a:solidFill>
                        </a:rPr>
                        <a:t>actualiza</a:t>
                      </a:r>
                      <a:r>
                        <a:rPr lang="en-GB" sz="1050" dirty="0">
                          <a:solidFill>
                            <a:srgbClr val="18436C"/>
                          </a:solidFill>
                        </a:rPr>
                        <a:t>.</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1447061806"/>
                  </a:ext>
                </a:extLst>
              </a:tr>
              <a:tr h="34429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R6 – Remanufactureaz</a:t>
                      </a:r>
                      <a:r>
                        <a:rPr lang="en-GB" sz="1000" dirty="0">
                          <a:solidFill>
                            <a:srgbClr val="18436C"/>
                          </a:solidFill>
                        </a:rPr>
                        <a:t>ă</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dirty="0" err="1">
                          <a:solidFill>
                            <a:srgbClr val="18436C"/>
                          </a:solidFill>
                        </a:rPr>
                        <a:t>Folosește</a:t>
                      </a:r>
                      <a:r>
                        <a:rPr lang="en-GB" sz="1050" dirty="0">
                          <a:solidFill>
                            <a:srgbClr val="18436C"/>
                          </a:solidFill>
                        </a:rPr>
                        <a:t> </a:t>
                      </a:r>
                      <a:r>
                        <a:rPr lang="en-GB" sz="1050" dirty="0" err="1">
                          <a:solidFill>
                            <a:srgbClr val="18436C"/>
                          </a:solidFill>
                        </a:rPr>
                        <a:t>produsul</a:t>
                      </a:r>
                      <a:r>
                        <a:rPr lang="en-GB" sz="1050" dirty="0">
                          <a:solidFill>
                            <a:srgbClr val="18436C"/>
                          </a:solidFill>
                        </a:rPr>
                        <a:t> </a:t>
                      </a:r>
                      <a:r>
                        <a:rPr lang="en-GB" sz="1050" dirty="0" err="1">
                          <a:solidFill>
                            <a:srgbClr val="18436C"/>
                          </a:solidFill>
                        </a:rPr>
                        <a:t>sau</a:t>
                      </a:r>
                      <a:r>
                        <a:rPr lang="en-GB" sz="1050" dirty="0">
                          <a:solidFill>
                            <a:srgbClr val="18436C"/>
                          </a:solidFill>
                        </a:rPr>
                        <a:t> </a:t>
                      </a:r>
                      <a:r>
                        <a:rPr lang="en-GB" sz="1050" dirty="0" err="1">
                          <a:solidFill>
                            <a:srgbClr val="18436C"/>
                          </a:solidFill>
                        </a:rPr>
                        <a:t>piesele</a:t>
                      </a:r>
                      <a:r>
                        <a:rPr lang="en-GB" sz="1050" dirty="0">
                          <a:solidFill>
                            <a:srgbClr val="18436C"/>
                          </a:solidFill>
                        </a:rPr>
                        <a:t> </a:t>
                      </a:r>
                      <a:r>
                        <a:rPr lang="en-GB" sz="1050" dirty="0" err="1">
                          <a:solidFill>
                            <a:srgbClr val="18436C"/>
                          </a:solidFill>
                        </a:rPr>
                        <a:t>într</a:t>
                      </a:r>
                      <a:r>
                        <a:rPr lang="en-GB" sz="1050" dirty="0">
                          <a:solidFill>
                            <a:srgbClr val="18436C"/>
                          </a:solidFill>
                        </a:rPr>
                        <a:t>-un </a:t>
                      </a:r>
                      <a:r>
                        <a:rPr lang="en-GB" sz="1050" dirty="0" err="1">
                          <a:solidFill>
                            <a:srgbClr val="18436C"/>
                          </a:solidFill>
                        </a:rPr>
                        <a:t>produs</a:t>
                      </a:r>
                      <a:r>
                        <a:rPr lang="en-GB" sz="1050" dirty="0">
                          <a:solidFill>
                            <a:srgbClr val="18436C"/>
                          </a:solidFill>
                        </a:rPr>
                        <a:t> nou cu </a:t>
                      </a:r>
                      <a:r>
                        <a:rPr lang="en-GB" sz="1050" dirty="0" err="1">
                          <a:solidFill>
                            <a:srgbClr val="18436C"/>
                          </a:solidFill>
                        </a:rPr>
                        <a:t>funcția</a:t>
                      </a:r>
                      <a:r>
                        <a:rPr lang="en-GB" sz="1050" dirty="0">
                          <a:solidFill>
                            <a:srgbClr val="18436C"/>
                          </a:solidFill>
                        </a:rPr>
                        <a:t> </a:t>
                      </a:r>
                      <a:r>
                        <a:rPr lang="en-GB" sz="1050" dirty="0" err="1">
                          <a:solidFill>
                            <a:srgbClr val="18436C"/>
                          </a:solidFill>
                        </a:rPr>
                        <a:t>sa</a:t>
                      </a:r>
                      <a:r>
                        <a:rPr lang="en-GB" sz="1050" dirty="0">
                          <a:solidFill>
                            <a:srgbClr val="18436C"/>
                          </a:solidFill>
                        </a:rPr>
                        <a:t> </a:t>
                      </a:r>
                      <a:r>
                        <a:rPr lang="en-GB" sz="1050" dirty="0" err="1">
                          <a:solidFill>
                            <a:srgbClr val="18436C"/>
                          </a:solidFill>
                        </a:rPr>
                        <a:t>originală</a:t>
                      </a:r>
                      <a:r>
                        <a:rPr lang="en-GB" sz="1050" dirty="0">
                          <a:solidFill>
                            <a:srgbClr val="18436C"/>
                          </a:solidFill>
                        </a:rPr>
                        <a:t>.</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587845610"/>
                  </a:ext>
                </a:extLst>
              </a:tr>
              <a:tr h="344299">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R7 – Scop nou (repurpose)</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dirty="0" err="1">
                          <a:solidFill>
                            <a:srgbClr val="18436C"/>
                          </a:solidFill>
                        </a:rPr>
                        <a:t>Folosește</a:t>
                      </a:r>
                      <a:r>
                        <a:rPr lang="en-GB" sz="1050" dirty="0">
                          <a:solidFill>
                            <a:srgbClr val="18436C"/>
                          </a:solidFill>
                        </a:rPr>
                        <a:t> </a:t>
                      </a:r>
                      <a:r>
                        <a:rPr lang="en-GB" sz="1050" dirty="0" err="1">
                          <a:solidFill>
                            <a:srgbClr val="18436C"/>
                          </a:solidFill>
                        </a:rPr>
                        <a:t>produsul</a:t>
                      </a:r>
                      <a:r>
                        <a:rPr lang="en-GB" sz="1050" dirty="0">
                          <a:solidFill>
                            <a:srgbClr val="18436C"/>
                          </a:solidFill>
                        </a:rPr>
                        <a:t> </a:t>
                      </a:r>
                      <a:r>
                        <a:rPr lang="en-GB" sz="1050" dirty="0" err="1">
                          <a:solidFill>
                            <a:srgbClr val="18436C"/>
                          </a:solidFill>
                        </a:rPr>
                        <a:t>sau</a:t>
                      </a:r>
                      <a:r>
                        <a:rPr lang="en-GB" sz="1050" dirty="0">
                          <a:solidFill>
                            <a:srgbClr val="18436C"/>
                          </a:solidFill>
                        </a:rPr>
                        <a:t> </a:t>
                      </a:r>
                      <a:r>
                        <a:rPr lang="en-GB" sz="1050" dirty="0" err="1">
                          <a:solidFill>
                            <a:srgbClr val="18436C"/>
                          </a:solidFill>
                        </a:rPr>
                        <a:t>piesele</a:t>
                      </a:r>
                      <a:r>
                        <a:rPr lang="en-GB" sz="1050" dirty="0">
                          <a:solidFill>
                            <a:srgbClr val="18436C"/>
                          </a:solidFill>
                        </a:rPr>
                        <a:t> </a:t>
                      </a:r>
                      <a:r>
                        <a:rPr lang="en-GB" sz="1050" dirty="0" err="1">
                          <a:solidFill>
                            <a:srgbClr val="18436C"/>
                          </a:solidFill>
                        </a:rPr>
                        <a:t>într</a:t>
                      </a:r>
                      <a:r>
                        <a:rPr lang="en-GB" sz="1050" dirty="0">
                          <a:solidFill>
                            <a:srgbClr val="18436C"/>
                          </a:solidFill>
                        </a:rPr>
                        <a:t>-un </a:t>
                      </a:r>
                      <a:r>
                        <a:rPr lang="en-GB" sz="1050" dirty="0" err="1">
                          <a:solidFill>
                            <a:srgbClr val="18436C"/>
                          </a:solidFill>
                        </a:rPr>
                        <a:t>produs</a:t>
                      </a:r>
                      <a:r>
                        <a:rPr lang="en-GB" sz="1050" dirty="0">
                          <a:solidFill>
                            <a:srgbClr val="18436C"/>
                          </a:solidFill>
                        </a:rPr>
                        <a:t> nou cu o </a:t>
                      </a:r>
                      <a:r>
                        <a:rPr lang="en-GB" sz="1050" dirty="0" err="1">
                          <a:solidFill>
                            <a:srgbClr val="18436C"/>
                          </a:solidFill>
                        </a:rPr>
                        <a:t>funcție</a:t>
                      </a:r>
                      <a:r>
                        <a:rPr lang="en-GB" sz="1050" dirty="0">
                          <a:solidFill>
                            <a:srgbClr val="18436C"/>
                          </a:solidFill>
                        </a:rPr>
                        <a:t> </a:t>
                      </a:r>
                      <a:r>
                        <a:rPr lang="en-GB" sz="1050" dirty="0" err="1">
                          <a:solidFill>
                            <a:srgbClr val="18436C"/>
                          </a:solidFill>
                        </a:rPr>
                        <a:t>diferită</a:t>
                      </a:r>
                      <a:r>
                        <a:rPr lang="en-GB" sz="1050" dirty="0">
                          <a:solidFill>
                            <a:srgbClr val="18436C"/>
                          </a:solidFill>
                        </a:rPr>
                        <a:t>.</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867634818"/>
                  </a:ext>
                </a:extLst>
              </a:tr>
              <a:tr h="517041">
                <a:tc>
                  <a:txBody>
                    <a:bodyPr/>
                    <a:lstStyle/>
                    <a:p>
                      <a:r>
                        <a:rPr lang="pt-PT" sz="1000" b="1" dirty="0">
                          <a:solidFill>
                            <a:schemeClr val="bg1"/>
                          </a:solidFill>
                        </a:rPr>
                        <a:t>Aplicarea utilă a materialelor</a:t>
                      </a:r>
                      <a:endParaRPr lang="pt-PT" sz="1000" dirty="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R8 – Recicleaz</a:t>
                      </a:r>
                      <a:r>
                        <a:rPr lang="en-GB" sz="1000" dirty="0">
                          <a:solidFill>
                            <a:srgbClr val="18436C"/>
                          </a:solidFill>
                        </a:rPr>
                        <a:t>ă</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en-GB" sz="1050" dirty="0" err="1">
                          <a:solidFill>
                            <a:srgbClr val="18436C"/>
                          </a:solidFill>
                        </a:rPr>
                        <a:t>Prelucrează</a:t>
                      </a:r>
                      <a:r>
                        <a:rPr lang="en-GB" sz="1050" dirty="0">
                          <a:solidFill>
                            <a:srgbClr val="18436C"/>
                          </a:solidFill>
                        </a:rPr>
                        <a:t> </a:t>
                      </a:r>
                      <a:r>
                        <a:rPr lang="en-GB" sz="1050" dirty="0" err="1">
                          <a:solidFill>
                            <a:srgbClr val="18436C"/>
                          </a:solidFill>
                        </a:rPr>
                        <a:t>materialele</a:t>
                      </a:r>
                      <a:r>
                        <a:rPr lang="en-GB" sz="1050" dirty="0">
                          <a:solidFill>
                            <a:srgbClr val="18436C"/>
                          </a:solidFill>
                        </a:rPr>
                        <a:t> </a:t>
                      </a:r>
                      <a:r>
                        <a:rPr lang="en-GB" sz="1050" dirty="0" err="1">
                          <a:solidFill>
                            <a:srgbClr val="18436C"/>
                          </a:solidFill>
                        </a:rPr>
                        <a:t>pentru</a:t>
                      </a:r>
                      <a:r>
                        <a:rPr lang="en-GB" sz="1050" dirty="0">
                          <a:solidFill>
                            <a:srgbClr val="18436C"/>
                          </a:solidFill>
                        </a:rPr>
                        <a:t> a </a:t>
                      </a:r>
                      <a:r>
                        <a:rPr lang="en-GB" sz="1050" dirty="0" err="1">
                          <a:solidFill>
                            <a:srgbClr val="18436C"/>
                          </a:solidFill>
                        </a:rPr>
                        <a:t>obține</a:t>
                      </a:r>
                      <a:r>
                        <a:rPr lang="en-GB" sz="1050" dirty="0">
                          <a:solidFill>
                            <a:srgbClr val="18436C"/>
                          </a:solidFill>
                        </a:rPr>
                        <a:t> </a:t>
                      </a:r>
                      <a:r>
                        <a:rPr lang="en-GB" sz="1050" dirty="0" err="1">
                          <a:solidFill>
                            <a:srgbClr val="18436C"/>
                          </a:solidFill>
                        </a:rPr>
                        <a:t>aceeași</a:t>
                      </a:r>
                      <a:r>
                        <a:rPr lang="en-GB" sz="1050" dirty="0">
                          <a:solidFill>
                            <a:srgbClr val="18436C"/>
                          </a:solidFill>
                        </a:rPr>
                        <a:t> </a:t>
                      </a:r>
                      <a:r>
                        <a:rPr lang="en-GB" sz="1050" dirty="0" err="1">
                          <a:solidFill>
                            <a:srgbClr val="18436C"/>
                          </a:solidFill>
                        </a:rPr>
                        <a:t>calitate</a:t>
                      </a:r>
                      <a:r>
                        <a:rPr lang="en-GB" sz="1050" dirty="0">
                          <a:solidFill>
                            <a:srgbClr val="18436C"/>
                          </a:solidFill>
                        </a:rPr>
                        <a:t> (de </a:t>
                      </a:r>
                      <a:r>
                        <a:rPr lang="en-GB" sz="1050" dirty="0" err="1">
                          <a:solidFill>
                            <a:srgbClr val="18436C"/>
                          </a:solidFill>
                        </a:rPr>
                        <a:t>calitate</a:t>
                      </a:r>
                      <a:r>
                        <a:rPr lang="en-GB" sz="1050" dirty="0">
                          <a:solidFill>
                            <a:srgbClr val="18436C"/>
                          </a:solidFill>
                        </a:rPr>
                        <a:t> </a:t>
                      </a:r>
                      <a:r>
                        <a:rPr lang="en-GB" sz="1050" dirty="0" err="1">
                          <a:solidFill>
                            <a:srgbClr val="18436C"/>
                          </a:solidFill>
                        </a:rPr>
                        <a:t>înaltă</a:t>
                      </a:r>
                      <a:r>
                        <a:rPr lang="en-GB" sz="1050" dirty="0">
                          <a:solidFill>
                            <a:srgbClr val="18436C"/>
                          </a:solidFill>
                        </a:rPr>
                        <a:t>) </a:t>
                      </a:r>
                      <a:r>
                        <a:rPr lang="en-GB" sz="1050" dirty="0" err="1">
                          <a:solidFill>
                            <a:srgbClr val="18436C"/>
                          </a:solidFill>
                        </a:rPr>
                        <a:t>sau</a:t>
                      </a:r>
                      <a:r>
                        <a:rPr lang="en-GB" sz="1050" dirty="0">
                          <a:solidFill>
                            <a:srgbClr val="18436C"/>
                          </a:solidFill>
                        </a:rPr>
                        <a:t> de </a:t>
                      </a:r>
                      <a:r>
                        <a:rPr lang="en-GB" sz="1050" dirty="0" err="1">
                          <a:solidFill>
                            <a:srgbClr val="18436C"/>
                          </a:solidFill>
                        </a:rPr>
                        <a:t>calitate</a:t>
                      </a:r>
                      <a:r>
                        <a:rPr lang="en-GB" sz="1050" dirty="0">
                          <a:solidFill>
                            <a:srgbClr val="18436C"/>
                          </a:solidFill>
                        </a:rPr>
                        <a:t> </a:t>
                      </a:r>
                      <a:r>
                        <a:rPr lang="en-GB" sz="1050" dirty="0" err="1">
                          <a:solidFill>
                            <a:srgbClr val="18436C"/>
                          </a:solidFill>
                        </a:rPr>
                        <a:t>inferioară</a:t>
                      </a:r>
                      <a:r>
                        <a:rPr lang="en-GB" sz="1050" dirty="0">
                          <a:solidFill>
                            <a:srgbClr val="18436C"/>
                          </a:solidFill>
                        </a:rPr>
                        <a:t> (</a:t>
                      </a:r>
                      <a:r>
                        <a:rPr lang="en-GB" sz="1050" dirty="0" err="1">
                          <a:solidFill>
                            <a:srgbClr val="18436C"/>
                          </a:solidFill>
                        </a:rPr>
                        <a:t>calitate</a:t>
                      </a:r>
                      <a:r>
                        <a:rPr lang="en-GB" sz="1050" dirty="0">
                          <a:solidFill>
                            <a:srgbClr val="18436C"/>
                          </a:solidFill>
                        </a:rPr>
                        <a:t> </a:t>
                      </a:r>
                      <a:r>
                        <a:rPr lang="en-GB" sz="1050" dirty="0" err="1">
                          <a:solidFill>
                            <a:srgbClr val="18436C"/>
                          </a:solidFill>
                        </a:rPr>
                        <a:t>scăzută</a:t>
                      </a:r>
                      <a:r>
                        <a:rPr lang="en-GB" sz="1050" dirty="0">
                          <a:solidFill>
                            <a:srgbClr val="18436C"/>
                          </a:solidFill>
                        </a:rPr>
                        <a:t>).</a:t>
                      </a: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4260078164"/>
                  </a:ext>
                </a:extLst>
              </a:tr>
              <a:tr h="285356">
                <a:tc>
                  <a:txBody>
                    <a:bodyPr/>
                    <a:lstStyle/>
                    <a:p>
                      <a:endParaRPr lang="pt-PT" sz="1000">
                        <a:solidFill>
                          <a:schemeClr val="bg1"/>
                        </a:solidFill>
                      </a:endParaRPr>
                    </a:p>
                  </a:txBody>
                  <a:tcPr marL="32617" marR="32617" marT="16309" marB="16309" anchor="ctr">
                    <a:lnL>
                      <a:noFill/>
                    </a:lnL>
                    <a:lnR>
                      <a:noFill/>
                    </a:lnR>
                    <a:lnT>
                      <a:noFill/>
                    </a:lnT>
                    <a:lnB>
                      <a:noFill/>
                    </a:lnB>
                    <a:solidFill>
                      <a:srgbClr val="00305C"/>
                    </a:solidFill>
                  </a:tcPr>
                </a:tc>
                <a:tc>
                  <a:txBody>
                    <a:bodyPr/>
                    <a:lstStyle/>
                    <a:p>
                      <a:r>
                        <a:rPr lang="pt-PT" sz="1000" b="1" dirty="0">
                          <a:solidFill>
                            <a:srgbClr val="18436C"/>
                          </a:solidFill>
                        </a:rPr>
                        <a:t>R9 – Recupereaza</a:t>
                      </a:r>
                      <a:endParaRPr lang="pt-PT" sz="1000" dirty="0">
                        <a:solidFill>
                          <a:srgbClr val="18436C"/>
                        </a:solidFill>
                      </a:endParaRPr>
                    </a:p>
                  </a:txBody>
                  <a:tcPr marL="32617" marR="32617" marT="16309" marB="16309" anchor="ctr">
                    <a:lnL>
                      <a:noFill/>
                    </a:lnL>
                    <a:lnR>
                      <a:noFill/>
                    </a:lnR>
                    <a:lnT>
                      <a:noFill/>
                    </a:lnT>
                    <a:lnB>
                      <a:noFill/>
                    </a:lnB>
                    <a:solidFill>
                      <a:srgbClr val="ABB1C9"/>
                    </a:solidFill>
                  </a:tcPr>
                </a:tc>
                <a:tc>
                  <a:txBody>
                    <a:bodyPr/>
                    <a:lstStyle/>
                    <a:p>
                      <a:pPr algn="ctr"/>
                      <a:r>
                        <a:rPr lang="it-IT" sz="1050" dirty="0">
                          <a:solidFill>
                            <a:srgbClr val="18436C"/>
                          </a:solidFill>
                        </a:rPr>
                        <a:t>Incinerează materiale pentru a recupera energie.</a:t>
                      </a:r>
                      <a:endParaRPr lang="en-GB" sz="1050" dirty="0">
                        <a:solidFill>
                          <a:srgbClr val="18436C"/>
                        </a:solidFill>
                      </a:endParaRPr>
                    </a:p>
                  </a:txBody>
                  <a:tcPr marL="32617" marR="32617" marT="16309" marB="16309" anchor="ctr">
                    <a:lnL>
                      <a:noFill/>
                    </a:lnL>
                    <a:lnR>
                      <a:noFill/>
                    </a:lnR>
                    <a:lnT>
                      <a:noFill/>
                    </a:lnT>
                    <a:lnB>
                      <a:noFill/>
                    </a:lnB>
                    <a:solidFill>
                      <a:srgbClr val="E3E5EF"/>
                    </a:solidFill>
                  </a:tcPr>
                </a:tc>
                <a:extLst>
                  <a:ext uri="{0D108BD9-81ED-4DB2-BD59-A6C34878D82A}">
                    <a16:rowId xmlns:a16="http://schemas.microsoft.com/office/drawing/2014/main" val="3194011012"/>
                  </a:ext>
                </a:extLst>
              </a:tr>
            </a:tbl>
          </a:graphicData>
        </a:graphic>
      </p:graphicFrame>
      <p:sp>
        <p:nvSpPr>
          <p:cNvPr id="4" name="TextBox 3">
            <a:extLst>
              <a:ext uri="{FF2B5EF4-FFF2-40B4-BE49-F238E27FC236}">
                <a16:creationId xmlns:a16="http://schemas.microsoft.com/office/drawing/2014/main" id="{CD1AC7DF-73AE-0FE3-6BD3-1FEEA72767D6}"/>
              </a:ext>
            </a:extLst>
          </p:cNvPr>
          <p:cNvSpPr txBox="1"/>
          <p:nvPr/>
        </p:nvSpPr>
        <p:spPr>
          <a:xfrm>
            <a:off x="399368" y="6104504"/>
            <a:ext cx="8676899" cy="584775"/>
          </a:xfrm>
          <a:prstGeom prst="rect">
            <a:avLst/>
          </a:prstGeom>
          <a:noFill/>
        </p:spPr>
        <p:txBody>
          <a:bodyPr wrap="square">
            <a:spAutoFit/>
          </a:bodyPr>
          <a:lstStyle/>
          <a:p>
            <a:pPr lvl="0">
              <a:defRPr/>
            </a:pPr>
            <a:r>
              <a:rPr lang="en-GB" sz="800" dirty="0"/>
              <a:t>Sursa </a:t>
            </a:r>
            <a:r>
              <a:rPr lang="en-GB" sz="800" dirty="0" err="1"/>
              <a:t>imaginii</a:t>
            </a:r>
            <a:r>
              <a:rPr lang="en-GB" sz="800" dirty="0"/>
              <a:t>: Kupfer, R., et. al. 2022. </a:t>
            </a:r>
            <a:r>
              <a:rPr lang="en-US" sz="800" dirty="0"/>
              <a:t>Neutral lightweight engineering: a holistic approach towards sustainability driven engineering. Discover Sustainability. </a:t>
            </a:r>
            <a:r>
              <a:rPr lang="en-GB" sz="800" b="0" i="0" u="none" strike="noStrike" kern="1200" baseline="0" dirty="0">
                <a:solidFill>
                  <a:schemeClr val="tx1"/>
                </a:solidFill>
                <a:latin typeface="+mn-lt"/>
                <a:ea typeface="+mn-ea"/>
                <a:cs typeface="+mn-cs"/>
              </a:rPr>
              <a:t>DOI: 10.1007/s43621-022-00084-9 10 R-strategies ordered </a:t>
            </a:r>
            <a:r>
              <a:rPr lang="en-US" sz="800" b="0" i="0" u="none" strike="noStrike" kern="1200" baseline="0" dirty="0">
                <a:solidFill>
                  <a:schemeClr val="tx1"/>
                </a:solidFill>
                <a:latin typeface="+mn-lt"/>
                <a:ea typeface="+mn-ea"/>
                <a:cs typeface="+mn-cs"/>
              </a:rPr>
              <a:t>for priority according to their </a:t>
            </a:r>
            <a:r>
              <a:rPr lang="en-GB" sz="800" b="0" i="0" u="none" strike="noStrike" kern="1200" baseline="0" dirty="0">
                <a:solidFill>
                  <a:schemeClr val="tx1"/>
                </a:solidFill>
                <a:latin typeface="+mn-lt"/>
                <a:ea typeface="+mn-ea"/>
                <a:cs typeface="+mn-cs"/>
              </a:rPr>
              <a:t>levels of circularity</a:t>
            </a:r>
            <a:endParaRPr lang="en-GB" sz="800" dirty="0"/>
          </a:p>
          <a:p>
            <a:pPr marL="0" marR="0" lvl="0" indent="0" algn="l" defTabSz="914400" rtl="0" eaLnBrk="1" fontAlgn="auto" latinLnBrk="0" hangingPunct="1">
              <a:buClrTx/>
              <a:buSzTx/>
              <a:buFontTx/>
              <a:buNone/>
              <a:tabLst/>
              <a:defRPr/>
            </a:pPr>
            <a:endParaRPr lang="en-GB" sz="800" dirty="0"/>
          </a:p>
          <a:p>
            <a:pPr marL="0" marR="0" lvl="0" indent="0" algn="l" defTabSz="914400" rtl="0" eaLnBrk="1" fontAlgn="auto" latinLnBrk="0" hangingPunct="1">
              <a:buClrTx/>
              <a:buSzTx/>
              <a:buFontTx/>
              <a:buNone/>
              <a:tabLst/>
              <a:defRPr/>
            </a:pPr>
            <a:r>
              <a:rPr lang="en-GB" sz="800" dirty="0"/>
              <a:t>EEA - </a:t>
            </a:r>
            <a:r>
              <a:rPr lang="en-US" sz="800" b="1" i="0" kern="1200" dirty="0">
                <a:solidFill>
                  <a:schemeClr val="tx1"/>
                </a:solidFill>
                <a:effectLst/>
                <a:latin typeface="+mn-lt"/>
                <a:ea typeface="+mn-ea"/>
                <a:cs typeface="+mn-cs"/>
              </a:rPr>
              <a:t>Strategies for increased circularity within the product chain </a:t>
            </a:r>
            <a:r>
              <a:rPr lang="en-GB" sz="800" dirty="0">
                <a:hlinkClick r:id="rId4"/>
              </a:rPr>
              <a:t>https://www.eea.europa.eu/publications/capturing-the-climate-change-mitigation</a:t>
            </a:r>
            <a:r>
              <a:rPr lang="en-GB" sz="800" dirty="0"/>
              <a:t> </a:t>
            </a:r>
          </a:p>
        </p:txBody>
      </p:sp>
      <p:sp>
        <p:nvSpPr>
          <p:cNvPr id="3" name="Title 4">
            <a:extLst>
              <a:ext uri="{FF2B5EF4-FFF2-40B4-BE49-F238E27FC236}">
                <a16:creationId xmlns:a16="http://schemas.microsoft.com/office/drawing/2014/main" id="{65363719-8E3E-7796-4A06-5FC5A33CFC32}"/>
              </a:ext>
            </a:extLst>
          </p:cNvPr>
          <p:cNvSpPr txBox="1">
            <a:spLocks/>
          </p:cNvSpPr>
          <p:nvPr/>
        </p:nvSpPr>
        <p:spPr>
          <a:xfrm>
            <a:off x="2530440" y="0"/>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Tendințe cheie în sustenabilitate</a:t>
            </a:r>
            <a:endParaRPr lang="el-GR" dirty="0">
              <a:solidFill>
                <a:srgbClr val="255839"/>
              </a:solidFill>
            </a:endParaRPr>
          </a:p>
        </p:txBody>
      </p:sp>
    </p:spTree>
    <p:custDataLst>
      <p:tags r:id="rId1"/>
    </p:custDataLst>
    <p:extLst>
      <p:ext uri="{BB962C8B-B14F-4D97-AF65-F5344CB8AC3E}">
        <p14:creationId xmlns:p14="http://schemas.microsoft.com/office/powerpoint/2010/main" val="1044052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C70C6-202F-F05B-F6A9-5C3450004FC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4AD4638-2E78-C22C-DF02-7E929758285A}"/>
              </a:ext>
            </a:extLst>
          </p:cNvPr>
          <p:cNvSpPr>
            <a:spLocks noGrp="1"/>
          </p:cNvSpPr>
          <p:nvPr>
            <p:ph type="title"/>
          </p:nvPr>
        </p:nvSpPr>
        <p:spPr>
          <a:xfrm>
            <a:off x="4458506" y="653361"/>
            <a:ext cx="8895009" cy="1320800"/>
          </a:xfrm>
        </p:spPr>
        <p:txBody>
          <a:bodyPr/>
          <a:lstStyle/>
          <a:p>
            <a:r>
              <a:rPr lang="en-US" dirty="0">
                <a:solidFill>
                  <a:srgbClr val="255839"/>
                </a:solidFill>
              </a:rPr>
              <a:t>Economia </a:t>
            </a:r>
            <a:r>
              <a:rPr lang="en-US" dirty="0" err="1">
                <a:solidFill>
                  <a:srgbClr val="255839"/>
                </a:solidFill>
              </a:rPr>
              <a:t>verde</a:t>
            </a:r>
            <a:endParaRPr lang="el-GR" dirty="0">
              <a:solidFill>
                <a:srgbClr val="255839"/>
              </a:solidFill>
            </a:endParaRPr>
          </a:p>
        </p:txBody>
      </p:sp>
      <p:sp>
        <p:nvSpPr>
          <p:cNvPr id="5" name="Content Placeholder 4">
            <a:extLst>
              <a:ext uri="{FF2B5EF4-FFF2-40B4-BE49-F238E27FC236}">
                <a16:creationId xmlns:a16="http://schemas.microsoft.com/office/drawing/2014/main" id="{0E291888-2D21-CB2D-0BB8-A0A192FFE725}"/>
              </a:ext>
            </a:extLst>
          </p:cNvPr>
          <p:cNvSpPr>
            <a:spLocks noGrp="1"/>
          </p:cNvSpPr>
          <p:nvPr>
            <p:ph sz="quarter" idx="12"/>
          </p:nvPr>
        </p:nvSpPr>
        <p:spPr>
          <a:xfrm>
            <a:off x="4564120" y="1881250"/>
            <a:ext cx="4930610" cy="3882353"/>
          </a:xfrm>
        </p:spPr>
        <p:txBody>
          <a:bodyPr>
            <a:normAutofit fontScale="92500" lnSpcReduction="20000"/>
          </a:bodyPr>
          <a:lstStyle/>
          <a:p>
            <a:r>
              <a:rPr lang="en-US" dirty="0"/>
              <a:t>O </a:t>
            </a:r>
            <a:r>
              <a:rPr lang="en-US" dirty="0" err="1"/>
              <a:t>economie</a:t>
            </a:r>
            <a:r>
              <a:rPr lang="en-US" dirty="0"/>
              <a:t> </a:t>
            </a:r>
            <a:r>
              <a:rPr lang="en-US" dirty="0" err="1"/>
              <a:t>verde</a:t>
            </a:r>
            <a:r>
              <a:rPr lang="en-US" dirty="0"/>
              <a:t> </a:t>
            </a:r>
            <a:r>
              <a:rPr lang="en-US" dirty="0" err="1"/>
              <a:t>este</a:t>
            </a:r>
            <a:r>
              <a:rPr lang="en-US" dirty="0"/>
              <a:t> </a:t>
            </a:r>
            <a:r>
              <a:rPr lang="en-US" dirty="0" err="1"/>
              <a:t>definită</a:t>
            </a:r>
            <a:r>
              <a:rPr lang="en-US" dirty="0"/>
              <a:t> ca </a:t>
            </a:r>
            <a:r>
              <a:rPr lang="en-US" dirty="0" err="1"/>
              <a:t>fiind</a:t>
            </a:r>
            <a:r>
              <a:rPr lang="en-US" dirty="0"/>
              <a:t> cu </a:t>
            </a:r>
            <a:r>
              <a:rPr lang="en-US" dirty="0" err="1"/>
              <a:t>emisii</a:t>
            </a:r>
            <a:r>
              <a:rPr lang="en-US" dirty="0"/>
              <a:t> </a:t>
            </a:r>
            <a:r>
              <a:rPr lang="en-US" dirty="0" err="1"/>
              <a:t>scăzute</a:t>
            </a:r>
            <a:r>
              <a:rPr lang="en-US" dirty="0"/>
              <a:t> de carbon, </a:t>
            </a:r>
            <a:r>
              <a:rPr lang="en-US" dirty="0" err="1"/>
              <a:t>eficientă</a:t>
            </a:r>
            <a:r>
              <a:rPr lang="en-US" dirty="0"/>
              <a:t> din </a:t>
            </a:r>
            <a:r>
              <a:rPr lang="en-US" dirty="0" err="1"/>
              <a:t>punct</a:t>
            </a:r>
            <a:r>
              <a:rPr lang="en-US" dirty="0"/>
              <a:t> de </a:t>
            </a:r>
            <a:r>
              <a:rPr lang="en-US" dirty="0" err="1"/>
              <a:t>vedere</a:t>
            </a:r>
            <a:r>
              <a:rPr lang="en-US" dirty="0"/>
              <a:t> al </a:t>
            </a:r>
            <a:r>
              <a:rPr lang="en-US" dirty="0" err="1"/>
              <a:t>resurselor</a:t>
            </a:r>
            <a:r>
              <a:rPr lang="en-US" dirty="0"/>
              <a:t> </a:t>
            </a:r>
            <a:r>
              <a:rPr lang="en-US" dirty="0" err="1"/>
              <a:t>și</a:t>
            </a:r>
            <a:r>
              <a:rPr lang="en-US" dirty="0"/>
              <a:t> </a:t>
            </a:r>
            <a:r>
              <a:rPr lang="en-US" dirty="0" err="1"/>
              <a:t>incluzivă</a:t>
            </a:r>
            <a:r>
              <a:rPr lang="en-US" dirty="0"/>
              <a:t> social. 
</a:t>
            </a:r>
            <a:r>
              <a:rPr lang="en-US" dirty="0" err="1"/>
              <a:t>Într</a:t>
            </a:r>
            <a:r>
              <a:rPr lang="en-US" dirty="0"/>
              <a:t>-o </a:t>
            </a:r>
            <a:r>
              <a:rPr lang="en-US" dirty="0" err="1"/>
              <a:t>economie</a:t>
            </a:r>
            <a:r>
              <a:rPr lang="en-US" dirty="0"/>
              <a:t> </a:t>
            </a:r>
            <a:r>
              <a:rPr lang="en-US" dirty="0" err="1"/>
              <a:t>verde</a:t>
            </a:r>
            <a:r>
              <a:rPr lang="en-US" dirty="0"/>
              <a:t>, </a:t>
            </a:r>
            <a:r>
              <a:rPr lang="en-US" dirty="0" err="1"/>
              <a:t>creșterea</a:t>
            </a:r>
            <a:r>
              <a:rPr lang="en-US" dirty="0"/>
              <a:t> </a:t>
            </a:r>
            <a:r>
              <a:rPr lang="en-US" dirty="0" err="1"/>
              <a:t>ocupării</a:t>
            </a:r>
            <a:r>
              <a:rPr lang="en-US" dirty="0"/>
              <a:t> </a:t>
            </a:r>
            <a:r>
              <a:rPr lang="en-US" dirty="0" err="1"/>
              <a:t>forței</a:t>
            </a:r>
            <a:r>
              <a:rPr lang="en-US" dirty="0"/>
              <a:t> de </a:t>
            </a:r>
            <a:r>
              <a:rPr lang="en-US" dirty="0" err="1"/>
              <a:t>muncă</a:t>
            </a:r>
            <a:r>
              <a:rPr lang="en-US" dirty="0"/>
              <a:t> </a:t>
            </a:r>
            <a:r>
              <a:rPr lang="en-US" dirty="0" err="1"/>
              <a:t>și</a:t>
            </a:r>
            <a:r>
              <a:rPr lang="en-US" dirty="0"/>
              <a:t> a </a:t>
            </a:r>
            <a:r>
              <a:rPr lang="en-US" dirty="0" err="1"/>
              <a:t>veniturilor</a:t>
            </a:r>
            <a:r>
              <a:rPr lang="en-US" dirty="0"/>
              <a:t> </a:t>
            </a:r>
            <a:r>
              <a:rPr lang="en-US" dirty="0" err="1"/>
              <a:t>este</a:t>
            </a:r>
            <a:r>
              <a:rPr lang="en-US" dirty="0"/>
              <a:t> </a:t>
            </a:r>
            <a:r>
              <a:rPr lang="en-US" dirty="0" err="1"/>
              <a:t>determinată</a:t>
            </a:r>
            <a:r>
              <a:rPr lang="en-US" dirty="0"/>
              <a:t> de </a:t>
            </a:r>
            <a:r>
              <a:rPr lang="en-US" dirty="0" err="1"/>
              <a:t>investițiile</a:t>
            </a:r>
            <a:r>
              <a:rPr lang="en-US" dirty="0"/>
              <a:t> </a:t>
            </a:r>
            <a:r>
              <a:rPr lang="en-US" dirty="0" err="1"/>
              <a:t>publice</a:t>
            </a:r>
            <a:r>
              <a:rPr lang="en-US" dirty="0"/>
              <a:t> </a:t>
            </a:r>
            <a:r>
              <a:rPr lang="en-US" dirty="0" err="1"/>
              <a:t>și</a:t>
            </a:r>
            <a:r>
              <a:rPr lang="en-US" dirty="0"/>
              <a:t> private </a:t>
            </a:r>
            <a:r>
              <a:rPr lang="en-US" dirty="0" err="1"/>
              <a:t>în</a:t>
            </a:r>
            <a:r>
              <a:rPr lang="en-US" dirty="0"/>
              <a:t> </a:t>
            </a:r>
            <a:r>
              <a:rPr lang="en-US" dirty="0" err="1"/>
              <a:t>astfel</a:t>
            </a:r>
            <a:r>
              <a:rPr lang="en-US" dirty="0"/>
              <a:t> de </a:t>
            </a:r>
            <a:r>
              <a:rPr lang="en-US" dirty="0" err="1"/>
              <a:t>activități</a:t>
            </a:r>
            <a:r>
              <a:rPr lang="en-US" dirty="0"/>
              <a:t> </a:t>
            </a:r>
            <a:r>
              <a:rPr lang="en-US" dirty="0" err="1"/>
              <a:t>economice</a:t>
            </a:r>
            <a:r>
              <a:rPr lang="en-US" dirty="0"/>
              <a:t>, </a:t>
            </a:r>
            <a:r>
              <a:rPr lang="en-US" dirty="0" err="1"/>
              <a:t>infrastructură</a:t>
            </a:r>
            <a:r>
              <a:rPr lang="en-US" dirty="0"/>
              <a:t> </a:t>
            </a:r>
            <a:r>
              <a:rPr lang="en-US" dirty="0" err="1"/>
              <a:t>și</a:t>
            </a:r>
            <a:r>
              <a:rPr lang="en-US" dirty="0"/>
              <a:t> active care permit </a:t>
            </a:r>
            <a:r>
              <a:rPr lang="en-US" dirty="0" err="1"/>
              <a:t>reducerea</a:t>
            </a:r>
            <a:r>
              <a:rPr lang="en-US" dirty="0"/>
              <a:t> </a:t>
            </a:r>
            <a:r>
              <a:rPr lang="en-US" dirty="0" err="1"/>
              <a:t>emisiilor</a:t>
            </a:r>
            <a:r>
              <a:rPr lang="en-US" dirty="0"/>
              <a:t> de carbon </a:t>
            </a:r>
            <a:r>
              <a:rPr lang="en-US" dirty="0" err="1"/>
              <a:t>și</a:t>
            </a:r>
            <a:r>
              <a:rPr lang="en-US" dirty="0"/>
              <a:t> a </a:t>
            </a:r>
            <a:r>
              <a:rPr lang="en-US" dirty="0" err="1"/>
              <a:t>poluării</a:t>
            </a:r>
            <a:r>
              <a:rPr lang="en-US" dirty="0"/>
              <a:t>, </a:t>
            </a:r>
            <a:r>
              <a:rPr lang="en-US" dirty="0" err="1"/>
              <a:t>creșterea</a:t>
            </a:r>
            <a:r>
              <a:rPr lang="en-US" dirty="0"/>
              <a:t> </a:t>
            </a:r>
            <a:r>
              <a:rPr lang="en-US" dirty="0" err="1"/>
              <a:t>eficienței</a:t>
            </a:r>
            <a:r>
              <a:rPr lang="en-US" dirty="0"/>
              <a:t> </a:t>
            </a:r>
            <a:r>
              <a:rPr lang="en-US" dirty="0" err="1"/>
              <a:t>energetice</a:t>
            </a:r>
            <a:r>
              <a:rPr lang="en-US" dirty="0"/>
              <a:t> </a:t>
            </a:r>
            <a:r>
              <a:rPr lang="en-US" dirty="0" err="1"/>
              <a:t>și</a:t>
            </a:r>
            <a:r>
              <a:rPr lang="en-US" dirty="0"/>
              <a:t> a </a:t>
            </a:r>
            <a:r>
              <a:rPr lang="en-US" dirty="0" err="1"/>
              <a:t>resurselor</a:t>
            </a:r>
            <a:r>
              <a:rPr lang="en-US" dirty="0"/>
              <a:t>, precum </a:t>
            </a:r>
            <a:r>
              <a:rPr lang="en-US" dirty="0" err="1"/>
              <a:t>și</a:t>
            </a:r>
            <a:r>
              <a:rPr lang="en-US" dirty="0"/>
              <a:t> </a:t>
            </a:r>
            <a:r>
              <a:rPr lang="en-US" dirty="0" err="1"/>
              <a:t>prevenirea</a:t>
            </a:r>
            <a:r>
              <a:rPr lang="en-US" dirty="0"/>
              <a:t> </a:t>
            </a:r>
            <a:r>
              <a:rPr lang="en-US" dirty="0" err="1"/>
              <a:t>pierderii</a:t>
            </a:r>
            <a:r>
              <a:rPr lang="en-US" dirty="0"/>
              <a:t> </a:t>
            </a:r>
            <a:r>
              <a:rPr lang="en-US" dirty="0" err="1"/>
              <a:t>biodiversității</a:t>
            </a:r>
            <a:r>
              <a:rPr lang="en-US" dirty="0"/>
              <a:t> </a:t>
            </a:r>
            <a:r>
              <a:rPr lang="en-US" dirty="0" err="1"/>
              <a:t>și</a:t>
            </a:r>
            <a:r>
              <a:rPr lang="en-US" dirty="0"/>
              <a:t> a </a:t>
            </a:r>
            <a:r>
              <a:rPr lang="en-US" dirty="0" err="1"/>
              <a:t>serviciilor</a:t>
            </a:r>
            <a:r>
              <a:rPr lang="en-US" dirty="0"/>
              <a:t> </a:t>
            </a:r>
            <a:r>
              <a:rPr lang="en-US" dirty="0" err="1"/>
              <a:t>ecosistemice</a:t>
            </a:r>
            <a:r>
              <a:rPr lang="en-US" dirty="0"/>
              <a:t>.</a:t>
            </a:r>
          </a:p>
          <a:p>
            <a:pPr marL="0" indent="0">
              <a:buNone/>
            </a:pPr>
            <a:r>
              <a:rPr lang="en-US" b="1" dirty="0" err="1">
                <a:solidFill>
                  <a:srgbClr val="255839"/>
                </a:solidFill>
              </a:rPr>
              <a:t>Sfat</a:t>
            </a:r>
            <a:r>
              <a:rPr lang="en-US" b="1" dirty="0">
                <a:solidFill>
                  <a:srgbClr val="255839"/>
                </a:solidFill>
              </a:rPr>
              <a:t> </a:t>
            </a:r>
            <a:r>
              <a:rPr lang="en-US" b="1" dirty="0" err="1">
                <a:solidFill>
                  <a:srgbClr val="255839"/>
                </a:solidFill>
              </a:rPr>
              <a:t>pentru</a:t>
            </a:r>
            <a:r>
              <a:rPr lang="en-US" b="1" dirty="0">
                <a:solidFill>
                  <a:srgbClr val="255839"/>
                </a:solidFill>
              </a:rPr>
              <a:t> formator: </a:t>
            </a:r>
            <a:r>
              <a:rPr lang="en-US" dirty="0" err="1"/>
              <a:t>Conectați</a:t>
            </a:r>
            <a:r>
              <a:rPr lang="en-US" dirty="0"/>
              <a:t> </a:t>
            </a:r>
            <a:r>
              <a:rPr lang="en-US" dirty="0" err="1"/>
              <a:t>economia</a:t>
            </a:r>
            <a:r>
              <a:rPr lang="en-US" dirty="0"/>
              <a:t> </a:t>
            </a:r>
            <a:r>
              <a:rPr lang="en-US" dirty="0" err="1"/>
              <a:t>verde</a:t>
            </a:r>
            <a:r>
              <a:rPr lang="en-US" dirty="0"/>
              <a:t> cu </a:t>
            </a:r>
            <a:r>
              <a:rPr lang="en-US" dirty="0" err="1"/>
              <a:t>sectoarele</a:t>
            </a:r>
            <a:r>
              <a:rPr lang="en-US" dirty="0"/>
              <a:t> </a:t>
            </a:r>
            <a:r>
              <a:rPr lang="en-US" dirty="0" err="1"/>
              <a:t>cursanților</a:t>
            </a:r>
            <a:r>
              <a:rPr lang="en-US" dirty="0"/>
              <a:t> </a:t>
            </a:r>
            <a:r>
              <a:rPr lang="en-US" dirty="0" err="1"/>
              <a:t>dvs</a:t>
            </a:r>
            <a:r>
              <a:rPr lang="en-US" dirty="0"/>
              <a:t>.: </a:t>
            </a:r>
            <a:r>
              <a:rPr lang="en-US" i="1" dirty="0"/>
              <a:t>Ce </a:t>
            </a:r>
            <a:r>
              <a:rPr lang="en-US" i="1" dirty="0" err="1"/>
              <a:t>locuri</a:t>
            </a:r>
            <a:r>
              <a:rPr lang="en-US" i="1" dirty="0"/>
              <a:t> de </a:t>
            </a:r>
            <a:r>
              <a:rPr lang="en-US" i="1" dirty="0" err="1"/>
              <a:t>muncă</a:t>
            </a:r>
            <a:r>
              <a:rPr lang="en-US" i="1" dirty="0"/>
              <a:t> </a:t>
            </a:r>
            <a:r>
              <a:rPr lang="en-US" i="1" dirty="0" err="1"/>
              <a:t>verzi</a:t>
            </a:r>
            <a:r>
              <a:rPr lang="en-US" i="1" dirty="0"/>
              <a:t> </a:t>
            </a:r>
            <a:r>
              <a:rPr lang="en-US" i="1" dirty="0" err="1"/>
              <a:t>cresc</a:t>
            </a:r>
            <a:r>
              <a:rPr lang="en-US" i="1" dirty="0"/>
              <a:t> </a:t>
            </a:r>
            <a:r>
              <a:rPr lang="en-US" i="1" dirty="0" err="1"/>
              <a:t>în</a:t>
            </a:r>
            <a:r>
              <a:rPr lang="en-US" i="1" dirty="0"/>
              <a:t> </a:t>
            </a:r>
            <a:r>
              <a:rPr lang="en-US" i="1" dirty="0" err="1"/>
              <a:t>construcții</a:t>
            </a:r>
            <a:r>
              <a:rPr lang="en-US" i="1" dirty="0"/>
              <a:t>, </a:t>
            </a:r>
            <a:r>
              <a:rPr lang="en-US" i="1" dirty="0" err="1"/>
              <a:t>energie</a:t>
            </a:r>
            <a:r>
              <a:rPr lang="en-US" i="1" dirty="0"/>
              <a:t>, </a:t>
            </a:r>
            <a:r>
              <a:rPr lang="en-US" i="1" dirty="0" err="1"/>
              <a:t>logistică</a:t>
            </a:r>
            <a:r>
              <a:rPr lang="en-US" i="1" dirty="0"/>
              <a:t> </a:t>
            </a:r>
            <a:r>
              <a:rPr lang="en-US" i="1" dirty="0" err="1"/>
              <a:t>sau</a:t>
            </a:r>
            <a:r>
              <a:rPr lang="en-US" i="1" dirty="0"/>
              <a:t> </a:t>
            </a:r>
            <a:r>
              <a:rPr lang="en-US" i="1" dirty="0" err="1"/>
              <a:t>agricultură</a:t>
            </a:r>
            <a:r>
              <a:rPr lang="en-US" i="1" dirty="0"/>
              <a:t> </a:t>
            </a:r>
            <a:r>
              <a:rPr lang="en-US" i="1" dirty="0" err="1"/>
              <a:t>în</a:t>
            </a:r>
            <a:r>
              <a:rPr lang="en-US" i="1" dirty="0"/>
              <a:t> </a:t>
            </a:r>
            <a:r>
              <a:rPr lang="en-US" i="1" dirty="0" err="1"/>
              <a:t>țara</a:t>
            </a:r>
            <a:r>
              <a:rPr lang="en-US" i="1" dirty="0"/>
              <a:t> </a:t>
            </a:r>
            <a:r>
              <a:rPr lang="en-US" i="1" dirty="0" err="1"/>
              <a:t>dvs</a:t>
            </a:r>
            <a:r>
              <a:rPr lang="en-US" i="1" dirty="0"/>
              <a:t>.? </a:t>
            </a:r>
          </a:p>
        </p:txBody>
      </p:sp>
      <p:sp>
        <p:nvSpPr>
          <p:cNvPr id="10" name="Isosceles Triangle 9">
            <a:extLst>
              <a:ext uri="{FF2B5EF4-FFF2-40B4-BE49-F238E27FC236}">
                <a16:creationId xmlns:a16="http://schemas.microsoft.com/office/drawing/2014/main" id="{2E2BEC84-4DB5-5E37-D69B-20AB3AD92908}"/>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3" name="Picture 2">
            <a:extLst>
              <a:ext uri="{FF2B5EF4-FFF2-40B4-BE49-F238E27FC236}">
                <a16:creationId xmlns:a16="http://schemas.microsoft.com/office/drawing/2014/main" id="{311FAB27-5F16-CC23-DD84-10BE0C10E218}"/>
              </a:ext>
            </a:extLst>
          </p:cNvPr>
          <p:cNvPicPr>
            <a:picLocks noChangeAspect="1"/>
          </p:cNvPicPr>
          <p:nvPr/>
        </p:nvPicPr>
        <p:blipFill>
          <a:blip r:embed="rId4"/>
          <a:stretch>
            <a:fillRect/>
          </a:stretch>
        </p:blipFill>
        <p:spPr>
          <a:xfrm>
            <a:off x="604450" y="1604046"/>
            <a:ext cx="3685778" cy="3882353"/>
          </a:xfrm>
          <a:prstGeom prst="rect">
            <a:avLst/>
          </a:prstGeom>
        </p:spPr>
      </p:pic>
      <p:sp>
        <p:nvSpPr>
          <p:cNvPr id="2" name="Title 4">
            <a:extLst>
              <a:ext uri="{FF2B5EF4-FFF2-40B4-BE49-F238E27FC236}">
                <a16:creationId xmlns:a16="http://schemas.microsoft.com/office/drawing/2014/main" id="{1CC32779-0223-DC79-5436-591A0A674E94}"/>
              </a:ext>
            </a:extLst>
          </p:cNvPr>
          <p:cNvSpPr txBox="1">
            <a:spLocks/>
          </p:cNvSpPr>
          <p:nvPr/>
        </p:nvSpPr>
        <p:spPr>
          <a:xfrm>
            <a:off x="2258991" y="108442"/>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Tendințe cheie în sustenabilitate</a:t>
            </a:r>
            <a:endParaRPr lang="el-GR" dirty="0">
              <a:solidFill>
                <a:srgbClr val="255839"/>
              </a:solidFill>
            </a:endParaRPr>
          </a:p>
        </p:txBody>
      </p:sp>
    </p:spTree>
    <p:custDataLst>
      <p:tags r:id="rId1"/>
    </p:custDataLst>
    <p:extLst>
      <p:ext uri="{BB962C8B-B14F-4D97-AF65-F5344CB8AC3E}">
        <p14:creationId xmlns:p14="http://schemas.microsoft.com/office/powerpoint/2010/main" val="38584504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36240-54E2-1211-9945-D311089D338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2DD33D1-F428-7AD3-3E41-47A26142F693}"/>
              </a:ext>
            </a:extLst>
          </p:cNvPr>
          <p:cNvSpPr>
            <a:spLocks noGrp="1"/>
          </p:cNvSpPr>
          <p:nvPr>
            <p:ph type="body" sz="quarter" idx="10"/>
          </p:nvPr>
        </p:nvSpPr>
        <p:spPr/>
        <p:txBody>
          <a:bodyPr/>
          <a:lstStyle/>
          <a:p>
            <a:r>
              <a:rPr lang="it-IT" dirty="0">
                <a:solidFill>
                  <a:srgbClr val="92D050"/>
                </a:solidFill>
              </a:rPr>
              <a:t>Cele 5 principii ale economiei verzi</a:t>
            </a:r>
            <a:endParaRPr lang="el-GR" dirty="0">
              <a:solidFill>
                <a:srgbClr val="92D050"/>
              </a:solidFill>
            </a:endParaRPr>
          </a:p>
        </p:txBody>
      </p:sp>
      <p:sp>
        <p:nvSpPr>
          <p:cNvPr id="7" name="Content Placeholder 6">
            <a:extLst>
              <a:ext uri="{FF2B5EF4-FFF2-40B4-BE49-F238E27FC236}">
                <a16:creationId xmlns:a16="http://schemas.microsoft.com/office/drawing/2014/main" id="{2C50A7BC-F5DA-693D-2E95-AFB784470A00}"/>
              </a:ext>
            </a:extLst>
          </p:cNvPr>
          <p:cNvSpPr>
            <a:spLocks noGrp="1"/>
          </p:cNvSpPr>
          <p:nvPr>
            <p:ph sz="quarter" idx="12"/>
          </p:nvPr>
        </p:nvSpPr>
        <p:spPr>
          <a:xfrm>
            <a:off x="399369" y="2068804"/>
            <a:ext cx="5696631" cy="4429126"/>
          </a:xfrm>
        </p:spPr>
        <p:txBody>
          <a:bodyPr>
            <a:normAutofit lnSpcReduction="10000"/>
          </a:bodyPr>
          <a:lstStyle/>
          <a:p>
            <a:pPr marL="0" indent="0">
              <a:buNone/>
            </a:pPr>
            <a:r>
              <a:rPr lang="en-US" dirty="0" err="1"/>
              <a:t>Explorarea</a:t>
            </a:r>
            <a:r>
              <a:rPr lang="en-US" dirty="0"/>
              <a:t> a cum </a:t>
            </a:r>
            <a:r>
              <a:rPr lang="en-US" dirty="0" err="1"/>
              <a:t>arată</a:t>
            </a:r>
            <a:r>
              <a:rPr lang="en-US" dirty="0"/>
              <a:t> o </a:t>
            </a:r>
            <a:r>
              <a:rPr lang="en-US" dirty="0" err="1"/>
              <a:t>economie</a:t>
            </a:r>
            <a:r>
              <a:rPr lang="en-US" dirty="0"/>
              <a:t> </a:t>
            </a:r>
            <a:r>
              <a:rPr lang="en-US" dirty="0" err="1"/>
              <a:t>verde</a:t>
            </a:r>
            <a:r>
              <a:rPr lang="en-US" dirty="0"/>
              <a:t> </a:t>
            </a:r>
            <a:r>
              <a:rPr lang="en-US" dirty="0" err="1"/>
              <a:t>și</a:t>
            </a:r>
            <a:r>
              <a:rPr lang="en-US" dirty="0"/>
              <a:t> </a:t>
            </a:r>
            <a:r>
              <a:rPr lang="en-US" dirty="0" err="1"/>
              <a:t>echitabilă</a:t>
            </a:r>
            <a:r>
              <a:rPr lang="en-US" dirty="0"/>
              <a:t> </a:t>
            </a:r>
            <a:r>
              <a:rPr lang="en-US" dirty="0" err="1"/>
              <a:t>în</a:t>
            </a:r>
            <a:r>
              <a:rPr lang="en-US" dirty="0"/>
              <a:t> </a:t>
            </a:r>
            <a:r>
              <a:rPr lang="en-US" dirty="0" err="1"/>
              <a:t>principiu</a:t>
            </a:r>
            <a:r>
              <a:rPr lang="en-US" dirty="0"/>
              <a:t> – </a:t>
            </a:r>
            <a:r>
              <a:rPr lang="en-US" dirty="0" err="1"/>
              <a:t>și</a:t>
            </a:r>
            <a:r>
              <a:rPr lang="en-US" dirty="0"/>
              <a:t> </a:t>
            </a:r>
            <a:r>
              <a:rPr lang="en-US" dirty="0" err="1"/>
              <a:t>în</a:t>
            </a:r>
            <a:r>
              <a:rPr lang="en-US" dirty="0"/>
              <a:t> </a:t>
            </a:r>
            <a:r>
              <a:rPr lang="en-US" dirty="0" err="1"/>
              <a:t>practică</a:t>
            </a:r>
            <a:endParaRPr lang="en-US" dirty="0"/>
          </a:p>
          <a:p>
            <a:r>
              <a:rPr lang="en-US" b="1" dirty="0" err="1"/>
              <a:t>Principiul</a:t>
            </a:r>
            <a:r>
              <a:rPr lang="en-US" b="1" dirty="0"/>
              <a:t> </a:t>
            </a:r>
            <a:r>
              <a:rPr lang="en-US" b="1" dirty="0" err="1"/>
              <a:t>Bunăstării</a:t>
            </a:r>
            <a:r>
              <a:rPr lang="en-US" b="1" dirty="0"/>
              <a:t> </a:t>
            </a:r>
            <a:r>
              <a:rPr lang="en-US" dirty="0"/>
              <a:t>- o </a:t>
            </a:r>
            <a:r>
              <a:rPr lang="en-US" dirty="0" err="1"/>
              <a:t>economie</a:t>
            </a:r>
            <a:r>
              <a:rPr lang="en-US" dirty="0"/>
              <a:t> </a:t>
            </a:r>
            <a:r>
              <a:rPr lang="en-US" dirty="0" err="1"/>
              <a:t>verde</a:t>
            </a:r>
            <a:r>
              <a:rPr lang="en-US" dirty="0"/>
              <a:t> </a:t>
            </a:r>
            <a:r>
              <a:rPr lang="en-US" dirty="0" err="1"/>
              <a:t>permite</a:t>
            </a:r>
            <a:r>
              <a:rPr lang="en-US" dirty="0"/>
              <a:t> </a:t>
            </a:r>
            <a:r>
              <a:rPr lang="en-US" dirty="0" err="1"/>
              <a:t>tuturor</a:t>
            </a:r>
            <a:r>
              <a:rPr lang="en-US" dirty="0"/>
              <a:t> </a:t>
            </a:r>
            <a:r>
              <a:rPr lang="en-US" dirty="0" err="1"/>
              <a:t>oamenilor</a:t>
            </a:r>
            <a:r>
              <a:rPr lang="en-US" dirty="0"/>
              <a:t> </a:t>
            </a:r>
            <a:r>
              <a:rPr lang="en-US" dirty="0" err="1"/>
              <a:t>să</a:t>
            </a:r>
            <a:r>
              <a:rPr lang="en-US" dirty="0"/>
              <a:t> </a:t>
            </a:r>
            <a:r>
              <a:rPr lang="en-US" dirty="0" err="1"/>
              <a:t>creeze</a:t>
            </a:r>
            <a:r>
              <a:rPr lang="en-US" dirty="0"/>
              <a:t> </a:t>
            </a:r>
            <a:r>
              <a:rPr lang="en-US" dirty="0" err="1"/>
              <a:t>și</a:t>
            </a:r>
            <a:r>
              <a:rPr lang="en-US" dirty="0"/>
              <a:t> </a:t>
            </a:r>
            <a:r>
              <a:rPr lang="en-US" dirty="0" err="1"/>
              <a:t>să</a:t>
            </a:r>
            <a:r>
              <a:rPr lang="en-US" dirty="0"/>
              <a:t> se </a:t>
            </a:r>
            <a:r>
              <a:rPr lang="en-US" dirty="0" err="1"/>
              <a:t>bucure</a:t>
            </a:r>
            <a:r>
              <a:rPr lang="en-US" dirty="0"/>
              <a:t> de </a:t>
            </a:r>
            <a:r>
              <a:rPr lang="en-US" dirty="0" err="1"/>
              <a:t>prosperitate</a:t>
            </a:r>
            <a:r>
              <a:rPr lang="en-US" dirty="0"/>
              <a:t>.
</a:t>
            </a:r>
            <a:r>
              <a:rPr lang="en-US" b="1" dirty="0" err="1"/>
              <a:t>Principiul</a:t>
            </a:r>
            <a:r>
              <a:rPr lang="en-US" b="1" dirty="0"/>
              <a:t> </a:t>
            </a:r>
            <a:r>
              <a:rPr lang="en-US" b="1" dirty="0" err="1"/>
              <a:t>Justiției</a:t>
            </a:r>
            <a:r>
              <a:rPr lang="en-US" b="1" dirty="0"/>
              <a:t> </a:t>
            </a:r>
            <a:r>
              <a:rPr lang="en-US" dirty="0"/>
              <a:t>– </a:t>
            </a:r>
            <a:r>
              <a:rPr lang="en-US" dirty="0" err="1"/>
              <a:t>economia</a:t>
            </a:r>
            <a:r>
              <a:rPr lang="en-US" dirty="0"/>
              <a:t> </a:t>
            </a:r>
            <a:r>
              <a:rPr lang="en-US" dirty="0" err="1"/>
              <a:t>verde</a:t>
            </a:r>
            <a:r>
              <a:rPr lang="en-US" dirty="0"/>
              <a:t> </a:t>
            </a:r>
            <a:r>
              <a:rPr lang="en-US" dirty="0" err="1"/>
              <a:t>promovează</a:t>
            </a:r>
            <a:r>
              <a:rPr lang="en-US" dirty="0"/>
              <a:t> </a:t>
            </a:r>
            <a:r>
              <a:rPr lang="en-US" dirty="0" err="1"/>
              <a:t>echitatea</a:t>
            </a:r>
            <a:r>
              <a:rPr lang="en-US" dirty="0"/>
              <a:t> </a:t>
            </a:r>
            <a:r>
              <a:rPr lang="en-US" dirty="0" err="1"/>
              <a:t>în</a:t>
            </a:r>
            <a:r>
              <a:rPr lang="en-US" dirty="0"/>
              <a:t> </a:t>
            </a:r>
            <a:r>
              <a:rPr lang="en-US" dirty="0" err="1"/>
              <a:t>cadrul</a:t>
            </a:r>
            <a:r>
              <a:rPr lang="en-US" dirty="0"/>
              <a:t> </a:t>
            </a:r>
            <a:r>
              <a:rPr lang="en-US" dirty="0" err="1"/>
              <a:t>și</a:t>
            </a:r>
            <a:r>
              <a:rPr lang="en-US" dirty="0"/>
              <a:t> </a:t>
            </a:r>
            <a:r>
              <a:rPr lang="en-US" dirty="0" err="1"/>
              <a:t>între</a:t>
            </a:r>
            <a:r>
              <a:rPr lang="en-US" dirty="0"/>
              <a:t> </a:t>
            </a:r>
            <a:r>
              <a:rPr lang="en-US" dirty="0" err="1"/>
              <a:t>generații</a:t>
            </a:r>
            <a:r>
              <a:rPr lang="en-US" dirty="0"/>
              <a:t>.
</a:t>
            </a:r>
            <a:r>
              <a:rPr lang="en-US" b="1" dirty="0" err="1"/>
              <a:t>Principiul</a:t>
            </a:r>
            <a:r>
              <a:rPr lang="en-US" b="1" dirty="0"/>
              <a:t> </a:t>
            </a:r>
            <a:r>
              <a:rPr lang="en-US" b="1" dirty="0" err="1"/>
              <a:t>Granițelor</a:t>
            </a:r>
            <a:r>
              <a:rPr lang="en-US" b="1" dirty="0"/>
              <a:t> </a:t>
            </a:r>
            <a:r>
              <a:rPr lang="en-US" b="1" dirty="0" err="1"/>
              <a:t>Planetare</a:t>
            </a:r>
            <a:r>
              <a:rPr lang="en-US" b="1" dirty="0"/>
              <a:t> </a:t>
            </a:r>
            <a:r>
              <a:rPr lang="en-US" dirty="0"/>
              <a:t>– </a:t>
            </a:r>
            <a:r>
              <a:rPr lang="en-US" dirty="0" err="1"/>
              <a:t>economia</a:t>
            </a:r>
            <a:r>
              <a:rPr lang="en-US" dirty="0"/>
              <a:t> </a:t>
            </a:r>
            <a:r>
              <a:rPr lang="en-US" dirty="0" err="1"/>
              <a:t>verde</a:t>
            </a:r>
            <a:r>
              <a:rPr lang="en-US" dirty="0"/>
              <a:t> </a:t>
            </a:r>
            <a:r>
              <a:rPr lang="en-US" dirty="0" err="1"/>
              <a:t>protejează</a:t>
            </a:r>
            <a:r>
              <a:rPr lang="en-US" dirty="0"/>
              <a:t>, </a:t>
            </a:r>
            <a:r>
              <a:rPr lang="en-US" dirty="0" err="1"/>
              <a:t>restaurează</a:t>
            </a:r>
            <a:r>
              <a:rPr lang="en-US" dirty="0"/>
              <a:t> </a:t>
            </a:r>
            <a:r>
              <a:rPr lang="en-US" dirty="0" err="1"/>
              <a:t>și</a:t>
            </a:r>
            <a:r>
              <a:rPr lang="en-US" dirty="0"/>
              <a:t> </a:t>
            </a:r>
            <a:r>
              <a:rPr lang="en-US" dirty="0" err="1"/>
              <a:t>investește</a:t>
            </a:r>
            <a:r>
              <a:rPr lang="en-US" dirty="0"/>
              <a:t> </a:t>
            </a:r>
            <a:r>
              <a:rPr lang="en-US" dirty="0" err="1"/>
              <a:t>în</a:t>
            </a:r>
            <a:r>
              <a:rPr lang="en-US" dirty="0"/>
              <a:t> </a:t>
            </a:r>
            <a:r>
              <a:rPr lang="en-US" dirty="0" err="1"/>
              <a:t>natură</a:t>
            </a:r>
            <a:r>
              <a:rPr lang="en-US" dirty="0"/>
              <a:t>.
</a:t>
            </a:r>
            <a:r>
              <a:rPr lang="en-US" b="1" dirty="0" err="1"/>
              <a:t>Principiul</a:t>
            </a:r>
            <a:r>
              <a:rPr lang="en-US" b="1" dirty="0"/>
              <a:t> </a:t>
            </a:r>
            <a:r>
              <a:rPr lang="en-US" b="1" dirty="0" err="1"/>
              <a:t>eficienței</a:t>
            </a:r>
            <a:r>
              <a:rPr lang="en-US" b="1" dirty="0"/>
              <a:t> </a:t>
            </a:r>
            <a:r>
              <a:rPr lang="en-US" b="1" dirty="0" err="1"/>
              <a:t>și</a:t>
            </a:r>
            <a:r>
              <a:rPr lang="en-US" b="1" dirty="0"/>
              <a:t> </a:t>
            </a:r>
            <a:r>
              <a:rPr lang="en-US" b="1" dirty="0" err="1"/>
              <a:t>suficienței</a:t>
            </a:r>
            <a:r>
              <a:rPr lang="en-US" b="1" dirty="0"/>
              <a:t> </a:t>
            </a:r>
            <a:r>
              <a:rPr lang="en-US" dirty="0"/>
              <a:t>– </a:t>
            </a:r>
            <a:r>
              <a:rPr lang="en-US" dirty="0" err="1"/>
              <a:t>economia</a:t>
            </a:r>
            <a:r>
              <a:rPr lang="en-US" dirty="0"/>
              <a:t> </a:t>
            </a:r>
            <a:r>
              <a:rPr lang="en-US" dirty="0" err="1"/>
              <a:t>verde</a:t>
            </a:r>
            <a:r>
              <a:rPr lang="en-US" dirty="0"/>
              <a:t> </a:t>
            </a:r>
            <a:r>
              <a:rPr lang="en-US" dirty="0" err="1"/>
              <a:t>este</a:t>
            </a:r>
            <a:r>
              <a:rPr lang="en-US" dirty="0"/>
              <a:t> </a:t>
            </a:r>
            <a:r>
              <a:rPr lang="en-US" dirty="0" err="1"/>
              <a:t>orientată</a:t>
            </a:r>
            <a:r>
              <a:rPr lang="en-US" dirty="0"/>
              <a:t> </a:t>
            </a:r>
            <a:r>
              <a:rPr lang="en-US" dirty="0" err="1"/>
              <a:t>spre</a:t>
            </a:r>
            <a:r>
              <a:rPr lang="en-US" dirty="0"/>
              <a:t> </a:t>
            </a:r>
            <a:r>
              <a:rPr lang="en-US" dirty="0" err="1"/>
              <a:t>susținerea</a:t>
            </a:r>
            <a:r>
              <a:rPr lang="en-US" dirty="0"/>
              <a:t> </a:t>
            </a:r>
            <a:r>
              <a:rPr lang="en-US" dirty="0" err="1"/>
              <a:t>consumului</a:t>
            </a:r>
            <a:r>
              <a:rPr lang="en-US" dirty="0"/>
              <a:t> </a:t>
            </a:r>
            <a:r>
              <a:rPr lang="en-US" dirty="0" err="1"/>
              <a:t>și</a:t>
            </a:r>
            <a:r>
              <a:rPr lang="en-US" dirty="0"/>
              <a:t> </a:t>
            </a:r>
            <a:r>
              <a:rPr lang="en-US" dirty="0" err="1"/>
              <a:t>producției</a:t>
            </a:r>
            <a:r>
              <a:rPr lang="en-US" dirty="0"/>
              <a:t> </a:t>
            </a:r>
            <a:r>
              <a:rPr lang="en-US" dirty="0" err="1"/>
              <a:t>sustenabile</a:t>
            </a:r>
            <a:r>
              <a:rPr lang="en-US" dirty="0"/>
              <a:t>.
</a:t>
            </a:r>
            <a:r>
              <a:rPr lang="en-US" b="1" dirty="0" err="1"/>
              <a:t>Principiul</a:t>
            </a:r>
            <a:r>
              <a:rPr lang="en-US" b="1" dirty="0"/>
              <a:t> </a:t>
            </a:r>
            <a:r>
              <a:rPr lang="en-US" b="1" dirty="0" err="1"/>
              <a:t>Bunei</a:t>
            </a:r>
            <a:r>
              <a:rPr lang="en-US" b="1" dirty="0"/>
              <a:t> </a:t>
            </a:r>
            <a:r>
              <a:rPr lang="en-US" b="1" dirty="0" err="1"/>
              <a:t>Guvernanțe</a:t>
            </a:r>
            <a:r>
              <a:rPr lang="en-US" b="1" dirty="0"/>
              <a:t> </a:t>
            </a:r>
            <a:r>
              <a:rPr lang="en-US" dirty="0"/>
              <a:t>– </a:t>
            </a:r>
            <a:r>
              <a:rPr lang="en-US" dirty="0" err="1"/>
              <a:t>economia</a:t>
            </a:r>
            <a:r>
              <a:rPr lang="en-US" dirty="0"/>
              <a:t> </a:t>
            </a:r>
            <a:r>
              <a:rPr lang="en-US" dirty="0" err="1"/>
              <a:t>verde</a:t>
            </a:r>
            <a:r>
              <a:rPr lang="en-US" dirty="0"/>
              <a:t> </a:t>
            </a:r>
            <a:r>
              <a:rPr lang="en-US" dirty="0" err="1"/>
              <a:t>este</a:t>
            </a:r>
            <a:r>
              <a:rPr lang="en-US" dirty="0"/>
              <a:t> </a:t>
            </a:r>
            <a:r>
              <a:rPr lang="en-US" dirty="0" err="1"/>
              <a:t>ghidată</a:t>
            </a:r>
            <a:r>
              <a:rPr lang="en-US" dirty="0"/>
              <a:t> de </a:t>
            </a:r>
            <a:r>
              <a:rPr lang="en-US" dirty="0" err="1"/>
              <a:t>instituții</a:t>
            </a:r>
            <a:r>
              <a:rPr lang="en-US" dirty="0"/>
              <a:t> </a:t>
            </a:r>
            <a:r>
              <a:rPr lang="en-US" b="1" dirty="0"/>
              <a:t>integrate, </a:t>
            </a:r>
            <a:r>
              <a:rPr lang="en-US" b="1" dirty="0" err="1"/>
              <a:t>responsabile</a:t>
            </a:r>
            <a:r>
              <a:rPr lang="en-US" b="1" dirty="0"/>
              <a:t> </a:t>
            </a:r>
            <a:r>
              <a:rPr lang="en-US" dirty="0" err="1"/>
              <a:t>și</a:t>
            </a:r>
            <a:r>
              <a:rPr lang="en-US" b="1" dirty="0"/>
              <a:t> </a:t>
            </a:r>
            <a:r>
              <a:rPr lang="en-US" b="1" dirty="0" err="1"/>
              <a:t>reziliente</a:t>
            </a:r>
            <a:r>
              <a:rPr lang="en-US" b="1" dirty="0"/>
              <a:t>.</a:t>
            </a:r>
          </a:p>
          <a:p>
            <a:endParaRPr lang="el-GR" dirty="0"/>
          </a:p>
        </p:txBody>
      </p:sp>
      <p:sp>
        <p:nvSpPr>
          <p:cNvPr id="5" name="Title 4">
            <a:extLst>
              <a:ext uri="{FF2B5EF4-FFF2-40B4-BE49-F238E27FC236}">
                <a16:creationId xmlns:a16="http://schemas.microsoft.com/office/drawing/2014/main" id="{4687C06C-EB35-9C57-5638-EBA836BB9170}"/>
              </a:ext>
            </a:extLst>
          </p:cNvPr>
          <p:cNvSpPr>
            <a:spLocks noGrp="1"/>
          </p:cNvSpPr>
          <p:nvPr>
            <p:ph type="title"/>
          </p:nvPr>
        </p:nvSpPr>
        <p:spPr>
          <a:xfrm>
            <a:off x="399369" y="788988"/>
            <a:ext cx="8596668" cy="660400"/>
          </a:xfrm>
        </p:spPr>
        <p:txBody>
          <a:bodyPr/>
          <a:lstStyle/>
          <a:p>
            <a:r>
              <a:rPr lang="en-US" dirty="0">
                <a:solidFill>
                  <a:srgbClr val="255839"/>
                </a:solidFill>
              </a:rPr>
              <a:t>Economia </a:t>
            </a:r>
            <a:r>
              <a:rPr lang="en-US" dirty="0" err="1">
                <a:solidFill>
                  <a:srgbClr val="255839"/>
                </a:solidFill>
              </a:rPr>
              <a:t>verde</a:t>
            </a:r>
            <a:endParaRPr lang="el-GR" dirty="0">
              <a:solidFill>
                <a:srgbClr val="255839"/>
              </a:solidFill>
            </a:endParaRPr>
          </a:p>
        </p:txBody>
      </p:sp>
      <p:pic>
        <p:nvPicPr>
          <p:cNvPr id="21" name="Picture 20">
            <a:extLst>
              <a:ext uri="{FF2B5EF4-FFF2-40B4-BE49-F238E27FC236}">
                <a16:creationId xmlns:a16="http://schemas.microsoft.com/office/drawing/2014/main" id="{43800F4B-9A67-F8AF-E6B2-2E9B91615F16}"/>
              </a:ext>
            </a:extLst>
          </p:cNvPr>
          <p:cNvPicPr>
            <a:picLocks noChangeAspect="1"/>
          </p:cNvPicPr>
          <p:nvPr/>
        </p:nvPicPr>
        <p:blipFill>
          <a:blip r:embed="rId4"/>
          <a:stretch>
            <a:fillRect/>
          </a:stretch>
        </p:blipFill>
        <p:spPr>
          <a:xfrm>
            <a:off x="6277816" y="2530114"/>
            <a:ext cx="5436442" cy="3506505"/>
          </a:xfrm>
          <a:prstGeom prst="rect">
            <a:avLst/>
          </a:prstGeom>
        </p:spPr>
      </p:pic>
      <p:sp>
        <p:nvSpPr>
          <p:cNvPr id="2" name="Title 4">
            <a:extLst>
              <a:ext uri="{FF2B5EF4-FFF2-40B4-BE49-F238E27FC236}">
                <a16:creationId xmlns:a16="http://schemas.microsoft.com/office/drawing/2014/main" id="{614AB2D7-8548-74F3-2410-F4FD1F0A0FB9}"/>
              </a:ext>
            </a:extLst>
          </p:cNvPr>
          <p:cNvSpPr txBox="1">
            <a:spLocks/>
          </p:cNvSpPr>
          <p:nvPr/>
        </p:nvSpPr>
        <p:spPr>
          <a:xfrm>
            <a:off x="2207621" y="145839"/>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Tendințe cheie în sustenabilitate</a:t>
            </a:r>
            <a:endParaRPr lang="el-GR" dirty="0">
              <a:solidFill>
                <a:srgbClr val="255839"/>
              </a:solidFill>
            </a:endParaRPr>
          </a:p>
        </p:txBody>
      </p:sp>
    </p:spTree>
    <p:custDataLst>
      <p:tags r:id="rId1"/>
    </p:custDataLst>
    <p:extLst>
      <p:ext uri="{BB962C8B-B14F-4D97-AF65-F5344CB8AC3E}">
        <p14:creationId xmlns:p14="http://schemas.microsoft.com/office/powerpoint/2010/main" val="25924773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8DD71-390C-D721-5C69-B4E2C25A525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CB94E64-C409-77AF-35C1-922634CC279A}"/>
              </a:ext>
            </a:extLst>
          </p:cNvPr>
          <p:cNvSpPr>
            <a:spLocks noGrp="1"/>
          </p:cNvSpPr>
          <p:nvPr>
            <p:ph type="title"/>
          </p:nvPr>
        </p:nvSpPr>
        <p:spPr>
          <a:xfrm>
            <a:off x="4790629" y="1058607"/>
            <a:ext cx="8596668" cy="1320800"/>
          </a:xfrm>
        </p:spPr>
        <p:txBody>
          <a:bodyPr/>
          <a:lstStyle/>
          <a:p>
            <a:r>
              <a:rPr lang="en-US" dirty="0" err="1">
                <a:solidFill>
                  <a:srgbClr val="255839"/>
                </a:solidFill>
              </a:rPr>
              <a:t>Tranziția</a:t>
            </a:r>
            <a:r>
              <a:rPr lang="en-US" dirty="0">
                <a:solidFill>
                  <a:srgbClr val="255839"/>
                </a:solidFill>
              </a:rPr>
              <a:t> </a:t>
            </a:r>
            <a:r>
              <a:rPr lang="en-US" dirty="0" err="1">
                <a:solidFill>
                  <a:srgbClr val="255839"/>
                </a:solidFill>
              </a:rPr>
              <a:t>digitală</a:t>
            </a:r>
            <a:endParaRPr lang="en-US" dirty="0">
              <a:solidFill>
                <a:srgbClr val="255839"/>
              </a:solidFill>
            </a:endParaRPr>
          </a:p>
        </p:txBody>
      </p:sp>
      <p:sp>
        <p:nvSpPr>
          <p:cNvPr id="10" name="Isosceles Triangle 9">
            <a:extLst>
              <a:ext uri="{FF2B5EF4-FFF2-40B4-BE49-F238E27FC236}">
                <a16:creationId xmlns:a16="http://schemas.microsoft.com/office/drawing/2014/main" id="{72A9BD7C-70DC-B03D-C557-230AD5C4DDEC}"/>
              </a:ext>
            </a:extLst>
          </p:cNvPr>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Rectangle: Rounded Corners 13">
            <a:extLst>
              <a:ext uri="{FF2B5EF4-FFF2-40B4-BE49-F238E27FC236}">
                <a16:creationId xmlns:a16="http://schemas.microsoft.com/office/drawing/2014/main" id="{0ADCC2BF-9D4A-AEF8-C638-36C3F4737349}"/>
              </a:ext>
            </a:extLst>
          </p:cNvPr>
          <p:cNvSpPr/>
          <p:nvPr/>
        </p:nvSpPr>
        <p:spPr>
          <a:xfrm>
            <a:off x="0" y="1579306"/>
            <a:ext cx="4549698"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a:t>Picture</a:t>
            </a:r>
          </a:p>
        </p:txBody>
      </p:sp>
      <p:pic>
        <p:nvPicPr>
          <p:cNvPr id="4" name="Content Placeholder 3">
            <a:extLst>
              <a:ext uri="{FF2B5EF4-FFF2-40B4-BE49-F238E27FC236}">
                <a16:creationId xmlns:a16="http://schemas.microsoft.com/office/drawing/2014/main" id="{E4773654-4D97-31EB-BF25-F769867FCAF1}"/>
              </a:ext>
            </a:extLst>
          </p:cNvPr>
          <p:cNvPicPr>
            <a:picLocks noGrp="1" noChangeAspect="1"/>
          </p:cNvPicPr>
          <p:nvPr>
            <p:ph sz="quarter" idx="12"/>
          </p:nvPr>
        </p:nvPicPr>
        <p:blipFill>
          <a:blip r:embed="rId4"/>
          <a:stretch>
            <a:fillRect/>
          </a:stretch>
        </p:blipFill>
        <p:spPr>
          <a:xfrm>
            <a:off x="0" y="2998632"/>
            <a:ext cx="4560125" cy="2280062"/>
          </a:xfrm>
          <a:prstGeom prst="rect">
            <a:avLst/>
          </a:prstGeom>
        </p:spPr>
      </p:pic>
      <p:sp>
        <p:nvSpPr>
          <p:cNvPr id="7" name="TextBox 6">
            <a:extLst>
              <a:ext uri="{FF2B5EF4-FFF2-40B4-BE49-F238E27FC236}">
                <a16:creationId xmlns:a16="http://schemas.microsoft.com/office/drawing/2014/main" id="{F44DCAFF-D4E4-EC3D-955D-FA74D72C735C}"/>
              </a:ext>
            </a:extLst>
          </p:cNvPr>
          <p:cNvSpPr txBox="1"/>
          <p:nvPr/>
        </p:nvSpPr>
        <p:spPr>
          <a:xfrm>
            <a:off x="237506" y="2101932"/>
            <a:ext cx="4073237" cy="707886"/>
          </a:xfrm>
          <a:prstGeom prst="rect">
            <a:avLst/>
          </a:prstGeom>
          <a:noFill/>
        </p:spPr>
        <p:txBody>
          <a:bodyPr wrap="square" rtlCol="0">
            <a:spAutoFit/>
          </a:bodyPr>
          <a:lstStyle/>
          <a:p>
            <a:pPr algn="ctr"/>
            <a:r>
              <a:rPr lang="en-GB" sz="2000" dirty="0" err="1">
                <a:solidFill>
                  <a:schemeClr val="bg1"/>
                </a:solidFill>
              </a:rPr>
              <a:t>Digitalizarea</a:t>
            </a:r>
            <a:r>
              <a:rPr lang="en-GB" sz="2000" dirty="0">
                <a:solidFill>
                  <a:schemeClr val="bg1"/>
                </a:solidFill>
              </a:rPr>
              <a:t> </a:t>
            </a:r>
            <a:r>
              <a:rPr lang="en-GB" sz="2000" dirty="0" err="1">
                <a:solidFill>
                  <a:schemeClr val="bg1"/>
                </a:solidFill>
              </a:rPr>
              <a:t>susține</a:t>
            </a:r>
            <a:r>
              <a:rPr lang="en-GB" sz="2000" dirty="0">
                <a:solidFill>
                  <a:schemeClr val="bg1"/>
                </a:solidFill>
              </a:rPr>
              <a:t> </a:t>
            </a:r>
            <a:r>
              <a:rPr lang="en-GB" sz="2000" dirty="0" err="1">
                <a:solidFill>
                  <a:schemeClr val="bg1"/>
                </a:solidFill>
              </a:rPr>
              <a:t>dematerializarea</a:t>
            </a:r>
            <a:endParaRPr lang="en-GB" sz="2000" dirty="0">
              <a:solidFill>
                <a:schemeClr val="bg1"/>
              </a:solidFill>
            </a:endParaRPr>
          </a:p>
        </p:txBody>
      </p:sp>
      <p:sp>
        <p:nvSpPr>
          <p:cNvPr id="8" name="Content Placeholder 4">
            <a:extLst>
              <a:ext uri="{FF2B5EF4-FFF2-40B4-BE49-F238E27FC236}">
                <a16:creationId xmlns:a16="http://schemas.microsoft.com/office/drawing/2014/main" id="{16F59478-2BA5-8F7B-EF36-D1757D7615DF}"/>
              </a:ext>
            </a:extLst>
          </p:cNvPr>
          <p:cNvSpPr txBox="1">
            <a:spLocks/>
          </p:cNvSpPr>
          <p:nvPr/>
        </p:nvSpPr>
        <p:spPr>
          <a:xfrm>
            <a:off x="4560125" y="2379407"/>
            <a:ext cx="5739909" cy="5096388"/>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err="1"/>
              <a:t>Tranziția</a:t>
            </a:r>
            <a:r>
              <a:rPr lang="en-US" dirty="0"/>
              <a:t> </a:t>
            </a:r>
            <a:r>
              <a:rPr lang="en-US" dirty="0" err="1"/>
              <a:t>digitală</a:t>
            </a:r>
            <a:r>
              <a:rPr lang="en-US" dirty="0"/>
              <a:t> a Europei merge </a:t>
            </a:r>
            <a:r>
              <a:rPr lang="en-US" dirty="0" err="1"/>
              <a:t>mână</a:t>
            </a:r>
            <a:r>
              <a:rPr lang="en-US" dirty="0"/>
              <a:t> </a:t>
            </a:r>
            <a:r>
              <a:rPr lang="en-US" dirty="0" err="1"/>
              <a:t>în</a:t>
            </a:r>
            <a:r>
              <a:rPr lang="en-US" dirty="0"/>
              <a:t> </a:t>
            </a:r>
            <a:r>
              <a:rPr lang="en-US" dirty="0" err="1"/>
              <a:t>mână</a:t>
            </a:r>
            <a:r>
              <a:rPr lang="en-US" dirty="0"/>
              <a:t> cu </a:t>
            </a:r>
            <a:r>
              <a:rPr lang="en-US" dirty="0" err="1"/>
              <a:t>Pactul</a:t>
            </a:r>
            <a:r>
              <a:rPr lang="en-US" dirty="0"/>
              <a:t> Verde European</a:t>
            </a:r>
          </a:p>
          <a:p>
            <a:r>
              <a:rPr lang="en-GB" dirty="0" err="1"/>
              <a:t>Tehnologiile</a:t>
            </a:r>
            <a:r>
              <a:rPr lang="en-GB" dirty="0"/>
              <a:t> </a:t>
            </a:r>
            <a:r>
              <a:rPr lang="en-GB" dirty="0" err="1"/>
              <a:t>digitale</a:t>
            </a:r>
            <a:r>
              <a:rPr lang="en-GB" dirty="0"/>
              <a:t>(WEF, 2022):</a:t>
            </a:r>
          </a:p>
          <a:p>
            <a:pPr lvl="1">
              <a:buFont typeface="Wingdings" panose="05000000000000000000" pitchFamily="2" charset="2"/>
              <a:buChar char="§"/>
            </a:pPr>
            <a:r>
              <a:rPr lang="en-US" sz="1800" dirty="0" err="1"/>
              <a:t>ar</a:t>
            </a:r>
            <a:r>
              <a:rPr lang="en-US" sz="1800" dirty="0"/>
              <a:t> </a:t>
            </a:r>
            <a:r>
              <a:rPr lang="en-US" sz="1800" dirty="0" err="1"/>
              <a:t>putea</a:t>
            </a:r>
            <a:r>
              <a:rPr lang="en-US" sz="1800" dirty="0"/>
              <a:t> reduce </a:t>
            </a:r>
            <a:r>
              <a:rPr lang="en-US" sz="1800" dirty="0" err="1"/>
              <a:t>emisiile</a:t>
            </a:r>
            <a:r>
              <a:rPr lang="en-US" sz="1800" dirty="0"/>
              <a:t> cu 20% </a:t>
            </a:r>
            <a:r>
              <a:rPr lang="en-US" sz="1800" dirty="0" err="1"/>
              <a:t>până</a:t>
            </a:r>
            <a:r>
              <a:rPr lang="en-US" sz="1800" dirty="0"/>
              <a:t> </a:t>
            </a:r>
            <a:r>
              <a:rPr lang="en-US" sz="1800" dirty="0" err="1"/>
              <a:t>în</a:t>
            </a:r>
            <a:r>
              <a:rPr lang="en-US" sz="1800" dirty="0"/>
              <a:t> 2050 </a:t>
            </a:r>
            <a:r>
              <a:rPr lang="en-US" sz="1800" dirty="0" err="1"/>
              <a:t>în</a:t>
            </a:r>
            <a:r>
              <a:rPr lang="en-US" sz="1800" dirty="0"/>
              <a:t> </a:t>
            </a:r>
            <a:r>
              <a:rPr lang="en-US" sz="1800" dirty="0" err="1"/>
              <a:t>cele</a:t>
            </a:r>
            <a:r>
              <a:rPr lang="en-US" sz="1800" dirty="0"/>
              <a:t> </a:t>
            </a:r>
            <a:r>
              <a:rPr lang="en-US" sz="1800" dirty="0" err="1"/>
              <a:t>trei</a:t>
            </a:r>
            <a:r>
              <a:rPr lang="en-US" sz="1800" dirty="0"/>
              <a:t> </a:t>
            </a:r>
            <a:r>
              <a:rPr lang="en-US" sz="1800" dirty="0" err="1"/>
              <a:t>sectoare</a:t>
            </a:r>
            <a:r>
              <a:rPr lang="en-US" sz="1800" dirty="0"/>
              <a:t> cu </a:t>
            </a:r>
            <a:r>
              <a:rPr lang="en-US" sz="1800" dirty="0" err="1"/>
              <a:t>cele</a:t>
            </a:r>
            <a:r>
              <a:rPr lang="en-US" sz="1800" dirty="0"/>
              <a:t> </a:t>
            </a:r>
            <a:r>
              <a:rPr lang="en-US" sz="1800" dirty="0" err="1"/>
              <a:t>mai</a:t>
            </a:r>
            <a:r>
              <a:rPr lang="en-US" sz="1800" dirty="0"/>
              <a:t> </a:t>
            </a:r>
            <a:r>
              <a:rPr lang="en-US" sz="1800" dirty="0" err="1"/>
              <a:t>mari</a:t>
            </a:r>
            <a:r>
              <a:rPr lang="en-US" sz="1800" dirty="0"/>
              <a:t> </a:t>
            </a:r>
            <a:r>
              <a:rPr lang="en-US" sz="1800" dirty="0" err="1"/>
              <a:t>emisii</a:t>
            </a:r>
            <a:r>
              <a:rPr lang="en-US" sz="1800" dirty="0"/>
              <a:t>: </a:t>
            </a:r>
            <a:r>
              <a:rPr lang="en-US" sz="1800" dirty="0" err="1"/>
              <a:t>energie</a:t>
            </a:r>
            <a:r>
              <a:rPr lang="en-US" sz="1800" dirty="0"/>
              <a:t>, </a:t>
            </a:r>
            <a:r>
              <a:rPr lang="en-US" sz="1800" dirty="0" err="1"/>
              <a:t>materiale</a:t>
            </a:r>
            <a:r>
              <a:rPr lang="en-US" sz="1800" dirty="0"/>
              <a:t> </a:t>
            </a:r>
            <a:r>
              <a:rPr lang="en-US" sz="1800" dirty="0" err="1"/>
              <a:t>și</a:t>
            </a:r>
            <a:r>
              <a:rPr lang="en-US" sz="1800" dirty="0"/>
              <a:t> </a:t>
            </a:r>
            <a:r>
              <a:rPr lang="en-US" sz="1800" dirty="0" err="1"/>
              <a:t>mobilitate</a:t>
            </a:r>
            <a:r>
              <a:rPr lang="en-US" sz="1800" dirty="0"/>
              <a:t>
</a:t>
            </a:r>
            <a:r>
              <a:rPr lang="en-US" sz="1800" dirty="0" err="1"/>
              <a:t>aceste</a:t>
            </a:r>
            <a:r>
              <a:rPr lang="en-US" sz="1800" dirty="0"/>
              <a:t> </a:t>
            </a:r>
            <a:r>
              <a:rPr lang="en-US" sz="1800" dirty="0" err="1"/>
              <a:t>industrii</a:t>
            </a:r>
            <a:r>
              <a:rPr lang="en-US" sz="1800" dirty="0"/>
              <a:t> pot reduce </a:t>
            </a:r>
            <a:r>
              <a:rPr lang="en-US" sz="1800" dirty="0" err="1"/>
              <a:t>deja</a:t>
            </a:r>
            <a:r>
              <a:rPr lang="en-US" sz="1800" dirty="0"/>
              <a:t> </a:t>
            </a:r>
            <a:r>
              <a:rPr lang="en-US" sz="1800" dirty="0" err="1"/>
              <a:t>emisiile</a:t>
            </a:r>
            <a:r>
              <a:rPr lang="en-US" sz="1800" dirty="0"/>
              <a:t> cu 4-10% </a:t>
            </a:r>
            <a:r>
              <a:rPr lang="en-US" sz="1800" dirty="0" err="1"/>
              <a:t>până</a:t>
            </a:r>
            <a:r>
              <a:rPr lang="en-US" sz="1800" dirty="0"/>
              <a:t> </a:t>
            </a:r>
            <a:r>
              <a:rPr lang="en-US" sz="1800" dirty="0" err="1"/>
              <a:t>în</a:t>
            </a:r>
            <a:r>
              <a:rPr lang="en-US" sz="1800" dirty="0"/>
              <a:t> 2030, </a:t>
            </a:r>
            <a:r>
              <a:rPr lang="en-US" sz="1800" dirty="0" err="1"/>
              <a:t>accelerând</a:t>
            </a:r>
            <a:r>
              <a:rPr lang="en-US" sz="1800" dirty="0"/>
              <a:t> </a:t>
            </a:r>
            <a:r>
              <a:rPr lang="en-US" sz="1800" dirty="0" err="1"/>
              <a:t>adoptarea</a:t>
            </a:r>
            <a:r>
              <a:rPr lang="en-US" sz="1800" dirty="0"/>
              <a:t> </a:t>
            </a:r>
            <a:r>
              <a:rPr lang="en-US" sz="1800" dirty="0" err="1"/>
              <a:t>tehnologiilor</a:t>
            </a:r>
            <a:r>
              <a:rPr lang="en-US" sz="1800" dirty="0"/>
              <a:t> </a:t>
            </a:r>
            <a:r>
              <a:rPr lang="en-US" sz="1800" dirty="0" err="1"/>
              <a:t>digitale</a:t>
            </a:r>
            <a:r>
              <a:rPr lang="en-US" sz="1800" dirty="0"/>
              <a:t>
</a:t>
            </a:r>
            <a:r>
              <a:rPr lang="en-US" sz="1800" dirty="0" err="1"/>
              <a:t>transparența</a:t>
            </a:r>
            <a:r>
              <a:rPr lang="en-US" sz="1800" dirty="0"/>
              <a:t> </a:t>
            </a:r>
            <a:r>
              <a:rPr lang="en-US" sz="1800" dirty="0" err="1"/>
              <a:t>datelor</a:t>
            </a:r>
            <a:r>
              <a:rPr lang="en-US" sz="1800" dirty="0"/>
              <a:t>, </a:t>
            </a:r>
            <a:r>
              <a:rPr lang="en-US" sz="1800" dirty="0" err="1"/>
              <a:t>talentul</a:t>
            </a:r>
            <a:r>
              <a:rPr lang="en-US" sz="1800" dirty="0"/>
              <a:t> digital </a:t>
            </a:r>
            <a:r>
              <a:rPr lang="en-US" sz="1800" dirty="0" err="1"/>
              <a:t>și</a:t>
            </a:r>
            <a:r>
              <a:rPr lang="en-US" sz="1800" dirty="0"/>
              <a:t> </a:t>
            </a:r>
            <a:r>
              <a:rPr lang="en-US" sz="1800" dirty="0" err="1"/>
              <a:t>parteneriatul</a:t>
            </a:r>
            <a:r>
              <a:rPr lang="en-US" sz="1800" dirty="0"/>
              <a:t> </a:t>
            </a:r>
            <a:r>
              <a:rPr lang="en-US" sz="1800" dirty="0" err="1"/>
              <a:t>vor</a:t>
            </a:r>
            <a:r>
              <a:rPr lang="en-US" sz="1800" dirty="0"/>
              <a:t> fi </a:t>
            </a:r>
            <a:r>
              <a:rPr lang="en-US" sz="1800" dirty="0" err="1"/>
              <a:t>ingrediente</a:t>
            </a:r>
            <a:r>
              <a:rPr lang="en-US" sz="1800" dirty="0"/>
              <a:t> </a:t>
            </a:r>
            <a:r>
              <a:rPr lang="en-US" sz="1800" dirty="0" err="1"/>
              <a:t>cheie</a:t>
            </a:r>
            <a:r>
              <a:rPr lang="en-US" sz="1800" dirty="0"/>
              <a:t> </a:t>
            </a:r>
            <a:r>
              <a:rPr lang="en-US" sz="1800" dirty="0" err="1"/>
              <a:t>pentru</a:t>
            </a:r>
            <a:r>
              <a:rPr lang="en-US" sz="1800" dirty="0"/>
              <a:t> </a:t>
            </a:r>
            <a:r>
              <a:rPr lang="en-US" sz="1800" dirty="0" err="1"/>
              <a:t>adoptarea</a:t>
            </a:r>
            <a:r>
              <a:rPr lang="en-US" sz="1800" dirty="0"/>
              <a:t> </a:t>
            </a:r>
            <a:r>
              <a:rPr lang="en-US" sz="1800" dirty="0" err="1"/>
              <a:t>tehnologiei</a:t>
            </a:r>
            <a:r>
              <a:rPr lang="en-US" sz="1800" dirty="0"/>
              <a:t> la </a:t>
            </a:r>
            <a:r>
              <a:rPr lang="en-US" sz="1800" dirty="0" err="1"/>
              <a:t>scară</a:t>
            </a:r>
            <a:r>
              <a:rPr lang="en-US" sz="1800" dirty="0"/>
              <a:t> </a:t>
            </a:r>
            <a:r>
              <a:rPr lang="en-US" sz="1800" dirty="0" err="1"/>
              <a:t>largă</a:t>
            </a:r>
            <a:endParaRPr lang="en-US" sz="1800" dirty="0"/>
          </a:p>
        </p:txBody>
      </p:sp>
      <p:sp>
        <p:nvSpPr>
          <p:cNvPr id="3" name="Title 4">
            <a:extLst>
              <a:ext uri="{FF2B5EF4-FFF2-40B4-BE49-F238E27FC236}">
                <a16:creationId xmlns:a16="http://schemas.microsoft.com/office/drawing/2014/main" id="{EC073A44-FCD7-AABD-A6F8-2D5954B0CD4F}"/>
              </a:ext>
            </a:extLst>
          </p:cNvPr>
          <p:cNvSpPr txBox="1">
            <a:spLocks/>
          </p:cNvSpPr>
          <p:nvPr/>
        </p:nvSpPr>
        <p:spPr>
          <a:xfrm>
            <a:off x="2258991" y="108442"/>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Tendințe cheie în sustenabilitate</a:t>
            </a:r>
            <a:endParaRPr lang="el-GR" dirty="0">
              <a:solidFill>
                <a:srgbClr val="255839"/>
              </a:solidFill>
            </a:endParaRPr>
          </a:p>
        </p:txBody>
      </p:sp>
    </p:spTree>
    <p:custDataLst>
      <p:tags r:id="rId1"/>
    </p:custDataLst>
    <p:extLst>
      <p:ext uri="{BB962C8B-B14F-4D97-AF65-F5344CB8AC3E}">
        <p14:creationId xmlns:p14="http://schemas.microsoft.com/office/powerpoint/2010/main" val="205556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GB" dirty="0" err="1">
                <a:solidFill>
                  <a:srgbClr val="92D050"/>
                </a:solidFill>
              </a:rPr>
              <a:t>Digitalizarea</a:t>
            </a:r>
            <a:r>
              <a:rPr lang="en-GB" dirty="0">
                <a:solidFill>
                  <a:srgbClr val="92D050"/>
                </a:solidFill>
              </a:rPr>
              <a:t> </a:t>
            </a:r>
            <a:r>
              <a:rPr lang="en-GB" dirty="0" err="1">
                <a:solidFill>
                  <a:srgbClr val="92D050"/>
                </a:solidFill>
              </a:rPr>
              <a:t>susține</a:t>
            </a:r>
            <a:r>
              <a:rPr lang="en-GB" dirty="0">
                <a:solidFill>
                  <a:srgbClr val="92D050"/>
                </a:solidFill>
              </a:rPr>
              <a:t> </a:t>
            </a:r>
            <a:r>
              <a:rPr lang="en-GB" dirty="0" err="1">
                <a:solidFill>
                  <a:srgbClr val="92D050"/>
                </a:solidFill>
              </a:rPr>
              <a:t>dematerializarea</a:t>
            </a:r>
            <a:endParaRPr lang="el-GR" dirty="0">
              <a:solidFill>
                <a:srgbClr val="92D050"/>
              </a:solidFill>
            </a:endParaRPr>
          </a:p>
        </p:txBody>
      </p:sp>
      <p:sp>
        <p:nvSpPr>
          <p:cNvPr id="7" name="Content Placeholder 6"/>
          <p:cNvSpPr>
            <a:spLocks noGrp="1"/>
          </p:cNvSpPr>
          <p:nvPr>
            <p:ph sz="quarter" idx="12"/>
          </p:nvPr>
        </p:nvSpPr>
        <p:spPr>
          <a:xfrm>
            <a:off x="399369" y="2177491"/>
            <a:ext cx="5027654" cy="4429126"/>
          </a:xfrm>
        </p:spPr>
        <p:txBody>
          <a:bodyPr/>
          <a:lstStyle/>
          <a:p>
            <a:r>
              <a:rPr lang="en-US" dirty="0" err="1"/>
              <a:t>Soluții</a:t>
            </a:r>
            <a:r>
              <a:rPr lang="en-US" dirty="0"/>
              <a:t> </a:t>
            </a:r>
            <a:r>
              <a:rPr lang="en-US" dirty="0" err="1"/>
              <a:t>digitale</a:t>
            </a:r>
            <a:r>
              <a:rPr lang="en-US" dirty="0"/>
              <a:t>:</a:t>
            </a:r>
          </a:p>
          <a:p>
            <a:pPr>
              <a:buFont typeface="Wingdings" panose="05000000000000000000" pitchFamily="2" charset="2"/>
              <a:buChar char="§"/>
            </a:pPr>
            <a:r>
              <a:rPr lang="en-US" dirty="0" err="1"/>
              <a:t>deschiderea</a:t>
            </a:r>
            <a:r>
              <a:rPr lang="en-US" dirty="0"/>
              <a:t> de </a:t>
            </a:r>
            <a:r>
              <a:rPr lang="en-US" dirty="0" err="1"/>
              <a:t>noi</a:t>
            </a:r>
            <a:r>
              <a:rPr lang="en-US" dirty="0"/>
              <a:t> </a:t>
            </a:r>
            <a:r>
              <a:rPr lang="en-US" dirty="0" err="1"/>
              <a:t>oportunități</a:t>
            </a:r>
            <a:r>
              <a:rPr lang="en-US" dirty="0"/>
              <a:t> </a:t>
            </a:r>
            <a:r>
              <a:rPr lang="en-US" dirty="0" err="1"/>
              <a:t>pentru</a:t>
            </a:r>
            <a:r>
              <a:rPr lang="en-US" dirty="0"/>
              <a:t> </a:t>
            </a:r>
            <a:r>
              <a:rPr lang="en-US" dirty="0" err="1"/>
              <a:t>afaceri</a:t>
            </a:r>
            <a:r>
              <a:rPr lang="en-US" dirty="0"/>
              <a:t>
</a:t>
            </a:r>
            <a:r>
              <a:rPr lang="en-US" dirty="0" err="1"/>
              <a:t>încurajarea</a:t>
            </a:r>
            <a:r>
              <a:rPr lang="en-US" dirty="0"/>
              <a:t> </a:t>
            </a:r>
            <a:r>
              <a:rPr lang="en-US" dirty="0" err="1"/>
              <a:t>dezvoltării</a:t>
            </a:r>
            <a:r>
              <a:rPr lang="en-US" dirty="0"/>
              <a:t> </a:t>
            </a:r>
            <a:r>
              <a:rPr lang="en-US" dirty="0" err="1"/>
              <a:t>unei</a:t>
            </a:r>
            <a:r>
              <a:rPr lang="en-US" dirty="0"/>
              <a:t> </a:t>
            </a:r>
            <a:r>
              <a:rPr lang="en-US" dirty="0" err="1"/>
              <a:t>tehnologii</a:t>
            </a:r>
            <a:r>
              <a:rPr lang="en-US" dirty="0"/>
              <a:t> de </a:t>
            </a:r>
            <a:r>
              <a:rPr lang="en-US" dirty="0" err="1"/>
              <a:t>încredere</a:t>
            </a:r>
            <a:r>
              <a:rPr lang="en-US" dirty="0"/>
              <a:t>
</a:t>
            </a:r>
            <a:r>
              <a:rPr lang="en-US" dirty="0" err="1"/>
              <a:t>cultivarea</a:t>
            </a:r>
            <a:r>
              <a:rPr lang="en-US" dirty="0"/>
              <a:t> </a:t>
            </a:r>
            <a:r>
              <a:rPr lang="en-US" dirty="0" err="1"/>
              <a:t>unei</a:t>
            </a:r>
            <a:r>
              <a:rPr lang="en-US" dirty="0"/>
              <a:t> </a:t>
            </a:r>
            <a:r>
              <a:rPr lang="en-US" dirty="0" err="1"/>
              <a:t>societăți</a:t>
            </a:r>
            <a:r>
              <a:rPr lang="en-US" dirty="0"/>
              <a:t> </a:t>
            </a:r>
            <a:r>
              <a:rPr lang="en-US" dirty="0" err="1"/>
              <a:t>deschise</a:t>
            </a:r>
            <a:r>
              <a:rPr lang="en-US" dirty="0"/>
              <a:t> </a:t>
            </a:r>
            <a:r>
              <a:rPr lang="en-US" dirty="0" err="1"/>
              <a:t>și</a:t>
            </a:r>
            <a:r>
              <a:rPr lang="en-US" dirty="0"/>
              <a:t> </a:t>
            </a:r>
            <a:r>
              <a:rPr lang="en-US" dirty="0" err="1"/>
              <a:t>democratică</a:t>
            </a:r>
            <a:r>
              <a:rPr lang="en-US" dirty="0"/>
              <a:t>
</a:t>
            </a:r>
            <a:r>
              <a:rPr lang="en-US" dirty="0" err="1"/>
              <a:t>permiterea</a:t>
            </a:r>
            <a:r>
              <a:rPr lang="en-US" dirty="0"/>
              <a:t> </a:t>
            </a:r>
            <a:r>
              <a:rPr lang="en-US" dirty="0" err="1"/>
              <a:t>unei</a:t>
            </a:r>
            <a:r>
              <a:rPr lang="en-US" dirty="0"/>
              <a:t> </a:t>
            </a:r>
            <a:r>
              <a:rPr lang="en-US" dirty="0" err="1"/>
              <a:t>economii</a:t>
            </a:r>
            <a:r>
              <a:rPr lang="en-US" dirty="0"/>
              <a:t> </a:t>
            </a:r>
            <a:r>
              <a:rPr lang="en-US" dirty="0" err="1"/>
              <a:t>vibrante</a:t>
            </a:r>
            <a:r>
              <a:rPr lang="en-US" dirty="0"/>
              <a:t> </a:t>
            </a:r>
            <a:r>
              <a:rPr lang="en-US" dirty="0" err="1"/>
              <a:t>și</a:t>
            </a:r>
            <a:r>
              <a:rPr lang="en-US" dirty="0"/>
              <a:t> </a:t>
            </a:r>
            <a:r>
              <a:rPr lang="en-US" dirty="0" err="1"/>
              <a:t>durabile</a:t>
            </a:r>
            <a:r>
              <a:rPr lang="en-US" dirty="0"/>
              <a:t>
</a:t>
            </a:r>
            <a:r>
              <a:rPr lang="en-US" dirty="0" err="1"/>
              <a:t>sprijinirea</a:t>
            </a:r>
            <a:r>
              <a:rPr lang="en-US" dirty="0"/>
              <a:t> </a:t>
            </a:r>
            <a:r>
              <a:rPr lang="en-US" dirty="0" err="1"/>
              <a:t>luptei</a:t>
            </a:r>
            <a:r>
              <a:rPr lang="en-US" dirty="0"/>
              <a:t> </a:t>
            </a:r>
            <a:r>
              <a:rPr lang="en-US" dirty="0" err="1"/>
              <a:t>împotriva</a:t>
            </a:r>
            <a:r>
              <a:rPr lang="en-US" dirty="0"/>
              <a:t> </a:t>
            </a:r>
            <a:r>
              <a:rPr lang="en-US" dirty="0" err="1"/>
              <a:t>schimbărilor</a:t>
            </a:r>
            <a:r>
              <a:rPr lang="en-US" dirty="0"/>
              <a:t> </a:t>
            </a:r>
            <a:r>
              <a:rPr lang="en-US" dirty="0" err="1"/>
              <a:t>climatice</a:t>
            </a:r>
            <a:r>
              <a:rPr lang="en-US" dirty="0"/>
              <a:t> </a:t>
            </a:r>
            <a:r>
              <a:rPr lang="en-US" dirty="0" err="1"/>
              <a:t>și</a:t>
            </a:r>
            <a:r>
              <a:rPr lang="en-US" dirty="0"/>
              <a:t> la </a:t>
            </a:r>
            <a:r>
              <a:rPr lang="en-US" dirty="0" err="1"/>
              <a:t>realizarea</a:t>
            </a:r>
            <a:r>
              <a:rPr lang="en-US" dirty="0"/>
              <a:t> </a:t>
            </a:r>
            <a:r>
              <a:rPr lang="en-US" dirty="0" err="1"/>
              <a:t>tranziției</a:t>
            </a:r>
            <a:r>
              <a:rPr lang="en-US" dirty="0"/>
              <a:t> </a:t>
            </a:r>
            <a:r>
              <a:rPr lang="en-US" dirty="0" err="1"/>
              <a:t>verzi</a:t>
            </a:r>
            <a:endParaRPr lang="el-GR" dirty="0"/>
          </a:p>
        </p:txBody>
      </p:sp>
      <p:sp>
        <p:nvSpPr>
          <p:cNvPr id="5" name="Title 4"/>
          <p:cNvSpPr>
            <a:spLocks noGrp="1"/>
          </p:cNvSpPr>
          <p:nvPr>
            <p:ph type="title"/>
          </p:nvPr>
        </p:nvSpPr>
        <p:spPr>
          <a:xfrm>
            <a:off x="399369" y="788988"/>
            <a:ext cx="8596668" cy="660400"/>
          </a:xfrm>
        </p:spPr>
        <p:txBody>
          <a:bodyPr/>
          <a:lstStyle/>
          <a:p>
            <a:r>
              <a:rPr lang="en-US" dirty="0" err="1">
                <a:solidFill>
                  <a:srgbClr val="255839"/>
                </a:solidFill>
              </a:rPr>
              <a:t>Tranziția</a:t>
            </a:r>
            <a:r>
              <a:rPr lang="en-US" dirty="0">
                <a:solidFill>
                  <a:srgbClr val="255839"/>
                </a:solidFill>
              </a:rPr>
              <a:t> </a:t>
            </a:r>
            <a:r>
              <a:rPr lang="en-US" dirty="0" err="1">
                <a:solidFill>
                  <a:srgbClr val="255839"/>
                </a:solidFill>
              </a:rPr>
              <a:t>digitală</a:t>
            </a:r>
            <a:endParaRPr lang="el-GR" dirty="0">
              <a:solidFill>
                <a:srgbClr val="255839"/>
              </a:solidFill>
            </a:endParaRPr>
          </a:p>
        </p:txBody>
      </p:sp>
      <p:pic>
        <p:nvPicPr>
          <p:cNvPr id="3" name="Picture 2">
            <a:extLst>
              <a:ext uri="{FF2B5EF4-FFF2-40B4-BE49-F238E27FC236}">
                <a16:creationId xmlns:a16="http://schemas.microsoft.com/office/drawing/2014/main" id="{EDBCEDFD-CDC4-54D6-D1C4-F8FCC6F5D664}"/>
              </a:ext>
            </a:extLst>
          </p:cNvPr>
          <p:cNvPicPr>
            <a:picLocks noChangeAspect="1"/>
          </p:cNvPicPr>
          <p:nvPr/>
        </p:nvPicPr>
        <p:blipFill>
          <a:blip r:embed="rId4"/>
          <a:srcRect l="4605" r="1984"/>
          <a:stretch>
            <a:fillRect/>
          </a:stretch>
        </p:blipFill>
        <p:spPr>
          <a:xfrm>
            <a:off x="5683302" y="1950172"/>
            <a:ext cx="5880727" cy="4496829"/>
          </a:xfrm>
          <a:prstGeom prst="rect">
            <a:avLst/>
          </a:prstGeom>
        </p:spPr>
      </p:pic>
      <p:sp>
        <p:nvSpPr>
          <p:cNvPr id="2" name="Title 4">
            <a:extLst>
              <a:ext uri="{FF2B5EF4-FFF2-40B4-BE49-F238E27FC236}">
                <a16:creationId xmlns:a16="http://schemas.microsoft.com/office/drawing/2014/main" id="{C8C712A9-8315-A6AA-8950-A9F7F7EB25B4}"/>
              </a:ext>
            </a:extLst>
          </p:cNvPr>
          <p:cNvSpPr txBox="1">
            <a:spLocks/>
          </p:cNvSpPr>
          <p:nvPr/>
        </p:nvSpPr>
        <p:spPr>
          <a:xfrm>
            <a:off x="2258991" y="108442"/>
            <a:ext cx="8596668" cy="70635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t-PT" dirty="0">
                <a:solidFill>
                  <a:srgbClr val="255839"/>
                </a:solidFill>
              </a:rPr>
              <a:t>Tendințe cheie în sustenabilitate</a:t>
            </a:r>
            <a:endParaRPr lang="el-GR" dirty="0">
              <a:solidFill>
                <a:srgbClr val="255839"/>
              </a:solidFill>
            </a:endParaRPr>
          </a:p>
        </p:txBody>
      </p:sp>
    </p:spTree>
    <p:custDataLst>
      <p:tags r:id="rId1"/>
    </p:custDataLst>
    <p:extLst>
      <p:ext uri="{BB962C8B-B14F-4D97-AF65-F5344CB8AC3E}">
        <p14:creationId xmlns:p14="http://schemas.microsoft.com/office/powerpoint/2010/main" val="201187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D133D-D3BD-465D-5304-AE2CE52E684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3E0ED07-8FDA-9810-1113-4B1BED5A11D9}"/>
              </a:ext>
            </a:extLst>
          </p:cNvPr>
          <p:cNvSpPr>
            <a:spLocks noGrp="1"/>
          </p:cNvSpPr>
          <p:nvPr>
            <p:ph type="ctrTitle"/>
          </p:nvPr>
        </p:nvSpPr>
        <p:spPr/>
        <p:txBody>
          <a:bodyPr/>
          <a:lstStyle/>
          <a:p>
            <a:r>
              <a:rPr lang="fr-FR" dirty="0">
                <a:solidFill>
                  <a:srgbClr val="255839"/>
                </a:solidFill>
              </a:rPr>
              <a:t>Cadre de </a:t>
            </a:r>
            <a:r>
              <a:rPr lang="fr-FR" dirty="0" err="1">
                <a:solidFill>
                  <a:srgbClr val="255839"/>
                </a:solidFill>
              </a:rPr>
              <a:t>sustenabilitate</a:t>
            </a:r>
            <a:r>
              <a:rPr lang="fr-FR" dirty="0">
                <a:solidFill>
                  <a:srgbClr val="255839"/>
                </a:solidFill>
              </a:rPr>
              <a:t> </a:t>
            </a:r>
            <a:r>
              <a:rPr lang="fr-FR" dirty="0" err="1">
                <a:solidFill>
                  <a:srgbClr val="255839"/>
                </a:solidFill>
              </a:rPr>
              <a:t>pentru</a:t>
            </a:r>
            <a:r>
              <a:rPr lang="fr-FR" dirty="0">
                <a:solidFill>
                  <a:srgbClr val="255839"/>
                </a:solidFill>
              </a:rPr>
              <a:t> VET</a:t>
            </a:r>
            <a:endParaRPr lang="pt-PT" b="1" dirty="0"/>
          </a:p>
        </p:txBody>
      </p:sp>
    </p:spTree>
    <p:custDataLst>
      <p:tags r:id="rId1"/>
    </p:custDataLst>
    <p:extLst>
      <p:ext uri="{BB962C8B-B14F-4D97-AF65-F5344CB8AC3E}">
        <p14:creationId xmlns:p14="http://schemas.microsoft.com/office/powerpoint/2010/main" val="1662405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2756C2-818F-5F0D-B051-2C15C0421462}"/>
              </a:ext>
            </a:extLst>
          </p:cNvPr>
          <p:cNvSpPr>
            <a:spLocks noGrp="1"/>
          </p:cNvSpPr>
          <p:nvPr>
            <p:ph type="body" sz="quarter" idx="10"/>
          </p:nvPr>
        </p:nvSpPr>
        <p:spPr>
          <a:xfrm>
            <a:off x="399369" y="1447338"/>
            <a:ext cx="11393261" cy="500784"/>
          </a:xfrm>
        </p:spPr>
        <p:txBody>
          <a:bodyPr/>
          <a:lstStyle/>
          <a:p>
            <a:r>
              <a:rPr lang="en-US" dirty="0" err="1"/>
              <a:t>GreenComp</a:t>
            </a:r>
            <a:r>
              <a:rPr lang="en-US" dirty="0"/>
              <a:t> | </a:t>
            </a:r>
            <a:r>
              <a:rPr lang="en-US" dirty="0" err="1"/>
              <a:t>cadrul</a:t>
            </a:r>
            <a:r>
              <a:rPr lang="en-US" dirty="0"/>
              <a:t> </a:t>
            </a:r>
            <a:r>
              <a:rPr lang="en-US" dirty="0" err="1"/>
              <a:t>european</a:t>
            </a:r>
            <a:r>
              <a:rPr lang="en-US" dirty="0"/>
              <a:t> de </a:t>
            </a:r>
            <a:r>
              <a:rPr lang="en-US" dirty="0" err="1"/>
              <a:t>competențe</a:t>
            </a:r>
            <a:r>
              <a:rPr lang="en-US" dirty="0"/>
              <a:t> </a:t>
            </a:r>
            <a:r>
              <a:rPr lang="en-US" dirty="0" err="1"/>
              <a:t>pentru</a:t>
            </a:r>
            <a:r>
              <a:rPr lang="en-US" dirty="0"/>
              <a:t> </a:t>
            </a:r>
            <a:r>
              <a:rPr lang="en-US" dirty="0" err="1"/>
              <a:t>sustenabilitate</a:t>
            </a:r>
            <a:endParaRPr lang="pt-PT" dirty="0"/>
          </a:p>
        </p:txBody>
      </p:sp>
      <p:sp>
        <p:nvSpPr>
          <p:cNvPr id="3" name="Content Placeholder 2">
            <a:extLst>
              <a:ext uri="{FF2B5EF4-FFF2-40B4-BE49-F238E27FC236}">
                <a16:creationId xmlns:a16="http://schemas.microsoft.com/office/drawing/2014/main" id="{07C8E22F-FEB0-8108-5AAA-E65D3B5BC756}"/>
              </a:ext>
            </a:extLst>
          </p:cNvPr>
          <p:cNvSpPr>
            <a:spLocks noGrp="1"/>
          </p:cNvSpPr>
          <p:nvPr>
            <p:ph sz="quarter" idx="12"/>
          </p:nvPr>
        </p:nvSpPr>
        <p:spPr>
          <a:xfrm>
            <a:off x="399369" y="1985227"/>
            <a:ext cx="11393260" cy="925473"/>
          </a:xfrm>
        </p:spPr>
        <p:txBody>
          <a:bodyPr/>
          <a:lstStyle/>
          <a:p>
            <a:r>
              <a:rPr lang="en-US" dirty="0" err="1">
                <a:hlinkClick r:id="rId3"/>
              </a:rPr>
              <a:t>GreenComp</a:t>
            </a:r>
            <a:r>
              <a:rPr lang="en-US" dirty="0"/>
              <a:t> </a:t>
            </a:r>
            <a:r>
              <a:rPr lang="en-US" dirty="0" err="1"/>
              <a:t>definește</a:t>
            </a:r>
            <a:r>
              <a:rPr lang="en-US" dirty="0"/>
              <a:t> </a:t>
            </a:r>
            <a:r>
              <a:rPr lang="en-US" dirty="0" err="1"/>
              <a:t>competențe</a:t>
            </a:r>
            <a:r>
              <a:rPr lang="en-US" dirty="0"/>
              <a:t> </a:t>
            </a:r>
            <a:r>
              <a:rPr lang="en-US" dirty="0" err="1"/>
              <a:t>esențiale</a:t>
            </a:r>
            <a:r>
              <a:rPr lang="en-US" dirty="0"/>
              <a:t> </a:t>
            </a:r>
            <a:r>
              <a:rPr lang="en-US" dirty="0" err="1"/>
              <a:t>în</a:t>
            </a:r>
            <a:r>
              <a:rPr lang="en-US" dirty="0"/>
              <a:t> </a:t>
            </a:r>
            <a:r>
              <a:rPr lang="en-US" dirty="0" err="1"/>
              <a:t>sustenabilitate</a:t>
            </a:r>
            <a:r>
              <a:rPr lang="en-US" dirty="0"/>
              <a:t>, </a:t>
            </a:r>
            <a:r>
              <a:rPr lang="en-US" dirty="0" err="1"/>
              <a:t>ghidând</a:t>
            </a:r>
            <a:r>
              <a:rPr lang="en-US" dirty="0"/>
              <a:t> curricula </a:t>
            </a:r>
            <a:r>
              <a:rPr lang="en-US" dirty="0" err="1"/>
              <a:t>și</a:t>
            </a:r>
            <a:r>
              <a:rPr lang="en-US" dirty="0"/>
              <a:t> </a:t>
            </a:r>
            <a:r>
              <a:rPr lang="en-US" dirty="0" err="1"/>
              <a:t>practicile</a:t>
            </a:r>
            <a:r>
              <a:rPr lang="en-US" dirty="0"/>
              <a:t> </a:t>
            </a:r>
            <a:r>
              <a:rPr lang="en-US" dirty="0" err="1"/>
              <a:t>pedagogice</a:t>
            </a:r>
            <a:r>
              <a:rPr lang="en-US" dirty="0"/>
              <a:t> </a:t>
            </a:r>
            <a:r>
              <a:rPr lang="en-US" dirty="0" err="1"/>
              <a:t>în</a:t>
            </a:r>
            <a:r>
              <a:rPr lang="en-US" dirty="0"/>
              <a:t> </a:t>
            </a:r>
            <a:r>
              <a:rPr lang="en-US" dirty="0" err="1"/>
              <a:t>întreaga</a:t>
            </a:r>
            <a:r>
              <a:rPr lang="en-US" dirty="0"/>
              <a:t> Europă. </a:t>
            </a:r>
            <a:r>
              <a:rPr lang="en-US" dirty="0" err="1"/>
              <a:t>Servește</a:t>
            </a:r>
            <a:r>
              <a:rPr lang="en-US" dirty="0"/>
              <a:t> ca </a:t>
            </a:r>
            <a:r>
              <a:rPr lang="en-US" dirty="0" err="1"/>
              <a:t>referință</a:t>
            </a:r>
            <a:r>
              <a:rPr lang="en-US" dirty="0"/>
              <a:t> </a:t>
            </a:r>
            <a:r>
              <a:rPr lang="en-US" dirty="0" err="1"/>
              <a:t>pentru</a:t>
            </a:r>
            <a:r>
              <a:rPr lang="en-US" dirty="0"/>
              <a:t> </a:t>
            </a:r>
            <a:r>
              <a:rPr lang="en-US" dirty="0" err="1"/>
              <a:t>dezvoltarea</a:t>
            </a:r>
            <a:r>
              <a:rPr lang="en-US" dirty="0"/>
              <a:t> </a:t>
            </a:r>
            <a:r>
              <a:rPr lang="en-US" dirty="0" err="1"/>
              <a:t>competențelor</a:t>
            </a:r>
            <a:r>
              <a:rPr lang="en-US" dirty="0"/>
              <a:t> </a:t>
            </a:r>
            <a:r>
              <a:rPr lang="en-US" dirty="0" err="1"/>
              <a:t>verzi</a:t>
            </a:r>
            <a:r>
              <a:rPr lang="en-US" dirty="0"/>
              <a:t> </a:t>
            </a:r>
            <a:r>
              <a:rPr lang="en-US" dirty="0" err="1"/>
              <a:t>în</a:t>
            </a:r>
            <a:r>
              <a:rPr lang="en-US" dirty="0"/>
              <a:t> </a:t>
            </a:r>
            <a:r>
              <a:rPr lang="en-US" dirty="0" err="1"/>
              <a:t>diferite</a:t>
            </a:r>
            <a:r>
              <a:rPr lang="en-US" dirty="0"/>
              <a:t> </a:t>
            </a:r>
            <a:r>
              <a:rPr lang="en-US" dirty="0" err="1"/>
              <a:t>contexte</a:t>
            </a:r>
            <a:r>
              <a:rPr lang="en-US" dirty="0"/>
              <a:t> </a:t>
            </a:r>
            <a:r>
              <a:rPr lang="en-US" dirty="0" err="1"/>
              <a:t>educaționale</a:t>
            </a:r>
            <a:r>
              <a:rPr lang="en-US" dirty="0"/>
              <a:t>.</a:t>
            </a:r>
          </a:p>
        </p:txBody>
      </p:sp>
      <p:sp>
        <p:nvSpPr>
          <p:cNvPr id="4" name="Title 3">
            <a:extLst>
              <a:ext uri="{FF2B5EF4-FFF2-40B4-BE49-F238E27FC236}">
                <a16:creationId xmlns:a16="http://schemas.microsoft.com/office/drawing/2014/main" id="{06A9F24E-4ABF-E0A7-FB08-84992C20FEAA}"/>
              </a:ext>
            </a:extLst>
          </p:cNvPr>
          <p:cNvSpPr>
            <a:spLocks noGrp="1"/>
          </p:cNvSpPr>
          <p:nvPr>
            <p:ph type="title"/>
          </p:nvPr>
        </p:nvSpPr>
        <p:spPr>
          <a:xfrm>
            <a:off x="264454" y="703741"/>
            <a:ext cx="8596668" cy="612469"/>
          </a:xfrm>
        </p:spPr>
        <p:txBody>
          <a:bodyPr>
            <a:normAutofit fontScale="90000"/>
          </a:bodyPr>
          <a:lstStyle/>
          <a:p>
            <a:r>
              <a:rPr lang="fr-FR" dirty="0">
                <a:solidFill>
                  <a:srgbClr val="255839"/>
                </a:solidFill>
              </a:rPr>
              <a:t>Cadre de </a:t>
            </a:r>
            <a:r>
              <a:rPr lang="fr-FR" dirty="0" err="1">
                <a:solidFill>
                  <a:srgbClr val="255839"/>
                </a:solidFill>
              </a:rPr>
              <a:t>sustenabilitate</a:t>
            </a:r>
            <a:r>
              <a:rPr lang="fr-FR" dirty="0">
                <a:solidFill>
                  <a:srgbClr val="255839"/>
                </a:solidFill>
              </a:rPr>
              <a:t> </a:t>
            </a:r>
            <a:r>
              <a:rPr lang="fr-FR" dirty="0" err="1">
                <a:solidFill>
                  <a:srgbClr val="255839"/>
                </a:solidFill>
              </a:rPr>
              <a:t>pentru</a:t>
            </a:r>
            <a:r>
              <a:rPr lang="fr-FR" dirty="0">
                <a:solidFill>
                  <a:srgbClr val="255839"/>
                </a:solidFill>
              </a:rPr>
              <a:t> VET</a:t>
            </a:r>
            <a:endParaRPr lang="pt-PT" dirty="0"/>
          </a:p>
        </p:txBody>
      </p:sp>
      <p:sp>
        <p:nvSpPr>
          <p:cNvPr id="5" name="Text Placeholder 1">
            <a:extLst>
              <a:ext uri="{FF2B5EF4-FFF2-40B4-BE49-F238E27FC236}">
                <a16:creationId xmlns:a16="http://schemas.microsoft.com/office/drawing/2014/main" id="{F720A651-EDAA-95D7-5A13-EE2DB5941927}"/>
              </a:ext>
            </a:extLst>
          </p:cNvPr>
          <p:cNvSpPr txBox="1">
            <a:spLocks/>
          </p:cNvSpPr>
          <p:nvPr/>
        </p:nvSpPr>
        <p:spPr>
          <a:xfrm>
            <a:off x="264456" y="2859953"/>
            <a:ext cx="11393261" cy="500784"/>
          </a:xfrm>
          <a:prstGeom prst="rect">
            <a:avLst/>
          </a:prstGeom>
          <a:noFill/>
        </p:spPr>
        <p:txBody>
          <a:bodyPr vert="horz" lIns="0" tIns="0" rIns="0" bIns="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kern="1200" baseline="0">
                <a:solidFill>
                  <a:srgbClr val="00ADBB"/>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err="1"/>
              <a:t>DigCompEdu</a:t>
            </a:r>
            <a:r>
              <a:rPr lang="en-US" dirty="0"/>
              <a:t> |</a:t>
            </a:r>
            <a:r>
              <a:rPr lang="pt-BR" dirty="0"/>
              <a:t>Cadrul de competență digitală pentru educatori</a:t>
            </a:r>
            <a:endParaRPr lang="en-US" dirty="0"/>
          </a:p>
        </p:txBody>
      </p:sp>
      <p:sp>
        <p:nvSpPr>
          <p:cNvPr id="6" name="Content Placeholder 2">
            <a:extLst>
              <a:ext uri="{FF2B5EF4-FFF2-40B4-BE49-F238E27FC236}">
                <a16:creationId xmlns:a16="http://schemas.microsoft.com/office/drawing/2014/main" id="{AEFA2DD8-2E0A-CE66-F7E7-B721B34C5B63}"/>
              </a:ext>
            </a:extLst>
          </p:cNvPr>
          <p:cNvSpPr txBox="1">
            <a:spLocks/>
          </p:cNvSpPr>
          <p:nvPr/>
        </p:nvSpPr>
        <p:spPr>
          <a:xfrm>
            <a:off x="264456" y="3363792"/>
            <a:ext cx="11393260" cy="1361204"/>
          </a:xfrm>
          <a:prstGeom prst="rect">
            <a:avLst/>
          </a:prstGeom>
        </p:spPr>
        <p:txBody>
          <a:bodyPr vert="horz" lIns="0" tIns="0" rIns="0" bIns="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err="1">
                <a:solidFill>
                  <a:schemeClr val="accent1"/>
                </a:solidFill>
                <a:hlinkClick r:id="rId4"/>
              </a:rPr>
              <a:t>DigCompEdu</a:t>
            </a:r>
            <a:r>
              <a:rPr lang="en-US" dirty="0"/>
              <a:t> </a:t>
            </a:r>
            <a:r>
              <a:rPr lang="en-US" dirty="0" err="1"/>
              <a:t>este</a:t>
            </a:r>
            <a:r>
              <a:rPr lang="en-US" dirty="0"/>
              <a:t> </a:t>
            </a:r>
            <a:r>
              <a:rPr lang="en-US" dirty="0" err="1"/>
              <a:t>cadrul</a:t>
            </a:r>
            <a:r>
              <a:rPr lang="en-US" dirty="0"/>
              <a:t> </a:t>
            </a:r>
            <a:r>
              <a:rPr lang="en-US" dirty="0" err="1"/>
              <a:t>european</a:t>
            </a:r>
            <a:r>
              <a:rPr lang="en-US" dirty="0"/>
              <a:t> </a:t>
            </a:r>
            <a:r>
              <a:rPr lang="en-US" dirty="0" err="1"/>
              <a:t>pentru</a:t>
            </a:r>
            <a:r>
              <a:rPr lang="en-US" dirty="0"/>
              <a:t> </a:t>
            </a:r>
            <a:r>
              <a:rPr lang="en-US" dirty="0" err="1"/>
              <a:t>competența</a:t>
            </a:r>
            <a:r>
              <a:rPr lang="en-US" dirty="0"/>
              <a:t> </a:t>
            </a:r>
            <a:r>
              <a:rPr lang="en-US" dirty="0" err="1"/>
              <a:t>digitală</a:t>
            </a:r>
            <a:r>
              <a:rPr lang="en-US" dirty="0"/>
              <a:t> a </a:t>
            </a:r>
            <a:r>
              <a:rPr lang="en-US" dirty="0" err="1"/>
              <a:t>educatorilor</a:t>
            </a:r>
            <a:r>
              <a:rPr lang="en-US" dirty="0"/>
              <a:t>, </a:t>
            </a:r>
            <a:r>
              <a:rPr lang="en-US" dirty="0" err="1"/>
              <a:t>descriind</a:t>
            </a:r>
            <a:r>
              <a:rPr lang="en-US" dirty="0"/>
              <a:t> 22 de </a:t>
            </a:r>
            <a:r>
              <a:rPr lang="en-US" dirty="0" err="1"/>
              <a:t>competențe</a:t>
            </a:r>
            <a:r>
              <a:rPr lang="en-US" dirty="0"/>
              <a:t> </a:t>
            </a:r>
            <a:r>
              <a:rPr lang="en-US" dirty="0" err="1"/>
              <a:t>în</a:t>
            </a:r>
            <a:r>
              <a:rPr lang="en-US" dirty="0"/>
              <a:t> 6 </a:t>
            </a:r>
            <a:r>
              <a:rPr lang="en-US" dirty="0" err="1"/>
              <a:t>domenii</a:t>
            </a:r>
            <a:r>
              <a:rPr lang="en-US" dirty="0"/>
              <a:t> </a:t>
            </a:r>
            <a:r>
              <a:rPr lang="en-US" dirty="0" err="1"/>
              <a:t>și</a:t>
            </a:r>
            <a:r>
              <a:rPr lang="en-US" dirty="0"/>
              <a:t> </a:t>
            </a:r>
            <a:r>
              <a:rPr lang="en-US" dirty="0" err="1"/>
              <a:t>ghidând</a:t>
            </a:r>
            <a:r>
              <a:rPr lang="en-US" dirty="0"/>
              <a:t> </a:t>
            </a:r>
            <a:r>
              <a:rPr lang="en-US" dirty="0" err="1"/>
              <a:t>utilizarea</a:t>
            </a:r>
            <a:r>
              <a:rPr lang="en-US" dirty="0"/>
              <a:t> </a:t>
            </a:r>
            <a:r>
              <a:rPr lang="en-US" dirty="0" err="1"/>
              <a:t>pedagogică</a:t>
            </a:r>
            <a:r>
              <a:rPr lang="en-US" dirty="0"/>
              <a:t> a </a:t>
            </a:r>
            <a:r>
              <a:rPr lang="en-US" dirty="0" err="1"/>
              <a:t>tehnologiilor</a:t>
            </a:r>
            <a:r>
              <a:rPr lang="en-US" dirty="0"/>
              <a:t> </a:t>
            </a:r>
            <a:r>
              <a:rPr lang="en-US" dirty="0" err="1"/>
              <a:t>în</a:t>
            </a:r>
            <a:r>
              <a:rPr lang="en-US" dirty="0"/>
              <a:t> </a:t>
            </a:r>
            <a:r>
              <a:rPr lang="en-US" dirty="0" err="1"/>
              <a:t>predare</a:t>
            </a:r>
            <a:r>
              <a:rPr lang="en-US" dirty="0"/>
              <a:t>, </a:t>
            </a:r>
            <a:r>
              <a:rPr lang="en-US" dirty="0" err="1"/>
              <a:t>evaluare</a:t>
            </a:r>
            <a:r>
              <a:rPr lang="en-US" dirty="0"/>
              <a:t>, </a:t>
            </a:r>
            <a:r>
              <a:rPr lang="en-US" dirty="0" err="1"/>
              <a:t>incluziune</a:t>
            </a:r>
            <a:r>
              <a:rPr lang="en-US" dirty="0"/>
              <a:t> </a:t>
            </a:r>
            <a:r>
              <a:rPr lang="en-US" dirty="0" err="1"/>
              <a:t>și</a:t>
            </a:r>
            <a:r>
              <a:rPr lang="en-US" dirty="0"/>
              <a:t> </a:t>
            </a:r>
            <a:r>
              <a:rPr lang="en-US" dirty="0" err="1"/>
              <a:t>crearea</a:t>
            </a:r>
            <a:r>
              <a:rPr lang="en-US" dirty="0"/>
              <a:t> </a:t>
            </a:r>
            <a:r>
              <a:rPr lang="en-US" dirty="0" err="1"/>
              <a:t>și</a:t>
            </a:r>
            <a:r>
              <a:rPr lang="en-US" dirty="0"/>
              <a:t> </a:t>
            </a:r>
            <a:r>
              <a:rPr lang="en-US" dirty="0" err="1"/>
              <a:t>partajarea</a:t>
            </a:r>
            <a:r>
              <a:rPr lang="en-US" dirty="0"/>
              <a:t> </a:t>
            </a:r>
            <a:r>
              <a:rPr lang="en-US" dirty="0" err="1"/>
              <a:t>resurselor</a:t>
            </a:r>
            <a:r>
              <a:rPr lang="en-US" dirty="0"/>
              <a:t>. </a:t>
            </a:r>
            <a:r>
              <a:rPr lang="en-US" dirty="0" err="1"/>
              <a:t>Oferă</a:t>
            </a:r>
            <a:r>
              <a:rPr lang="en-US" dirty="0"/>
              <a:t> </a:t>
            </a:r>
            <a:r>
              <a:rPr lang="en-US" dirty="0" err="1"/>
              <a:t>mijloacele</a:t>
            </a:r>
            <a:r>
              <a:rPr lang="en-US" dirty="0"/>
              <a:t> </a:t>
            </a:r>
            <a:r>
              <a:rPr lang="en-US" dirty="0" err="1"/>
              <a:t>didactice-digitale</a:t>
            </a:r>
            <a:r>
              <a:rPr lang="en-US" dirty="0"/>
              <a:t> (</a:t>
            </a:r>
            <a:r>
              <a:rPr lang="en-US" dirty="0" err="1"/>
              <a:t>planificare</a:t>
            </a:r>
            <a:r>
              <a:rPr lang="en-US" dirty="0"/>
              <a:t>, </a:t>
            </a:r>
            <a:r>
              <a:rPr lang="en-US" dirty="0" err="1"/>
              <a:t>mediere</a:t>
            </a:r>
            <a:r>
              <a:rPr lang="en-US" dirty="0"/>
              <a:t>, </a:t>
            </a:r>
            <a:r>
              <a:rPr lang="en-US" dirty="0" err="1"/>
              <a:t>evaluare</a:t>
            </a:r>
            <a:r>
              <a:rPr lang="en-US" dirty="0"/>
              <a:t>) </a:t>
            </a:r>
            <a:r>
              <a:rPr lang="en-US" dirty="0" err="1"/>
              <a:t>pentru</a:t>
            </a:r>
            <a:r>
              <a:rPr lang="en-US" dirty="0"/>
              <a:t> ca </a:t>
            </a:r>
            <a:r>
              <a:rPr lang="en-US" dirty="0" err="1"/>
              <a:t>educatorii</a:t>
            </a:r>
            <a:r>
              <a:rPr lang="en-US" dirty="0"/>
              <a:t> </a:t>
            </a:r>
            <a:r>
              <a:rPr lang="en-US" dirty="0" err="1"/>
              <a:t>să</a:t>
            </a:r>
            <a:r>
              <a:rPr lang="en-US" dirty="0"/>
              <a:t> </a:t>
            </a:r>
            <a:r>
              <a:rPr lang="en-US" dirty="0" err="1"/>
              <a:t>integreze</a:t>
            </a:r>
            <a:r>
              <a:rPr lang="en-US" dirty="0"/>
              <a:t> </a:t>
            </a:r>
            <a:r>
              <a:rPr lang="en-US" dirty="0" err="1"/>
              <a:t>sustenabilitatea</a:t>
            </a:r>
            <a:r>
              <a:rPr lang="en-US" dirty="0"/>
              <a:t> </a:t>
            </a:r>
            <a:r>
              <a:rPr lang="en-US" dirty="0" err="1"/>
              <a:t>în</a:t>
            </a:r>
            <a:r>
              <a:rPr lang="en-US" dirty="0"/>
              <a:t> </a:t>
            </a:r>
            <a:r>
              <a:rPr lang="en-US" dirty="0" err="1"/>
              <a:t>practici</a:t>
            </a:r>
            <a:r>
              <a:rPr lang="en-US" dirty="0"/>
              <a:t> </a:t>
            </a:r>
            <a:r>
              <a:rPr lang="en-US" dirty="0" err="1"/>
              <a:t>eficiente</a:t>
            </a:r>
            <a:r>
              <a:rPr lang="en-US" dirty="0"/>
              <a:t> </a:t>
            </a:r>
            <a:r>
              <a:rPr lang="en-US" dirty="0" err="1"/>
              <a:t>și</a:t>
            </a:r>
            <a:r>
              <a:rPr lang="en-US" dirty="0"/>
              <a:t> </a:t>
            </a:r>
            <a:r>
              <a:rPr lang="en-US" dirty="0" err="1"/>
              <a:t>accesibile</a:t>
            </a:r>
            <a:r>
              <a:rPr lang="en-US" dirty="0"/>
              <a:t> </a:t>
            </a:r>
            <a:r>
              <a:rPr lang="en-US" dirty="0" err="1"/>
              <a:t>în</a:t>
            </a:r>
            <a:r>
              <a:rPr lang="en-US" dirty="0"/>
              <a:t> </a:t>
            </a:r>
            <a:r>
              <a:rPr lang="en-US" dirty="0" err="1"/>
              <a:t>cadrul</a:t>
            </a:r>
            <a:r>
              <a:rPr lang="en-US" dirty="0"/>
              <a:t> VET.</a:t>
            </a:r>
          </a:p>
        </p:txBody>
      </p:sp>
      <p:sp>
        <p:nvSpPr>
          <p:cNvPr id="7" name="Text Placeholder 1">
            <a:extLst>
              <a:ext uri="{FF2B5EF4-FFF2-40B4-BE49-F238E27FC236}">
                <a16:creationId xmlns:a16="http://schemas.microsoft.com/office/drawing/2014/main" id="{F26B6B91-22C4-D396-A8AC-1D8D9B243413}"/>
              </a:ext>
            </a:extLst>
          </p:cNvPr>
          <p:cNvSpPr txBox="1">
            <a:spLocks/>
          </p:cNvSpPr>
          <p:nvPr/>
        </p:nvSpPr>
        <p:spPr>
          <a:xfrm>
            <a:off x="264454" y="4544143"/>
            <a:ext cx="11393261" cy="500784"/>
          </a:xfrm>
          <a:prstGeom prst="rect">
            <a:avLst/>
          </a:prstGeom>
          <a:noFill/>
        </p:spPr>
        <p:txBody>
          <a:bodyPr vert="horz" lIns="0" tIns="0" rIns="0" bIns="0" rtlCol="0" anchor="ctr" anchorCtr="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kern="1200" baseline="0">
                <a:solidFill>
                  <a:srgbClr val="00ADBB"/>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err="1"/>
              <a:t>DigCompEdu</a:t>
            </a:r>
            <a:r>
              <a:rPr lang="en-US" dirty="0"/>
              <a:t> |</a:t>
            </a:r>
            <a:r>
              <a:rPr lang="pt-BR" dirty="0"/>
              <a:t>Cadrul de competență digitală pentru educatori</a:t>
            </a:r>
            <a:endParaRPr lang="en-US" dirty="0"/>
          </a:p>
        </p:txBody>
      </p:sp>
      <p:sp>
        <p:nvSpPr>
          <p:cNvPr id="8" name="Content Placeholder 2">
            <a:extLst>
              <a:ext uri="{FF2B5EF4-FFF2-40B4-BE49-F238E27FC236}">
                <a16:creationId xmlns:a16="http://schemas.microsoft.com/office/drawing/2014/main" id="{0585D980-4F15-F39B-A01A-C9B6F5B975CD}"/>
              </a:ext>
            </a:extLst>
          </p:cNvPr>
          <p:cNvSpPr txBox="1">
            <a:spLocks/>
          </p:cNvSpPr>
          <p:nvPr/>
        </p:nvSpPr>
        <p:spPr>
          <a:xfrm>
            <a:off x="234292" y="4975242"/>
            <a:ext cx="11723413" cy="1613428"/>
          </a:xfrm>
          <a:prstGeom prst="rect">
            <a:avLst/>
          </a:prstGeom>
        </p:spPr>
        <p:txBody>
          <a:bodyPr vert="horz" lIns="0" tIns="0" rIns="0" bIns="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err="1">
                <a:solidFill>
                  <a:schemeClr val="accent1"/>
                </a:solidFill>
                <a:hlinkClick r:id="rId5"/>
              </a:rPr>
              <a:t>LifeComp</a:t>
            </a:r>
            <a:r>
              <a:rPr lang="en-US" dirty="0"/>
              <a:t> </a:t>
            </a:r>
            <a:r>
              <a:rPr lang="en-US" dirty="0" err="1"/>
              <a:t>este</a:t>
            </a:r>
            <a:r>
              <a:rPr lang="en-US" dirty="0"/>
              <a:t> </a:t>
            </a:r>
            <a:r>
              <a:rPr lang="en-US" dirty="0" err="1"/>
              <a:t>Cadrul</a:t>
            </a:r>
            <a:r>
              <a:rPr lang="en-US" dirty="0"/>
              <a:t> European </a:t>
            </a:r>
            <a:r>
              <a:rPr lang="en-US" dirty="0" err="1"/>
              <a:t>pentru</a:t>
            </a:r>
            <a:r>
              <a:rPr lang="en-US" dirty="0"/>
              <a:t> </a:t>
            </a:r>
            <a:r>
              <a:rPr lang="en-US" dirty="0" err="1"/>
              <a:t>Competențe</a:t>
            </a:r>
            <a:r>
              <a:rPr lang="en-US" dirty="0"/>
              <a:t> </a:t>
            </a:r>
            <a:r>
              <a:rPr lang="en-US" dirty="0" err="1"/>
              <a:t>Personale</a:t>
            </a:r>
            <a:r>
              <a:rPr lang="en-US" dirty="0"/>
              <a:t>, </a:t>
            </a:r>
            <a:r>
              <a:rPr lang="en-US" dirty="0" err="1"/>
              <a:t>Sociale</a:t>
            </a:r>
            <a:r>
              <a:rPr lang="en-US" dirty="0"/>
              <a:t> </a:t>
            </a:r>
            <a:r>
              <a:rPr lang="en-US" dirty="0" err="1"/>
              <a:t>și</a:t>
            </a:r>
            <a:r>
              <a:rPr lang="en-US" dirty="0"/>
              <a:t> de </a:t>
            </a:r>
            <a:r>
              <a:rPr lang="en-US" dirty="0" err="1"/>
              <a:t>Învățare</a:t>
            </a:r>
            <a:r>
              <a:rPr lang="en-US" dirty="0"/>
              <a:t> </a:t>
            </a:r>
            <a:r>
              <a:rPr lang="en-US" dirty="0" err="1"/>
              <a:t>pentru</a:t>
            </a:r>
            <a:r>
              <a:rPr lang="en-US" dirty="0"/>
              <a:t> a </a:t>
            </a:r>
            <a:r>
              <a:rPr lang="en-US" dirty="0" err="1"/>
              <a:t>Învăța</a:t>
            </a:r>
            <a:r>
              <a:rPr lang="en-US" dirty="0"/>
              <a:t>, </a:t>
            </a:r>
            <a:r>
              <a:rPr lang="en-US" dirty="0" err="1"/>
              <a:t>dezvoltat</a:t>
            </a:r>
            <a:r>
              <a:rPr lang="en-US" dirty="0"/>
              <a:t> de </a:t>
            </a:r>
            <a:r>
              <a:rPr lang="en-US" dirty="0" err="1"/>
              <a:t>Centrul</a:t>
            </a:r>
            <a:r>
              <a:rPr lang="en-US" dirty="0"/>
              <a:t> </a:t>
            </a:r>
            <a:r>
              <a:rPr lang="en-US" dirty="0" err="1"/>
              <a:t>Comun</a:t>
            </a:r>
            <a:r>
              <a:rPr lang="en-US" dirty="0"/>
              <a:t> de </a:t>
            </a:r>
            <a:r>
              <a:rPr lang="en-US" dirty="0" err="1"/>
              <a:t>Cercetare</a:t>
            </a:r>
            <a:r>
              <a:rPr lang="en-US" dirty="0"/>
              <a:t> (JRC). </a:t>
            </a:r>
            <a:r>
              <a:rPr lang="en-US" dirty="0" err="1"/>
              <a:t>Definește</a:t>
            </a:r>
            <a:r>
              <a:rPr lang="en-US" dirty="0"/>
              <a:t> 9 </a:t>
            </a:r>
            <a:r>
              <a:rPr lang="en-US" dirty="0" err="1"/>
              <a:t>competențe</a:t>
            </a:r>
            <a:r>
              <a:rPr lang="en-US" dirty="0"/>
              <a:t> </a:t>
            </a:r>
            <a:r>
              <a:rPr lang="en-US" dirty="0" err="1"/>
              <a:t>în</a:t>
            </a:r>
            <a:r>
              <a:rPr lang="en-US" dirty="0"/>
              <a:t> </a:t>
            </a:r>
            <a:r>
              <a:rPr lang="en-US" dirty="0" err="1"/>
              <a:t>trei</a:t>
            </a:r>
            <a:r>
              <a:rPr lang="en-US" dirty="0"/>
              <a:t> </a:t>
            </a:r>
            <a:r>
              <a:rPr lang="en-US" dirty="0" err="1"/>
              <a:t>domenii</a:t>
            </a:r>
            <a:r>
              <a:rPr lang="en-US" dirty="0"/>
              <a:t> — </a:t>
            </a:r>
            <a:r>
              <a:rPr lang="en-US" dirty="0" err="1"/>
              <a:t>Personală</a:t>
            </a:r>
            <a:r>
              <a:rPr lang="en-US" dirty="0"/>
              <a:t> (</a:t>
            </a:r>
            <a:r>
              <a:rPr lang="en-US" dirty="0" err="1"/>
              <a:t>mentalitate</a:t>
            </a:r>
            <a:r>
              <a:rPr lang="en-US" dirty="0"/>
              <a:t> de </a:t>
            </a:r>
            <a:r>
              <a:rPr lang="en-US" dirty="0" err="1"/>
              <a:t>creștere</a:t>
            </a:r>
            <a:r>
              <a:rPr lang="en-US" dirty="0"/>
              <a:t>, </a:t>
            </a:r>
            <a:r>
              <a:rPr lang="en-US" dirty="0" err="1"/>
              <a:t>bunăstare</a:t>
            </a:r>
            <a:r>
              <a:rPr lang="en-US" dirty="0"/>
              <a:t>, </a:t>
            </a:r>
            <a:r>
              <a:rPr lang="en-US" dirty="0" err="1"/>
              <a:t>autoreglare</a:t>
            </a:r>
            <a:r>
              <a:rPr lang="en-US" dirty="0"/>
              <a:t>), </a:t>
            </a:r>
            <a:r>
              <a:rPr lang="en-US" dirty="0" err="1"/>
              <a:t>Socială</a:t>
            </a:r>
            <a:r>
              <a:rPr lang="en-US" dirty="0"/>
              <a:t> (</a:t>
            </a:r>
            <a:r>
              <a:rPr lang="en-US" dirty="0" err="1"/>
              <a:t>empatie</a:t>
            </a:r>
            <a:r>
              <a:rPr lang="en-US" dirty="0"/>
              <a:t>, </a:t>
            </a:r>
            <a:r>
              <a:rPr lang="en-US" dirty="0" err="1"/>
              <a:t>comunicare</a:t>
            </a:r>
            <a:r>
              <a:rPr lang="en-US" dirty="0"/>
              <a:t>, </a:t>
            </a:r>
            <a:r>
              <a:rPr lang="en-US" dirty="0" err="1"/>
              <a:t>colaborare</a:t>
            </a:r>
            <a:r>
              <a:rPr lang="en-US" dirty="0"/>
              <a:t>) </a:t>
            </a:r>
            <a:r>
              <a:rPr lang="en-US" dirty="0" err="1"/>
              <a:t>și</a:t>
            </a:r>
            <a:r>
              <a:rPr lang="en-US" dirty="0"/>
              <a:t> </a:t>
            </a:r>
            <a:r>
              <a:rPr lang="en-US" dirty="0" err="1"/>
              <a:t>Învățarea</a:t>
            </a:r>
            <a:r>
              <a:rPr lang="en-US" dirty="0"/>
              <a:t> de a </a:t>
            </a:r>
            <a:r>
              <a:rPr lang="en-US" dirty="0" err="1"/>
              <a:t>învăța</a:t>
            </a:r>
            <a:r>
              <a:rPr lang="en-US" dirty="0"/>
              <a:t> (</a:t>
            </a:r>
            <a:r>
              <a:rPr lang="en-US" dirty="0" err="1"/>
              <a:t>reflecție</a:t>
            </a:r>
            <a:r>
              <a:rPr lang="en-US" dirty="0"/>
              <a:t>, </a:t>
            </a:r>
            <a:r>
              <a:rPr lang="en-US" dirty="0" err="1"/>
              <a:t>gândire</a:t>
            </a:r>
            <a:r>
              <a:rPr lang="en-US" dirty="0"/>
              <a:t> </a:t>
            </a:r>
            <a:r>
              <a:rPr lang="en-US" dirty="0" err="1"/>
              <a:t>critică</a:t>
            </a:r>
            <a:r>
              <a:rPr lang="en-US" dirty="0"/>
              <a:t>, </a:t>
            </a:r>
            <a:r>
              <a:rPr lang="en-US" dirty="0" err="1"/>
              <a:t>gândire</a:t>
            </a:r>
            <a:r>
              <a:rPr lang="en-US" dirty="0"/>
              <a:t> </a:t>
            </a:r>
            <a:r>
              <a:rPr lang="en-US" dirty="0" err="1"/>
              <a:t>flexibilă</a:t>
            </a:r>
            <a:r>
              <a:rPr lang="en-US" dirty="0"/>
              <a:t>). </a:t>
            </a:r>
            <a:r>
              <a:rPr lang="en-US" dirty="0" err="1"/>
              <a:t>Într</a:t>
            </a:r>
            <a:r>
              <a:rPr lang="en-US" dirty="0"/>
              <a:t>-un context de </a:t>
            </a:r>
            <a:r>
              <a:rPr lang="en-US" dirty="0" err="1"/>
              <a:t>formare</a:t>
            </a:r>
            <a:r>
              <a:rPr lang="en-US" dirty="0"/>
              <a:t> </a:t>
            </a:r>
            <a:r>
              <a:rPr lang="en-US" dirty="0" err="1"/>
              <a:t>profesională</a:t>
            </a:r>
            <a:r>
              <a:rPr lang="en-US" dirty="0"/>
              <a:t> </a:t>
            </a:r>
            <a:r>
              <a:rPr lang="en-US" dirty="0" err="1"/>
              <a:t>și</a:t>
            </a:r>
            <a:r>
              <a:rPr lang="en-US" dirty="0"/>
              <a:t> </a:t>
            </a:r>
            <a:r>
              <a:rPr lang="en-US" dirty="0" err="1"/>
              <a:t>sustenabilitate</a:t>
            </a:r>
            <a:r>
              <a:rPr lang="en-US" dirty="0"/>
              <a:t>, </a:t>
            </a:r>
            <a:r>
              <a:rPr lang="en-US" dirty="0" err="1"/>
              <a:t>LifeComp</a:t>
            </a:r>
            <a:r>
              <a:rPr lang="en-US" dirty="0"/>
              <a:t> </a:t>
            </a:r>
            <a:r>
              <a:rPr lang="en-US" dirty="0" err="1"/>
              <a:t>sprijină</a:t>
            </a:r>
            <a:r>
              <a:rPr lang="en-US" dirty="0"/>
              <a:t> </a:t>
            </a:r>
            <a:r>
              <a:rPr lang="en-US" dirty="0" err="1"/>
              <a:t>cursanții</a:t>
            </a:r>
            <a:r>
              <a:rPr lang="en-US" dirty="0"/>
              <a:t> </a:t>
            </a:r>
            <a:r>
              <a:rPr lang="en-US" dirty="0" err="1"/>
              <a:t>în</a:t>
            </a:r>
            <a:r>
              <a:rPr lang="en-US" dirty="0"/>
              <a:t> </a:t>
            </a:r>
            <a:r>
              <a:rPr lang="en-US" dirty="0" err="1"/>
              <a:t>dezvoltarea</a:t>
            </a:r>
            <a:r>
              <a:rPr lang="en-US" dirty="0"/>
              <a:t> </a:t>
            </a:r>
            <a:r>
              <a:rPr lang="en-US" dirty="0" err="1"/>
              <a:t>rezilienței</a:t>
            </a:r>
            <a:r>
              <a:rPr lang="en-US" dirty="0"/>
              <a:t> </a:t>
            </a:r>
            <a:r>
              <a:rPr lang="en-US" dirty="0" err="1"/>
              <a:t>personale</a:t>
            </a:r>
            <a:r>
              <a:rPr lang="en-US" dirty="0"/>
              <a:t>, </a:t>
            </a:r>
            <a:r>
              <a:rPr lang="en-US" dirty="0" err="1"/>
              <a:t>capacității</a:t>
            </a:r>
            <a:r>
              <a:rPr lang="en-US" dirty="0"/>
              <a:t> </a:t>
            </a:r>
            <a:r>
              <a:rPr lang="en-US" dirty="0" err="1"/>
              <a:t>colaborative</a:t>
            </a:r>
            <a:r>
              <a:rPr lang="en-US" dirty="0"/>
              <a:t> </a:t>
            </a:r>
            <a:r>
              <a:rPr lang="en-US" dirty="0" err="1"/>
              <a:t>și</a:t>
            </a:r>
            <a:r>
              <a:rPr lang="en-US" dirty="0"/>
              <a:t> </a:t>
            </a:r>
            <a:r>
              <a:rPr lang="en-US" dirty="0" err="1"/>
              <a:t>practicii</a:t>
            </a:r>
            <a:r>
              <a:rPr lang="en-US" dirty="0"/>
              <a:t> reflexive </a:t>
            </a:r>
            <a:r>
              <a:rPr lang="en-US" dirty="0" err="1"/>
              <a:t>necesare</a:t>
            </a:r>
            <a:r>
              <a:rPr lang="en-US" dirty="0"/>
              <a:t> </a:t>
            </a:r>
            <a:r>
              <a:rPr lang="en-US" dirty="0" err="1"/>
              <a:t>pentru</a:t>
            </a:r>
            <a:r>
              <a:rPr lang="en-US" dirty="0"/>
              <a:t> a </a:t>
            </a:r>
            <a:r>
              <a:rPr lang="en-US" dirty="0" err="1"/>
              <a:t>naviga</a:t>
            </a:r>
            <a:r>
              <a:rPr lang="en-US" dirty="0"/>
              <a:t> </a:t>
            </a:r>
            <a:r>
              <a:rPr lang="en-US" dirty="0" err="1"/>
              <a:t>provocările</a:t>
            </a:r>
            <a:r>
              <a:rPr lang="en-US" dirty="0"/>
              <a:t> </a:t>
            </a:r>
            <a:r>
              <a:rPr lang="en-US" dirty="0" err="1"/>
              <a:t>complexe</a:t>
            </a:r>
            <a:r>
              <a:rPr lang="en-US" dirty="0"/>
              <a:t> de </a:t>
            </a:r>
            <a:r>
              <a:rPr lang="en-US" dirty="0" err="1"/>
              <a:t>sustenabilitate</a:t>
            </a:r>
            <a:r>
              <a:rPr lang="en-US" dirty="0"/>
              <a:t> </a:t>
            </a:r>
            <a:r>
              <a:rPr lang="en-US" dirty="0" err="1"/>
              <a:t>și</a:t>
            </a:r>
            <a:r>
              <a:rPr lang="en-US" dirty="0"/>
              <a:t> </a:t>
            </a:r>
            <a:r>
              <a:rPr lang="en-US" dirty="0" err="1"/>
              <a:t>tranzițiile</a:t>
            </a:r>
            <a:r>
              <a:rPr lang="en-US" dirty="0"/>
              <a:t> la </a:t>
            </a:r>
            <a:r>
              <a:rPr lang="en-US" dirty="0" err="1"/>
              <a:t>locul</a:t>
            </a:r>
            <a:r>
              <a:rPr lang="en-US" dirty="0"/>
              <a:t> de </a:t>
            </a:r>
            <a:r>
              <a:rPr lang="en-US" dirty="0" err="1"/>
              <a:t>muncă</a:t>
            </a:r>
            <a:r>
              <a:rPr lang="en-US" dirty="0"/>
              <a:t>.  </a:t>
            </a:r>
          </a:p>
        </p:txBody>
      </p:sp>
    </p:spTree>
    <p:custDataLst>
      <p:tags r:id="rId1"/>
    </p:custDataLst>
    <p:extLst>
      <p:ext uri="{BB962C8B-B14F-4D97-AF65-F5344CB8AC3E}">
        <p14:creationId xmlns:p14="http://schemas.microsoft.com/office/powerpoint/2010/main" val="6200035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7C7C1E-8830-D317-48FB-2DEE33E73203}"/>
              </a:ext>
            </a:extLst>
          </p:cNvPr>
          <p:cNvSpPr>
            <a:spLocks noGrp="1"/>
          </p:cNvSpPr>
          <p:nvPr>
            <p:ph sz="quarter" idx="12"/>
          </p:nvPr>
        </p:nvSpPr>
        <p:spPr/>
        <p:txBody>
          <a:bodyPr/>
          <a:lstStyle/>
          <a:p>
            <a:r>
              <a:rPr lang="en-US" dirty="0" err="1">
                <a:solidFill>
                  <a:srgbClr val="255839"/>
                </a:solidFill>
              </a:rPr>
              <a:t>GreenComp</a:t>
            </a:r>
            <a:r>
              <a:rPr lang="en-US" dirty="0">
                <a:solidFill>
                  <a:srgbClr val="255839"/>
                </a:solidFill>
              </a:rPr>
              <a:t> </a:t>
            </a:r>
            <a:r>
              <a:rPr lang="it-IT" dirty="0">
                <a:solidFill>
                  <a:srgbClr val="255839"/>
                </a:solidFill>
              </a:rPr>
              <a:t>îți spune CE să predai.</a:t>
            </a:r>
          </a:p>
          <a:p>
            <a:endParaRPr lang="en-US" dirty="0">
              <a:solidFill>
                <a:srgbClr val="255839"/>
              </a:solidFill>
            </a:endParaRPr>
          </a:p>
          <a:p>
            <a:r>
              <a:rPr lang="en-US" dirty="0">
                <a:solidFill>
                  <a:srgbClr val="255839"/>
                </a:solidFill>
              </a:rPr>
              <a:t> </a:t>
            </a:r>
            <a:r>
              <a:rPr lang="en-US" dirty="0" err="1">
                <a:solidFill>
                  <a:srgbClr val="255839"/>
                </a:solidFill>
              </a:rPr>
              <a:t>DigCompEdu</a:t>
            </a:r>
            <a:r>
              <a:rPr lang="en-US" dirty="0">
                <a:solidFill>
                  <a:srgbClr val="255839"/>
                </a:solidFill>
              </a:rPr>
              <a:t> </a:t>
            </a:r>
            <a:r>
              <a:rPr lang="en-US" dirty="0" err="1">
                <a:solidFill>
                  <a:srgbClr val="255839"/>
                </a:solidFill>
              </a:rPr>
              <a:t>îți</a:t>
            </a:r>
            <a:r>
              <a:rPr lang="en-US" dirty="0">
                <a:solidFill>
                  <a:srgbClr val="255839"/>
                </a:solidFill>
              </a:rPr>
              <a:t> </a:t>
            </a:r>
            <a:r>
              <a:rPr lang="en-US" dirty="0" err="1">
                <a:solidFill>
                  <a:srgbClr val="255839"/>
                </a:solidFill>
              </a:rPr>
              <a:t>spune</a:t>
            </a:r>
            <a:r>
              <a:rPr lang="en-US" dirty="0">
                <a:solidFill>
                  <a:srgbClr val="255839"/>
                </a:solidFill>
              </a:rPr>
              <a:t> CUM </a:t>
            </a:r>
            <a:r>
              <a:rPr lang="en-US" dirty="0" err="1">
                <a:solidFill>
                  <a:srgbClr val="255839"/>
                </a:solidFill>
              </a:rPr>
              <a:t>să</a:t>
            </a:r>
            <a:r>
              <a:rPr lang="en-US" dirty="0">
                <a:solidFill>
                  <a:srgbClr val="255839"/>
                </a:solidFill>
              </a:rPr>
              <a:t> o </a:t>
            </a:r>
            <a:r>
              <a:rPr lang="en-US" dirty="0" err="1">
                <a:solidFill>
                  <a:srgbClr val="255839"/>
                </a:solidFill>
              </a:rPr>
              <a:t>predai</a:t>
            </a:r>
            <a:r>
              <a:rPr lang="en-US" dirty="0">
                <a:solidFill>
                  <a:srgbClr val="255839"/>
                </a:solidFill>
              </a:rPr>
              <a:t>.</a:t>
            </a:r>
          </a:p>
          <a:p>
            <a:endParaRPr lang="en-US" dirty="0">
              <a:solidFill>
                <a:srgbClr val="255839"/>
              </a:solidFill>
            </a:endParaRPr>
          </a:p>
          <a:p>
            <a:r>
              <a:rPr lang="en-US" dirty="0" err="1">
                <a:solidFill>
                  <a:srgbClr val="255839"/>
                </a:solidFill>
              </a:rPr>
              <a:t>LifeComp</a:t>
            </a:r>
            <a:r>
              <a:rPr lang="en-US" dirty="0">
                <a:solidFill>
                  <a:srgbClr val="255839"/>
                </a:solidFill>
              </a:rPr>
              <a:t> </a:t>
            </a:r>
            <a:r>
              <a:rPr lang="en-US" dirty="0" err="1">
                <a:solidFill>
                  <a:srgbClr val="255839"/>
                </a:solidFill>
              </a:rPr>
              <a:t>îți</a:t>
            </a:r>
            <a:r>
              <a:rPr lang="en-US" dirty="0">
                <a:solidFill>
                  <a:srgbClr val="255839"/>
                </a:solidFill>
              </a:rPr>
              <a:t> </a:t>
            </a:r>
            <a:r>
              <a:rPr lang="en-US" dirty="0" err="1">
                <a:solidFill>
                  <a:srgbClr val="255839"/>
                </a:solidFill>
              </a:rPr>
              <a:t>spune</a:t>
            </a:r>
            <a:r>
              <a:rPr lang="en-US" dirty="0">
                <a:solidFill>
                  <a:srgbClr val="255839"/>
                </a:solidFill>
              </a:rPr>
              <a:t> CUI </a:t>
            </a:r>
            <a:r>
              <a:rPr lang="en-US" dirty="0" err="1">
                <a:solidFill>
                  <a:srgbClr val="255839"/>
                </a:solidFill>
              </a:rPr>
              <a:t>predai</a:t>
            </a:r>
            <a:r>
              <a:rPr lang="en-US" dirty="0">
                <a:solidFill>
                  <a:srgbClr val="255839"/>
                </a:solidFill>
              </a:rPr>
              <a:t>.</a:t>
            </a:r>
            <a:endParaRPr lang="pt-PT" dirty="0"/>
          </a:p>
        </p:txBody>
      </p:sp>
      <p:sp>
        <p:nvSpPr>
          <p:cNvPr id="4" name="Title 3">
            <a:extLst>
              <a:ext uri="{FF2B5EF4-FFF2-40B4-BE49-F238E27FC236}">
                <a16:creationId xmlns:a16="http://schemas.microsoft.com/office/drawing/2014/main" id="{E6B9AEAF-84D9-0D5B-DCDD-4D3906AF7801}"/>
              </a:ext>
            </a:extLst>
          </p:cNvPr>
          <p:cNvSpPr>
            <a:spLocks noGrp="1"/>
          </p:cNvSpPr>
          <p:nvPr>
            <p:ph type="title"/>
          </p:nvPr>
        </p:nvSpPr>
        <p:spPr>
          <a:xfrm>
            <a:off x="601833" y="1029050"/>
            <a:ext cx="8596668" cy="808139"/>
          </a:xfrm>
        </p:spPr>
        <p:txBody>
          <a:bodyPr/>
          <a:lstStyle/>
          <a:p>
            <a:r>
              <a:rPr lang="fr-FR" dirty="0">
                <a:solidFill>
                  <a:srgbClr val="255839"/>
                </a:solidFill>
              </a:rPr>
              <a:t>Cadre de </a:t>
            </a:r>
            <a:r>
              <a:rPr lang="fr-FR" dirty="0" err="1">
                <a:solidFill>
                  <a:srgbClr val="255839"/>
                </a:solidFill>
              </a:rPr>
              <a:t>sustenabilitate</a:t>
            </a:r>
            <a:r>
              <a:rPr lang="fr-FR" dirty="0">
                <a:solidFill>
                  <a:srgbClr val="255839"/>
                </a:solidFill>
              </a:rPr>
              <a:t> </a:t>
            </a:r>
            <a:r>
              <a:rPr lang="fr-FR" dirty="0" err="1">
                <a:solidFill>
                  <a:srgbClr val="255839"/>
                </a:solidFill>
              </a:rPr>
              <a:t>pentru</a:t>
            </a:r>
            <a:r>
              <a:rPr lang="fr-FR" dirty="0">
                <a:solidFill>
                  <a:srgbClr val="255839"/>
                </a:solidFill>
              </a:rPr>
              <a:t> VET</a:t>
            </a:r>
            <a:endParaRPr lang="pt-PT" b="1" dirty="0"/>
          </a:p>
        </p:txBody>
      </p:sp>
    </p:spTree>
    <p:custDataLst>
      <p:tags r:id="rId1"/>
    </p:custDataLst>
    <p:extLst>
      <p:ext uri="{BB962C8B-B14F-4D97-AF65-F5344CB8AC3E}">
        <p14:creationId xmlns:p14="http://schemas.microsoft.com/office/powerpoint/2010/main" val="2481524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Predarea</a:t>
            </a:r>
            <a:r>
              <a:rPr lang="en-US" dirty="0">
                <a:solidFill>
                  <a:srgbClr val="255839"/>
                </a:solidFill>
              </a:rPr>
              <a:t> </a:t>
            </a:r>
            <a:r>
              <a:rPr lang="en-US" dirty="0" err="1">
                <a:solidFill>
                  <a:srgbClr val="255839"/>
                </a:solidFill>
              </a:rPr>
              <a:t>sustenabilității</a:t>
            </a:r>
            <a:r>
              <a:rPr lang="en-US" dirty="0">
                <a:solidFill>
                  <a:srgbClr val="255839"/>
                </a:solidFill>
              </a:rPr>
              <a:t> </a:t>
            </a:r>
            <a:r>
              <a:rPr lang="en-US" dirty="0" err="1">
                <a:solidFill>
                  <a:srgbClr val="255839"/>
                </a:solidFill>
              </a:rPr>
              <a:t>în</a:t>
            </a:r>
            <a:r>
              <a:rPr lang="en-US" dirty="0">
                <a:solidFill>
                  <a:srgbClr val="255839"/>
                </a:solidFill>
              </a:rPr>
              <a:t> mod </a:t>
            </a:r>
            <a:r>
              <a:rPr lang="en-US" dirty="0" err="1">
                <a:solidFill>
                  <a:srgbClr val="255839"/>
                </a:solidFill>
              </a:rPr>
              <a:t>incluziv</a:t>
            </a:r>
            <a:endParaRPr lang="el-GR"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1691229"/>
            <a:ext cx="9313591" cy="4377783"/>
          </a:xfrm>
        </p:spPr>
        <p:txBody>
          <a:bodyPr/>
          <a:lstStyle/>
          <a:p>
            <a:pPr marL="0" indent="0">
              <a:buNone/>
            </a:pPr>
            <a:r>
              <a:rPr lang="en-US" dirty="0"/>
              <a:t>Principii practice </a:t>
            </a:r>
            <a:r>
              <a:rPr lang="en-US" dirty="0" err="1"/>
              <a:t>pentru</a:t>
            </a:r>
            <a:r>
              <a:rPr lang="en-US" dirty="0"/>
              <a:t> </a:t>
            </a:r>
            <a:r>
              <a:rPr lang="en-US" dirty="0" err="1"/>
              <a:t>sesiunile</a:t>
            </a:r>
            <a:r>
              <a:rPr lang="en-US" dirty="0"/>
              <a:t> </a:t>
            </a:r>
            <a:r>
              <a:rPr lang="en-US" dirty="0" err="1"/>
              <a:t>dvs</a:t>
            </a:r>
            <a:r>
              <a:rPr lang="en-US" dirty="0"/>
              <a:t>. de </a:t>
            </a:r>
            <a:r>
              <a:rPr lang="en-US" dirty="0" err="1"/>
              <a:t>formare</a:t>
            </a:r>
            <a:r>
              <a:rPr lang="en-US" dirty="0"/>
              <a:t>:</a:t>
            </a:r>
          </a:p>
          <a:p>
            <a:r>
              <a:rPr lang="en-US" dirty="0" err="1"/>
              <a:t>Folosiți</a:t>
            </a:r>
            <a:r>
              <a:rPr lang="en-US" dirty="0"/>
              <a:t> </a:t>
            </a:r>
            <a:r>
              <a:rPr lang="en-US" dirty="0" err="1"/>
              <a:t>glosarul</a:t>
            </a:r>
            <a:r>
              <a:rPr lang="en-US" dirty="0"/>
              <a:t> ESE - </a:t>
            </a:r>
            <a:r>
              <a:rPr lang="en-US" dirty="0" err="1"/>
              <a:t>definiți</a:t>
            </a:r>
            <a:r>
              <a:rPr lang="en-US" dirty="0"/>
              <a:t> </a:t>
            </a:r>
            <a:r>
              <a:rPr lang="en-US" dirty="0" err="1"/>
              <a:t>termenii</a:t>
            </a:r>
            <a:r>
              <a:rPr lang="en-US" dirty="0"/>
              <a:t> </a:t>
            </a:r>
            <a:r>
              <a:rPr lang="en-US" dirty="0" err="1"/>
              <a:t>în</a:t>
            </a:r>
            <a:r>
              <a:rPr lang="en-US" dirty="0"/>
              <a:t> mod </a:t>
            </a:r>
            <a:r>
              <a:rPr lang="en-US" dirty="0" err="1"/>
              <a:t>consecvent</a:t>
            </a:r>
            <a:r>
              <a:rPr lang="en-US" dirty="0"/>
              <a:t>, nu </a:t>
            </a:r>
            <a:r>
              <a:rPr lang="en-US" dirty="0" err="1"/>
              <a:t>improvizați</a:t>
            </a:r>
            <a:r>
              <a:rPr lang="en-US" dirty="0"/>
              <a:t> </a:t>
            </a:r>
            <a:r>
              <a:rPr lang="en-US" dirty="0" err="1"/>
              <a:t>definiții</a:t>
            </a:r>
            <a:r>
              <a:rPr lang="en-US" dirty="0"/>
              <a:t> </a:t>
            </a:r>
            <a:r>
              <a:rPr lang="en-US" dirty="0" err="1"/>
              <a:t>noi</a:t>
            </a:r>
            <a:r>
              <a:rPr lang="en-US" dirty="0"/>
              <a:t>
</a:t>
            </a:r>
            <a:r>
              <a:rPr lang="en-US" dirty="0" err="1"/>
              <a:t>Alegeți</a:t>
            </a:r>
            <a:r>
              <a:rPr lang="en-US" dirty="0"/>
              <a:t> </a:t>
            </a:r>
            <a:r>
              <a:rPr lang="en-US" dirty="0" err="1"/>
              <a:t>exemple</a:t>
            </a:r>
            <a:r>
              <a:rPr lang="en-US" dirty="0"/>
              <a:t> din </a:t>
            </a:r>
            <a:r>
              <a:rPr lang="en-US" dirty="0" err="1"/>
              <a:t>sectoarele</a:t>
            </a:r>
            <a:r>
              <a:rPr lang="en-US" dirty="0"/>
              <a:t> </a:t>
            </a:r>
            <a:r>
              <a:rPr lang="en-US" dirty="0" err="1"/>
              <a:t>cursanților</a:t>
            </a:r>
            <a:r>
              <a:rPr lang="en-US" dirty="0"/>
              <a:t> </a:t>
            </a:r>
            <a:r>
              <a:rPr lang="en-US" dirty="0" err="1"/>
              <a:t>dvs</a:t>
            </a:r>
            <a:r>
              <a:rPr lang="en-US" dirty="0"/>
              <a:t>. – </a:t>
            </a:r>
            <a:r>
              <a:rPr lang="en-US" dirty="0" err="1"/>
              <a:t>cursul</a:t>
            </a:r>
            <a:r>
              <a:rPr lang="en-US" dirty="0"/>
              <a:t> ESE </a:t>
            </a:r>
            <a:r>
              <a:rPr lang="en-US" dirty="0" err="1"/>
              <a:t>acoperă</a:t>
            </a:r>
            <a:r>
              <a:rPr lang="en-US" dirty="0"/>
              <a:t> </a:t>
            </a:r>
            <a:r>
              <a:rPr lang="en-US" dirty="0" err="1"/>
              <a:t>mai</a:t>
            </a:r>
            <a:r>
              <a:rPr lang="en-US" dirty="0"/>
              <a:t> </a:t>
            </a:r>
            <a:r>
              <a:rPr lang="en-US" dirty="0" err="1"/>
              <a:t>multe</a:t>
            </a:r>
            <a:r>
              <a:rPr lang="en-US" dirty="0"/>
              <a:t> </a:t>
            </a:r>
            <a:r>
              <a:rPr lang="en-US" dirty="0" err="1"/>
              <a:t>industrii</a:t>
            </a:r>
            <a:r>
              <a:rPr lang="en-US" dirty="0"/>
              <a:t>; </a:t>
            </a:r>
            <a:r>
              <a:rPr lang="en-US" dirty="0" err="1"/>
              <a:t>faceți</a:t>
            </a:r>
            <a:r>
              <a:rPr lang="en-US" dirty="0"/>
              <a:t>-l relevant </a:t>
            </a:r>
            <a:r>
              <a:rPr lang="en-US" dirty="0" err="1"/>
              <a:t>pentru</a:t>
            </a:r>
            <a:r>
              <a:rPr lang="en-US" dirty="0"/>
              <a:t> </a:t>
            </a:r>
            <a:r>
              <a:rPr lang="en-US" dirty="0" err="1"/>
              <a:t>construcții</a:t>
            </a:r>
            <a:r>
              <a:rPr lang="en-US" dirty="0"/>
              <a:t>, </a:t>
            </a:r>
            <a:r>
              <a:rPr lang="en-US" dirty="0" err="1"/>
              <a:t>logistică</a:t>
            </a:r>
            <a:r>
              <a:rPr lang="en-US" dirty="0"/>
              <a:t>, </a:t>
            </a:r>
            <a:r>
              <a:rPr lang="en-US" dirty="0" err="1"/>
              <a:t>ospitalitate</a:t>
            </a:r>
            <a:r>
              <a:rPr lang="en-US" dirty="0"/>
              <a:t> </a:t>
            </a:r>
            <a:r>
              <a:rPr lang="en-US" dirty="0" err="1"/>
              <a:t>sau</a:t>
            </a:r>
            <a:r>
              <a:rPr lang="en-US" dirty="0"/>
              <a:t> </a:t>
            </a:r>
            <a:r>
              <a:rPr lang="en-US" dirty="0" err="1"/>
              <a:t>orice</a:t>
            </a:r>
            <a:r>
              <a:rPr lang="en-US" dirty="0"/>
              <a:t> </a:t>
            </a:r>
            <a:r>
              <a:rPr lang="en-US" dirty="0" err="1"/>
              <a:t>știe</a:t>
            </a:r>
            <a:r>
              <a:rPr lang="en-US" dirty="0"/>
              <a:t> </a:t>
            </a:r>
            <a:r>
              <a:rPr lang="en-US" dirty="0" err="1"/>
              <a:t>grupul</a:t>
            </a:r>
            <a:r>
              <a:rPr lang="en-US" dirty="0"/>
              <a:t> </a:t>
            </a:r>
            <a:r>
              <a:rPr lang="en-US" dirty="0" err="1"/>
              <a:t>dvs</a:t>
            </a:r>
            <a:r>
              <a:rPr lang="en-US" dirty="0"/>
              <a:t>.
</a:t>
            </a:r>
            <a:r>
              <a:rPr lang="en-US" dirty="0" err="1"/>
              <a:t>Recunoașteți</a:t>
            </a:r>
            <a:r>
              <a:rPr lang="en-US" dirty="0"/>
              <a:t> </a:t>
            </a:r>
            <a:r>
              <a:rPr lang="en-US" dirty="0" err="1"/>
              <a:t>complexitatea</a:t>
            </a:r>
            <a:r>
              <a:rPr lang="en-US" dirty="0"/>
              <a:t> </a:t>
            </a:r>
            <a:r>
              <a:rPr lang="en-US" dirty="0" err="1"/>
              <a:t>fără</a:t>
            </a:r>
            <a:r>
              <a:rPr lang="en-US" dirty="0"/>
              <a:t> a </a:t>
            </a:r>
            <a:r>
              <a:rPr lang="en-US" dirty="0" err="1"/>
              <a:t>crea</a:t>
            </a:r>
            <a:r>
              <a:rPr lang="en-US" dirty="0"/>
              <a:t> </a:t>
            </a:r>
            <a:r>
              <a:rPr lang="en-US" dirty="0" err="1"/>
              <a:t>anxietate</a:t>
            </a:r>
            <a:r>
              <a:rPr lang="en-US" dirty="0"/>
              <a:t>. </a:t>
            </a:r>
            <a:r>
              <a:rPr lang="en-US" dirty="0" err="1"/>
              <a:t>Normalizați</a:t>
            </a:r>
            <a:r>
              <a:rPr lang="en-US" dirty="0"/>
              <a:t> </a:t>
            </a:r>
            <a:r>
              <a:rPr lang="en-US" dirty="0" err="1"/>
              <a:t>provocarea</a:t>
            </a:r>
            <a:r>
              <a:rPr lang="en-US" dirty="0"/>
              <a:t>, </a:t>
            </a:r>
            <a:r>
              <a:rPr lang="en-US" dirty="0" err="1"/>
              <a:t>împărțiți</a:t>
            </a:r>
            <a:r>
              <a:rPr lang="en-US" dirty="0"/>
              <a:t>-o </a:t>
            </a:r>
            <a:r>
              <a:rPr lang="en-US" dirty="0" err="1"/>
              <a:t>în</a:t>
            </a:r>
            <a:r>
              <a:rPr lang="en-US" dirty="0"/>
              <a:t> </a:t>
            </a:r>
            <a:r>
              <a:rPr lang="en-US" dirty="0" err="1"/>
              <a:t>trepte</a:t>
            </a:r>
            <a:r>
              <a:rPr lang="en-US" dirty="0"/>
              <a:t>, </a:t>
            </a:r>
            <a:r>
              <a:rPr lang="en-US" dirty="0" err="1"/>
              <a:t>concentrați-vă</a:t>
            </a:r>
            <a:r>
              <a:rPr lang="en-US" dirty="0"/>
              <a:t> pe </a:t>
            </a:r>
            <a:r>
              <a:rPr lang="en-US" dirty="0" err="1"/>
              <a:t>ceea</a:t>
            </a:r>
            <a:r>
              <a:rPr lang="en-US" dirty="0"/>
              <a:t> </a:t>
            </a:r>
            <a:r>
              <a:rPr lang="en-US" dirty="0" err="1"/>
              <a:t>ce</a:t>
            </a:r>
            <a:r>
              <a:rPr lang="en-US" dirty="0"/>
              <a:t> pot face </a:t>
            </a:r>
            <a:r>
              <a:rPr lang="en-US" dirty="0" err="1"/>
              <a:t>cursanții</a:t>
            </a:r>
            <a:endParaRPr lang="en-US" dirty="0"/>
          </a:p>
        </p:txBody>
      </p:sp>
    </p:spTree>
    <p:custDataLst>
      <p:tags r:id="rId1"/>
    </p:custDataLst>
    <p:extLst>
      <p:ext uri="{BB962C8B-B14F-4D97-AF65-F5344CB8AC3E}">
        <p14:creationId xmlns:p14="http://schemas.microsoft.com/office/powerpoint/2010/main" val="290038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Discuție</a:t>
            </a:r>
            <a:r>
              <a:rPr lang="en-US" dirty="0">
                <a:solidFill>
                  <a:srgbClr val="255839"/>
                </a:solidFill>
              </a:rPr>
              <a:t> de tip </a:t>
            </a:r>
            <a:r>
              <a:rPr lang="en-US" dirty="0" err="1">
                <a:solidFill>
                  <a:srgbClr val="255839"/>
                </a:solidFill>
              </a:rPr>
              <a:t>punct</a:t>
            </a:r>
            <a:r>
              <a:rPr lang="en-US" dirty="0">
                <a:solidFill>
                  <a:srgbClr val="255839"/>
                </a:solidFill>
              </a:rPr>
              <a:t> de control</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lstStyle/>
          <a:p>
            <a:pPr marL="0" indent="0">
              <a:buNone/>
            </a:pPr>
            <a:endParaRPr lang="en-US" dirty="0"/>
          </a:p>
          <a:p>
            <a:r>
              <a:rPr lang="en-US" dirty="0"/>
              <a:t>Ce concept de </a:t>
            </a:r>
            <a:r>
              <a:rPr lang="en-US" dirty="0" err="1"/>
              <a:t>sustenabilitate</a:t>
            </a:r>
            <a:r>
              <a:rPr lang="en-US" dirty="0"/>
              <a:t> </a:t>
            </a:r>
            <a:r>
              <a:rPr lang="en-US" dirty="0" err="1"/>
              <a:t>va</a:t>
            </a:r>
            <a:r>
              <a:rPr lang="en-US" dirty="0"/>
              <a:t> </a:t>
            </a:r>
            <a:r>
              <a:rPr lang="en-US" dirty="0" err="1"/>
              <a:t>simțiți</a:t>
            </a:r>
            <a:r>
              <a:rPr lang="en-US" dirty="0"/>
              <a:t> cel </a:t>
            </a:r>
            <a:r>
              <a:rPr lang="en-US" dirty="0" err="1"/>
              <a:t>mai</a:t>
            </a:r>
            <a:r>
              <a:rPr lang="en-US" dirty="0"/>
              <a:t> </a:t>
            </a:r>
            <a:r>
              <a:rPr lang="en-US" dirty="0" err="1"/>
              <a:t>încrezător</a:t>
            </a:r>
            <a:r>
              <a:rPr lang="en-US" dirty="0"/>
              <a:t> </a:t>
            </a:r>
            <a:r>
              <a:rPr lang="en-US" dirty="0" err="1"/>
              <a:t>să</a:t>
            </a:r>
            <a:r>
              <a:rPr lang="en-US" dirty="0"/>
              <a:t> </a:t>
            </a:r>
            <a:r>
              <a:rPr lang="en-US" dirty="0" err="1"/>
              <a:t>explicați</a:t>
            </a:r>
            <a:r>
              <a:rPr lang="en-US" dirty="0"/>
              <a:t> </a:t>
            </a:r>
            <a:r>
              <a:rPr lang="en-US" dirty="0" err="1"/>
              <a:t>cursanților</a:t>
            </a:r>
            <a:r>
              <a:rPr lang="en-US" dirty="0"/>
              <a:t> VET? De </a:t>
            </a:r>
            <a:r>
              <a:rPr lang="en-US" dirty="0" err="1"/>
              <a:t>ce</a:t>
            </a:r>
            <a:r>
              <a:rPr lang="en-US" dirty="0"/>
              <a:t>?
Care concept </a:t>
            </a:r>
            <a:r>
              <a:rPr lang="en-US" dirty="0" err="1"/>
              <a:t>țv</a:t>
            </a:r>
            <a:r>
              <a:rPr lang="en-US" dirty="0"/>
              <a:t> se pare cel </a:t>
            </a:r>
            <a:r>
              <a:rPr lang="en-US" dirty="0" err="1"/>
              <a:t>mai</a:t>
            </a:r>
            <a:r>
              <a:rPr lang="en-US" dirty="0"/>
              <a:t> </a:t>
            </a:r>
            <a:r>
              <a:rPr lang="en-US" dirty="0" err="1"/>
              <a:t>greu</a:t>
            </a:r>
            <a:r>
              <a:rPr lang="en-US" dirty="0"/>
              <a:t> de </a:t>
            </a:r>
            <a:r>
              <a:rPr lang="en-US" dirty="0" err="1"/>
              <a:t>făcut</a:t>
            </a:r>
            <a:r>
              <a:rPr lang="en-US" dirty="0"/>
              <a:t> relevant </a:t>
            </a:r>
            <a:r>
              <a:rPr lang="en-US" dirty="0" err="1"/>
              <a:t>pentru</a:t>
            </a:r>
            <a:r>
              <a:rPr lang="en-US" dirty="0"/>
              <a:t> </a:t>
            </a:r>
            <a:r>
              <a:rPr lang="en-US" dirty="0" err="1"/>
              <a:t>grupul</a:t>
            </a:r>
            <a:r>
              <a:rPr lang="en-US" dirty="0"/>
              <a:t> </a:t>
            </a:r>
            <a:r>
              <a:rPr lang="en-US" dirty="0" err="1"/>
              <a:t>dvs</a:t>
            </a:r>
            <a:r>
              <a:rPr lang="en-US" dirty="0"/>
              <a:t>. de </a:t>
            </a:r>
            <a:r>
              <a:rPr lang="en-US" dirty="0" err="1"/>
              <a:t>cursanți</a:t>
            </a:r>
            <a:r>
              <a:rPr lang="en-US" dirty="0"/>
              <a:t> </a:t>
            </a:r>
            <a:r>
              <a:rPr lang="en-US" dirty="0" err="1"/>
              <a:t>și</a:t>
            </a:r>
            <a:r>
              <a:rPr lang="en-US" dirty="0"/>
              <a:t> cum </a:t>
            </a:r>
            <a:r>
              <a:rPr lang="en-US" dirty="0" err="1"/>
              <a:t>ați</a:t>
            </a:r>
            <a:r>
              <a:rPr lang="en-US" dirty="0"/>
              <a:t> </a:t>
            </a:r>
            <a:r>
              <a:rPr lang="en-US" dirty="0" err="1"/>
              <a:t>putea</a:t>
            </a:r>
            <a:r>
              <a:rPr lang="en-US" dirty="0"/>
              <a:t> </a:t>
            </a:r>
            <a:r>
              <a:rPr lang="en-US" dirty="0" err="1"/>
              <a:t>aborda</a:t>
            </a:r>
            <a:r>
              <a:rPr lang="en-US" dirty="0"/>
              <a:t> </a:t>
            </a:r>
            <a:r>
              <a:rPr lang="en-US" dirty="0" err="1"/>
              <a:t>acest</a:t>
            </a:r>
            <a:r>
              <a:rPr lang="en-US" dirty="0"/>
              <a:t> </a:t>
            </a:r>
            <a:r>
              <a:rPr lang="en-US" dirty="0" err="1"/>
              <a:t>lucru</a:t>
            </a:r>
            <a:r>
              <a:rPr lang="en-US" dirty="0"/>
              <a:t>?
Cum se </a:t>
            </a:r>
            <a:r>
              <a:rPr lang="en-US" dirty="0" err="1"/>
              <a:t>leagă</a:t>
            </a:r>
            <a:r>
              <a:rPr lang="en-US" dirty="0"/>
              <a:t> </a:t>
            </a:r>
            <a:r>
              <a:rPr lang="en-US" dirty="0" err="1"/>
              <a:t>cadrul</a:t>
            </a:r>
            <a:r>
              <a:rPr lang="en-US" dirty="0"/>
              <a:t> Triple Bottom Line </a:t>
            </a:r>
            <a:r>
              <a:rPr lang="en-US" dirty="0" err="1"/>
              <a:t>sau</a:t>
            </a:r>
            <a:r>
              <a:rPr lang="en-US" dirty="0"/>
              <a:t> </a:t>
            </a:r>
            <a:r>
              <a:rPr lang="en-US" dirty="0" err="1"/>
              <a:t>GreenComp</a:t>
            </a:r>
            <a:r>
              <a:rPr lang="en-US" dirty="0"/>
              <a:t> de un </a:t>
            </a:r>
            <a:r>
              <a:rPr lang="en-US" dirty="0" err="1"/>
              <a:t>rol</a:t>
            </a:r>
            <a:r>
              <a:rPr lang="en-US" dirty="0"/>
              <a:t> real de job pe care </a:t>
            </a:r>
            <a:r>
              <a:rPr lang="en-US" dirty="0" err="1"/>
              <a:t>îl</a:t>
            </a:r>
            <a:r>
              <a:rPr lang="en-US" dirty="0"/>
              <a:t> pot </a:t>
            </a:r>
            <a:r>
              <a:rPr lang="en-US" dirty="0" err="1"/>
              <a:t>avea</a:t>
            </a:r>
            <a:r>
              <a:rPr lang="en-US" dirty="0"/>
              <a:t> </a:t>
            </a:r>
            <a:r>
              <a:rPr lang="en-US" dirty="0" err="1"/>
              <a:t>cursanții</a:t>
            </a:r>
            <a:r>
              <a:rPr lang="en-US" dirty="0"/>
              <a:t> </a:t>
            </a:r>
            <a:r>
              <a:rPr lang="en-US" dirty="0" err="1"/>
              <a:t>dvs</a:t>
            </a:r>
            <a:r>
              <a:rPr lang="en-US" dirty="0"/>
              <a:t>.?</a:t>
            </a:r>
          </a:p>
        </p:txBody>
      </p:sp>
    </p:spTree>
    <p:custDataLst>
      <p:tags r:id="rId1"/>
    </p:custDataLst>
    <p:extLst>
      <p:ext uri="{BB962C8B-B14F-4D97-AF65-F5344CB8AC3E}">
        <p14:creationId xmlns:p14="http://schemas.microsoft.com/office/powerpoint/2010/main" val="1426687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4BDD4DE-BAEA-C01E-E4B5-B9D7CE80E01E}"/>
              </a:ext>
            </a:extLst>
          </p:cNvPr>
          <p:cNvSpPr>
            <a:spLocks noGrp="1"/>
          </p:cNvSpPr>
          <p:nvPr>
            <p:ph type="body" sz="quarter" idx="10"/>
          </p:nvPr>
        </p:nvSpPr>
        <p:spPr>
          <a:xfrm>
            <a:off x="399370" y="1449388"/>
            <a:ext cx="6371016" cy="500784"/>
          </a:xfrm>
        </p:spPr>
        <p:txBody>
          <a:bodyPr>
            <a:normAutofit/>
          </a:bodyPr>
          <a:lstStyle/>
          <a:p>
            <a:r>
              <a:rPr lang="fr-FR" dirty="0" err="1"/>
              <a:t>Proiectați-vă</a:t>
            </a:r>
            <a:r>
              <a:rPr lang="fr-FR" dirty="0"/>
              <a:t> </a:t>
            </a:r>
            <a:r>
              <a:rPr lang="fr-FR" dirty="0" err="1"/>
              <a:t>planul</a:t>
            </a:r>
            <a:r>
              <a:rPr lang="fr-FR" dirty="0"/>
              <a:t> de </a:t>
            </a:r>
            <a:r>
              <a:rPr lang="fr-FR" dirty="0" err="1"/>
              <a:t>lecție</a:t>
            </a:r>
            <a:r>
              <a:rPr lang="fr-FR" dirty="0"/>
              <a:t> </a:t>
            </a:r>
            <a:r>
              <a:rPr lang="fr-FR" dirty="0" err="1"/>
              <a:t>pentru</a:t>
            </a:r>
            <a:r>
              <a:rPr lang="fr-FR" dirty="0"/>
              <a:t> </a:t>
            </a:r>
            <a:r>
              <a:rPr lang="fr-FR" dirty="0" err="1"/>
              <a:t>sustenabilitate</a:t>
            </a:r>
            <a:endParaRPr lang="hr-HR" dirty="0"/>
          </a:p>
        </p:txBody>
      </p:sp>
      <p:sp>
        <p:nvSpPr>
          <p:cNvPr id="3" name="Content Placeholder 2">
            <a:extLst>
              <a:ext uri="{FF2B5EF4-FFF2-40B4-BE49-F238E27FC236}">
                <a16:creationId xmlns:a16="http://schemas.microsoft.com/office/drawing/2014/main" id="{08ECE7DC-EFA2-F869-CD13-0164B66C2F86}"/>
              </a:ext>
            </a:extLst>
          </p:cNvPr>
          <p:cNvSpPr>
            <a:spLocks noGrp="1"/>
          </p:cNvSpPr>
          <p:nvPr>
            <p:ph sz="quarter" idx="12"/>
          </p:nvPr>
        </p:nvSpPr>
        <p:spPr>
          <a:xfrm>
            <a:off x="399370" y="2177491"/>
            <a:ext cx="6371016" cy="4429126"/>
          </a:xfrm>
        </p:spPr>
        <p:txBody>
          <a:bodyPr>
            <a:normAutofit/>
          </a:bodyPr>
          <a:lstStyle/>
          <a:p>
            <a:pPr marL="0" indent="0">
              <a:buNone/>
            </a:pPr>
            <a:r>
              <a:rPr lang="en-US" dirty="0" err="1"/>
              <a:t>Participanții</a:t>
            </a:r>
            <a:r>
              <a:rPr lang="en-US" dirty="0"/>
              <a:t> </a:t>
            </a:r>
            <a:r>
              <a:rPr lang="en-US" dirty="0" err="1"/>
              <a:t>vor</a:t>
            </a:r>
            <a:r>
              <a:rPr lang="en-US" dirty="0"/>
              <a:t>:</a:t>
            </a:r>
          </a:p>
          <a:p>
            <a:r>
              <a:rPr lang="en-US" dirty="0" err="1"/>
              <a:t>Alege</a:t>
            </a:r>
            <a:r>
              <a:rPr lang="en-US" dirty="0"/>
              <a:t> un </a:t>
            </a:r>
            <a:r>
              <a:rPr lang="en-US" dirty="0" err="1"/>
              <a:t>singur</a:t>
            </a:r>
            <a:r>
              <a:rPr lang="en-US" dirty="0"/>
              <a:t> concept: Triple Bottom Line | </a:t>
            </a:r>
            <a:r>
              <a:rPr lang="en-US" dirty="0" err="1"/>
              <a:t>Economie</a:t>
            </a:r>
            <a:r>
              <a:rPr lang="en-US" dirty="0"/>
              <a:t> </a:t>
            </a:r>
            <a:r>
              <a:rPr lang="en-US" dirty="0" err="1"/>
              <a:t>Circulară</a:t>
            </a:r>
            <a:r>
              <a:rPr lang="en-US" dirty="0"/>
              <a:t> | </a:t>
            </a:r>
            <a:r>
              <a:rPr lang="en-US" dirty="0" err="1"/>
              <a:t>Economie</a:t>
            </a:r>
            <a:r>
              <a:rPr lang="en-US" dirty="0"/>
              <a:t> Verde | ODD-</a:t>
            </a:r>
            <a:r>
              <a:rPr lang="en-US" dirty="0" err="1"/>
              <a:t>uri</a:t>
            </a:r>
            <a:r>
              <a:rPr lang="en-US" dirty="0"/>
              <a:t>| ESG ...</a:t>
            </a:r>
          </a:p>
          <a:p>
            <a:r>
              <a:rPr lang="en-US" dirty="0" err="1"/>
              <a:t>Completa</a:t>
            </a:r>
            <a:r>
              <a:rPr lang="en-US" dirty="0"/>
              <a:t> </a:t>
            </a:r>
            <a:r>
              <a:rPr lang="en-US" dirty="0" err="1"/>
              <a:t>șablonul</a:t>
            </a:r>
            <a:r>
              <a:rPr lang="en-US" dirty="0"/>
              <a:t> </a:t>
            </a:r>
            <a:r>
              <a:rPr lang="en-US" dirty="0" err="1"/>
              <a:t>Planului</a:t>
            </a:r>
            <a:r>
              <a:rPr lang="en-US" dirty="0"/>
              <a:t> de </a:t>
            </a:r>
            <a:r>
              <a:rPr lang="en-US" dirty="0" err="1"/>
              <a:t>Lecție</a:t>
            </a:r>
            <a:r>
              <a:rPr lang="en-US" dirty="0"/>
              <a:t> (</a:t>
            </a:r>
            <a:r>
              <a:rPr lang="en-US" dirty="0" err="1"/>
              <a:t>Anexa</a:t>
            </a:r>
            <a:r>
              <a:rPr lang="en-US" dirty="0"/>
              <a:t> 1): </a:t>
            </a:r>
            <a:r>
              <a:rPr lang="en-US" dirty="0" err="1"/>
              <a:t>obiectiv</a:t>
            </a:r>
            <a:r>
              <a:rPr lang="en-US" dirty="0"/>
              <a:t> de </a:t>
            </a:r>
            <a:r>
              <a:rPr lang="en-US" dirty="0" err="1"/>
              <a:t>învățare</a:t>
            </a:r>
            <a:r>
              <a:rPr lang="en-US" dirty="0"/>
              <a:t>, </a:t>
            </a:r>
            <a:r>
              <a:rPr lang="en-US" dirty="0" err="1"/>
              <a:t>exemplu</a:t>
            </a:r>
            <a:r>
              <a:rPr lang="en-US" dirty="0"/>
              <a:t> din </a:t>
            </a:r>
            <a:r>
              <a:rPr lang="en-US" dirty="0" err="1"/>
              <a:t>lumea</a:t>
            </a:r>
            <a:r>
              <a:rPr lang="en-US" dirty="0"/>
              <a:t> </a:t>
            </a:r>
            <a:r>
              <a:rPr lang="en-US" dirty="0" err="1"/>
              <a:t>reală</a:t>
            </a:r>
            <a:r>
              <a:rPr lang="en-US" dirty="0"/>
              <a:t>, </a:t>
            </a:r>
            <a:r>
              <a:rPr lang="en-US" dirty="0" err="1"/>
              <a:t>întrebare-cheie</a:t>
            </a:r>
            <a:r>
              <a:rPr lang="en-US" dirty="0"/>
              <a:t> </a:t>
            </a:r>
            <a:r>
              <a:rPr lang="en-US" dirty="0" err="1"/>
              <a:t>pentru</a:t>
            </a:r>
            <a:r>
              <a:rPr lang="en-US" dirty="0"/>
              <a:t> </a:t>
            </a:r>
            <a:r>
              <a:rPr lang="en-US" dirty="0" err="1"/>
              <a:t>cursanți</a:t>
            </a:r>
            <a:endParaRPr lang="en-US" dirty="0"/>
          </a:p>
          <a:p>
            <a:r>
              <a:rPr lang="en-US" dirty="0" err="1"/>
              <a:t>Preda</a:t>
            </a:r>
            <a:r>
              <a:rPr lang="en-US" dirty="0"/>
              <a:t> </a:t>
            </a:r>
            <a:r>
              <a:rPr lang="en-US" dirty="0" err="1"/>
              <a:t>grupului</a:t>
            </a:r>
            <a:r>
              <a:rPr lang="en-US" dirty="0"/>
              <a:t> </a:t>
            </a:r>
            <a:r>
              <a:rPr lang="en-US" dirty="0" err="1"/>
              <a:t>planul</a:t>
            </a:r>
            <a:r>
              <a:rPr lang="en-US" dirty="0"/>
              <a:t> de </a:t>
            </a:r>
            <a:r>
              <a:rPr lang="en-US" dirty="0" err="1"/>
              <a:t>lecție</a:t>
            </a:r>
            <a:r>
              <a:rPr lang="en-US" dirty="0"/>
              <a:t> de 5 minute (micro-</a:t>
            </a:r>
            <a:r>
              <a:rPr lang="en-US" dirty="0" err="1"/>
              <a:t>predare</a:t>
            </a:r>
            <a:r>
              <a:rPr lang="en-US" dirty="0"/>
              <a:t>); </a:t>
            </a:r>
            <a:r>
              <a:rPr lang="en-US" dirty="0" err="1"/>
              <a:t>colegii</a:t>
            </a:r>
            <a:r>
              <a:rPr lang="en-US" dirty="0"/>
              <a:t> </a:t>
            </a:r>
            <a:r>
              <a:rPr lang="en-US" dirty="0" err="1"/>
              <a:t>oferă</a:t>
            </a:r>
            <a:r>
              <a:rPr lang="en-US" dirty="0"/>
              <a:t> feedback </a:t>
            </a:r>
            <a:r>
              <a:rPr lang="en-US" dirty="0" err="1"/>
              <a:t>structurat</a:t>
            </a:r>
            <a:r>
              <a:rPr lang="en-US" dirty="0"/>
              <a:t> </a:t>
            </a:r>
            <a:r>
              <a:rPr lang="en-US" dirty="0" err="1"/>
              <a:t>folosind</a:t>
            </a:r>
            <a:r>
              <a:rPr lang="en-US" dirty="0"/>
              <a:t> </a:t>
            </a:r>
            <a:r>
              <a:rPr lang="en-US" dirty="0" err="1"/>
              <a:t>foaia</a:t>
            </a:r>
            <a:r>
              <a:rPr lang="en-US" dirty="0"/>
              <a:t> de feedback</a:t>
            </a:r>
          </a:p>
          <a:p>
            <a:r>
              <a:rPr lang="en-US" dirty="0" err="1"/>
              <a:t>Formatul</a:t>
            </a:r>
            <a:r>
              <a:rPr lang="en-US" dirty="0"/>
              <a:t> de </a:t>
            </a:r>
            <a:r>
              <a:rPr lang="en-US" dirty="0" err="1"/>
              <a:t>lucru</a:t>
            </a:r>
            <a:r>
              <a:rPr lang="en-US" dirty="0"/>
              <a:t>: </a:t>
            </a:r>
            <a:r>
              <a:rPr lang="en-US" dirty="0" err="1"/>
              <a:t>grupuri</a:t>
            </a:r>
            <a:r>
              <a:rPr lang="en-US" dirty="0"/>
              <a:t> de 3–4</a:t>
            </a:r>
            <a:br>
              <a:rPr lang="en-US" dirty="0"/>
            </a:br>
            <a:r>
              <a:rPr lang="en-US" dirty="0"/>
              <a:t>Timp: 85 minute in total (30 min design + 30 min micro-</a:t>
            </a:r>
            <a:r>
              <a:rPr lang="en-US" dirty="0" err="1"/>
              <a:t>predare</a:t>
            </a:r>
            <a:r>
              <a:rPr lang="en-US" dirty="0"/>
              <a:t> + 25 min debrief)</a:t>
            </a:r>
            <a:br>
              <a:rPr lang="en-US" dirty="0"/>
            </a:br>
            <a:r>
              <a:rPr lang="en-US" dirty="0" err="1"/>
              <a:t>Materiale</a:t>
            </a:r>
            <a:r>
              <a:rPr lang="en-US" dirty="0"/>
              <a:t>: </a:t>
            </a:r>
            <a:r>
              <a:rPr lang="en-US" dirty="0" err="1"/>
              <a:t>șablon</a:t>
            </a:r>
            <a:r>
              <a:rPr lang="en-US" dirty="0"/>
              <a:t> de Plan de </a:t>
            </a:r>
            <a:r>
              <a:rPr lang="en-US" dirty="0" err="1"/>
              <a:t>Lecție</a:t>
            </a:r>
            <a:r>
              <a:rPr lang="en-US" dirty="0"/>
              <a:t> (</a:t>
            </a:r>
            <a:r>
              <a:rPr lang="en-US" dirty="0" err="1"/>
              <a:t>Anexa</a:t>
            </a:r>
            <a:r>
              <a:rPr lang="en-US" dirty="0"/>
              <a:t> 1), </a:t>
            </a:r>
            <a:r>
              <a:rPr lang="en-US" dirty="0" err="1"/>
              <a:t>fișă</a:t>
            </a:r>
            <a:r>
              <a:rPr lang="en-US" dirty="0"/>
              <a:t> de feedback a </a:t>
            </a:r>
            <a:r>
              <a:rPr lang="en-US" dirty="0" err="1"/>
              <a:t>colegilor</a:t>
            </a:r>
            <a:endParaRPr lang="en-US" dirty="0"/>
          </a:p>
        </p:txBody>
      </p:sp>
      <p:sp>
        <p:nvSpPr>
          <p:cNvPr id="4" name="Title 3">
            <a:extLst>
              <a:ext uri="{FF2B5EF4-FFF2-40B4-BE49-F238E27FC236}">
                <a16:creationId xmlns:a16="http://schemas.microsoft.com/office/drawing/2014/main" id="{736C243B-0B5A-BE5D-B392-AA41F9ADA348}"/>
              </a:ext>
            </a:extLst>
          </p:cNvPr>
          <p:cNvSpPr>
            <a:spLocks noGrp="1"/>
          </p:cNvSpPr>
          <p:nvPr>
            <p:ph type="title"/>
          </p:nvPr>
        </p:nvSpPr>
        <p:spPr>
          <a:xfrm>
            <a:off x="677334" y="609600"/>
            <a:ext cx="8596668" cy="839788"/>
          </a:xfrm>
        </p:spPr>
        <p:txBody>
          <a:bodyPr/>
          <a:lstStyle/>
          <a:p>
            <a:r>
              <a:rPr lang="hr-HR" dirty="0">
                <a:solidFill>
                  <a:srgbClr val="255839"/>
                </a:solidFill>
              </a:rPr>
              <a:t>Activitate practică</a:t>
            </a:r>
          </a:p>
        </p:txBody>
      </p:sp>
      <p:sp>
        <p:nvSpPr>
          <p:cNvPr id="5" name="Rectangle: Rounded Corners 4">
            <a:extLst>
              <a:ext uri="{FF2B5EF4-FFF2-40B4-BE49-F238E27FC236}">
                <a16:creationId xmlns:a16="http://schemas.microsoft.com/office/drawing/2014/main" id="{689C1AE2-DE56-915F-72DC-B7634EFA2A4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4CDCD515-3D9A-F631-24A3-7A4B8309BA77}"/>
              </a:ext>
            </a:extLst>
          </p:cNvPr>
          <p:cNvPicPr>
            <a:picLocks noChangeAspect="1"/>
          </p:cNvPicPr>
          <p:nvPr/>
        </p:nvPicPr>
        <p:blipFill>
          <a:blip r:embed="rId3">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1123394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6E01-DBFB-0090-33FD-29A3084E88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1477A9-5D28-6AC1-8818-6299F08E2DAD}"/>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Rezultatul</a:t>
            </a:r>
            <a:r>
              <a:rPr lang="en-US" dirty="0">
                <a:solidFill>
                  <a:srgbClr val="255839"/>
                </a:solidFill>
              </a:rPr>
              <a:t> </a:t>
            </a:r>
            <a:r>
              <a:rPr lang="en-US" dirty="0" err="1">
                <a:solidFill>
                  <a:srgbClr val="255839"/>
                </a:solidFill>
              </a:rPr>
              <a:t>activității</a:t>
            </a:r>
            <a:r>
              <a:rPr lang="en-US" dirty="0">
                <a:solidFill>
                  <a:srgbClr val="255839"/>
                </a:solidFill>
              </a:rPr>
              <a:t> practice</a:t>
            </a:r>
            <a:endParaRPr lang="el-GR" dirty="0">
              <a:solidFill>
                <a:srgbClr val="255839"/>
              </a:solidFill>
            </a:endParaRPr>
          </a:p>
        </p:txBody>
      </p:sp>
      <p:sp>
        <p:nvSpPr>
          <p:cNvPr id="7" name="Content Placeholder 6">
            <a:extLst>
              <a:ext uri="{FF2B5EF4-FFF2-40B4-BE49-F238E27FC236}">
                <a16:creationId xmlns:a16="http://schemas.microsoft.com/office/drawing/2014/main" id="{EAF6C9C1-2DAB-0134-0538-E083D4948353}"/>
              </a:ext>
            </a:extLst>
          </p:cNvPr>
          <p:cNvSpPr>
            <a:spLocks noGrp="1"/>
          </p:cNvSpPr>
          <p:nvPr>
            <p:ph sz="quarter" idx="12"/>
          </p:nvPr>
        </p:nvSpPr>
        <p:spPr>
          <a:xfrm>
            <a:off x="399369" y="1680955"/>
            <a:ext cx="9313591" cy="5157229"/>
          </a:xfrm>
        </p:spPr>
        <p:txBody>
          <a:bodyPr/>
          <a:lstStyle/>
          <a:p>
            <a:pPr marL="0" indent="0">
              <a:buNone/>
            </a:pPr>
            <a:r>
              <a:rPr lang="en-US" dirty="0" err="1"/>
              <a:t>Până</a:t>
            </a:r>
            <a:r>
              <a:rPr lang="en-US" dirty="0"/>
              <a:t> la </a:t>
            </a:r>
            <a:r>
              <a:rPr lang="en-US" dirty="0" err="1"/>
              <a:t>finalul</a:t>
            </a:r>
            <a:r>
              <a:rPr lang="en-US" dirty="0"/>
              <a:t> </a:t>
            </a:r>
            <a:r>
              <a:rPr lang="en-US" dirty="0" err="1"/>
              <a:t>activității</a:t>
            </a:r>
            <a:r>
              <a:rPr lang="en-US" dirty="0"/>
              <a:t>, </a:t>
            </a:r>
            <a:r>
              <a:rPr lang="en-US" dirty="0" err="1"/>
              <a:t>participanții</a:t>
            </a:r>
            <a:r>
              <a:rPr lang="en-US" dirty="0"/>
              <a:t> </a:t>
            </a:r>
            <a:r>
              <a:rPr lang="en-US" dirty="0" err="1"/>
              <a:t>ar</a:t>
            </a:r>
            <a:r>
              <a:rPr lang="en-US" dirty="0"/>
              <a:t> </a:t>
            </a:r>
            <a:r>
              <a:rPr lang="en-US" dirty="0" err="1"/>
              <a:t>trebui</a:t>
            </a:r>
            <a:r>
              <a:rPr lang="en-US" dirty="0"/>
              <a:t> </a:t>
            </a:r>
            <a:r>
              <a:rPr lang="en-US" dirty="0" err="1"/>
              <a:t>să</a:t>
            </a:r>
            <a:r>
              <a:rPr lang="en-US" dirty="0"/>
              <a:t> </a:t>
            </a:r>
            <a:r>
              <a:rPr lang="en-US" dirty="0" err="1"/>
              <a:t>producă</a:t>
            </a:r>
            <a:r>
              <a:rPr lang="en-US" dirty="0"/>
              <a:t>:</a:t>
            </a:r>
          </a:p>
          <a:p>
            <a:r>
              <a:rPr lang="en-US" dirty="0"/>
              <a:t>Un plan de </a:t>
            </a:r>
            <a:r>
              <a:rPr lang="en-US" dirty="0" err="1"/>
              <a:t>lecție</a:t>
            </a:r>
            <a:r>
              <a:rPr lang="en-US" dirty="0"/>
              <a:t> </a:t>
            </a:r>
            <a:r>
              <a:rPr lang="en-US" dirty="0" err="1"/>
              <a:t>finalizat</a:t>
            </a:r>
            <a:r>
              <a:rPr lang="en-US" dirty="0"/>
              <a:t> (</a:t>
            </a:r>
            <a:r>
              <a:rPr lang="en-US" dirty="0" err="1"/>
              <a:t>obiectiv</a:t>
            </a:r>
            <a:r>
              <a:rPr lang="en-US" dirty="0"/>
              <a:t> de </a:t>
            </a:r>
            <a:r>
              <a:rPr lang="en-US" dirty="0" err="1"/>
              <a:t>învățare</a:t>
            </a:r>
            <a:r>
              <a:rPr lang="en-US" dirty="0"/>
              <a:t> + </a:t>
            </a:r>
            <a:r>
              <a:rPr lang="en-US" dirty="0" err="1"/>
              <a:t>definiție</a:t>
            </a:r>
            <a:r>
              <a:rPr lang="en-US" dirty="0"/>
              <a:t> + </a:t>
            </a:r>
            <a:r>
              <a:rPr lang="en-US" dirty="0" err="1"/>
              <a:t>exemplu</a:t>
            </a:r>
            <a:r>
              <a:rPr lang="en-US" dirty="0"/>
              <a:t> + </a:t>
            </a:r>
            <a:r>
              <a:rPr lang="en-US" dirty="0" err="1"/>
              <a:t>notă</a:t>
            </a:r>
            <a:r>
              <a:rPr lang="en-US" dirty="0"/>
              <a:t> de </a:t>
            </a:r>
            <a:r>
              <a:rPr lang="en-US" dirty="0" err="1"/>
              <a:t>includere</a:t>
            </a:r>
            <a:r>
              <a:rPr lang="en-US" dirty="0"/>
              <a:t>)
</a:t>
            </a:r>
            <a:r>
              <a:rPr lang="en-US" dirty="0" err="1"/>
              <a:t>Livrarea</a:t>
            </a:r>
            <a:r>
              <a:rPr lang="en-US" dirty="0"/>
              <a:t> micro-</a:t>
            </a:r>
            <a:r>
              <a:rPr lang="en-US" dirty="0" err="1"/>
              <a:t>predării</a:t>
            </a:r>
            <a:r>
              <a:rPr lang="en-US" dirty="0"/>
              <a:t> — </a:t>
            </a:r>
            <a:r>
              <a:rPr lang="en-US" dirty="0" err="1"/>
              <a:t>prezentarea</a:t>
            </a:r>
            <a:r>
              <a:rPr lang="en-US" dirty="0"/>
              <a:t> </a:t>
            </a:r>
            <a:r>
              <a:rPr lang="en-US" dirty="0" err="1"/>
              <a:t>în</a:t>
            </a:r>
            <a:r>
              <a:rPr lang="en-US" dirty="0"/>
              <a:t> </a:t>
            </a:r>
            <a:r>
              <a:rPr lang="en-US" dirty="0" err="1"/>
              <a:t>fața</a:t>
            </a:r>
            <a:r>
              <a:rPr lang="en-US" dirty="0"/>
              <a:t> </a:t>
            </a:r>
            <a:r>
              <a:rPr lang="en-US" dirty="0" err="1"/>
              <a:t>colegilor</a:t>
            </a:r>
            <a:r>
              <a:rPr lang="en-US" dirty="0"/>
              <a:t> in 5 minute a </a:t>
            </a:r>
            <a:r>
              <a:rPr lang="en-US" dirty="0" err="1"/>
              <a:t>planului</a:t>
            </a:r>
            <a:r>
              <a:rPr lang="en-US" dirty="0"/>
              <a:t> lor de </a:t>
            </a:r>
            <a:r>
              <a:rPr lang="en-US" dirty="0" err="1"/>
              <a:t>lecție</a:t>
            </a:r>
            <a:r>
              <a:rPr lang="en-US" dirty="0"/>
              <a:t> 
Note de feedback </a:t>
            </a:r>
            <a:r>
              <a:rPr lang="en-US" dirty="0" err="1"/>
              <a:t>primite</a:t>
            </a:r>
            <a:r>
              <a:rPr lang="en-US" dirty="0"/>
              <a:t> de la </a:t>
            </a:r>
            <a:r>
              <a:rPr lang="en-US" dirty="0" err="1"/>
              <a:t>colegi</a:t>
            </a:r>
            <a:r>
              <a:rPr lang="en-US" dirty="0"/>
              <a:t> la </a:t>
            </a:r>
            <a:r>
              <a:rPr lang="en-US" dirty="0" err="1"/>
              <a:t>livrarea</a:t>
            </a:r>
            <a:r>
              <a:rPr lang="en-US" dirty="0"/>
              <a:t> lor</a:t>
            </a:r>
          </a:p>
          <a:p>
            <a:pPr marL="0" indent="0">
              <a:buNone/>
            </a:pPr>
            <a:r>
              <a:rPr lang="fr-FR" dirty="0" err="1"/>
              <a:t>Acest</a:t>
            </a:r>
            <a:r>
              <a:rPr lang="fr-FR" dirty="0"/>
              <a:t> </a:t>
            </a:r>
            <a:r>
              <a:rPr lang="fr-FR" dirty="0" err="1"/>
              <a:t>rezultat</a:t>
            </a:r>
            <a:r>
              <a:rPr lang="fr-FR" dirty="0"/>
              <a:t> </a:t>
            </a:r>
            <a:r>
              <a:rPr lang="fr-FR" dirty="0" err="1"/>
              <a:t>poate</a:t>
            </a:r>
            <a:r>
              <a:rPr lang="fr-FR" dirty="0"/>
              <a:t> </a:t>
            </a:r>
            <a:r>
              <a:rPr lang="fr-FR" dirty="0" err="1"/>
              <a:t>contribui</a:t>
            </a:r>
            <a:r>
              <a:rPr lang="fr-FR" dirty="0"/>
              <a:t> la </a:t>
            </a:r>
            <a:r>
              <a:rPr lang="fr-FR" dirty="0" err="1"/>
              <a:t>Portofoliul</a:t>
            </a:r>
            <a:r>
              <a:rPr lang="fr-FR" dirty="0"/>
              <a:t> </a:t>
            </a:r>
            <a:r>
              <a:rPr lang="fr-FR" dirty="0" err="1"/>
              <a:t>Formatorului</a:t>
            </a:r>
            <a:r>
              <a:rPr lang="fr-FR" dirty="0"/>
              <a:t>.</a:t>
            </a:r>
          </a:p>
          <a:p>
            <a:pPr marL="0" indent="0">
              <a:buNone/>
            </a:pPr>
            <a:endParaRPr lang="fr-FR" dirty="0"/>
          </a:p>
          <a:p>
            <a:pPr marL="0" indent="0">
              <a:buNone/>
            </a:pPr>
            <a:r>
              <a:rPr lang="en-US" dirty="0" err="1"/>
              <a:t>Exemple</a:t>
            </a:r>
            <a:r>
              <a:rPr lang="en-US" dirty="0"/>
              <a:t>:</a:t>
            </a:r>
          </a:p>
          <a:p>
            <a:r>
              <a:rPr lang="en-US" dirty="0"/>
              <a:t>Plan de </a:t>
            </a:r>
            <a:r>
              <a:rPr lang="en-US" dirty="0" err="1"/>
              <a:t>lecție</a:t>
            </a:r>
            <a:r>
              <a:rPr lang="en-US" dirty="0"/>
              <a:t> → </a:t>
            </a:r>
            <a:r>
              <a:rPr lang="en-US" dirty="0" err="1"/>
              <a:t>Portofoliul</a:t>
            </a:r>
            <a:r>
              <a:rPr lang="en-US" dirty="0"/>
              <a:t> </a:t>
            </a:r>
            <a:r>
              <a:rPr lang="en-US" dirty="0" err="1"/>
              <a:t>formatorului</a:t>
            </a:r>
            <a:r>
              <a:rPr lang="en-US" dirty="0"/>
              <a:t> (minim </a:t>
            </a:r>
            <a:r>
              <a:rPr lang="en-US" dirty="0" err="1"/>
              <a:t>obligatoriu</a:t>
            </a:r>
            <a:r>
              <a:rPr lang="en-US" dirty="0"/>
              <a:t>)
</a:t>
            </a:r>
            <a:r>
              <a:rPr lang="en-US" dirty="0" err="1"/>
              <a:t>Activitate</a:t>
            </a:r>
            <a:r>
              <a:rPr lang="en-US" dirty="0"/>
              <a:t> de micro-</a:t>
            </a:r>
            <a:r>
              <a:rPr lang="en-US" dirty="0" err="1"/>
              <a:t>predare</a:t>
            </a:r>
            <a:r>
              <a:rPr lang="en-US" dirty="0"/>
              <a:t> → </a:t>
            </a:r>
            <a:r>
              <a:rPr lang="en-US" dirty="0" err="1"/>
              <a:t>Portofoliu</a:t>
            </a:r>
            <a:r>
              <a:rPr lang="en-US" dirty="0"/>
              <a:t> </a:t>
            </a:r>
            <a:r>
              <a:rPr lang="en-US" dirty="0" err="1"/>
              <a:t>formatorului</a:t>
            </a:r>
            <a:r>
              <a:rPr lang="en-US" dirty="0"/>
              <a:t> (minim </a:t>
            </a:r>
            <a:r>
              <a:rPr lang="en-US" dirty="0" err="1"/>
              <a:t>obligatoriu</a:t>
            </a:r>
            <a:r>
              <a:rPr lang="en-US" dirty="0"/>
              <a:t>)
</a:t>
            </a:r>
            <a:r>
              <a:rPr lang="en-US" dirty="0" err="1"/>
              <a:t>Notă</a:t>
            </a:r>
            <a:r>
              <a:rPr lang="en-US" dirty="0"/>
              <a:t> de </a:t>
            </a:r>
            <a:r>
              <a:rPr lang="en-US" dirty="0" err="1"/>
              <a:t>reflecție</a:t>
            </a:r>
            <a:r>
              <a:rPr lang="en-US" dirty="0"/>
              <a:t> </a:t>
            </a:r>
            <a:r>
              <a:rPr lang="en-US" dirty="0" err="1"/>
              <a:t>despre</a:t>
            </a:r>
            <a:r>
              <a:rPr lang="en-US" dirty="0"/>
              <a:t> </a:t>
            </a:r>
            <a:r>
              <a:rPr lang="en-US" dirty="0" err="1"/>
              <a:t>predarea</a:t>
            </a:r>
            <a:r>
              <a:rPr lang="en-US" dirty="0"/>
              <a:t> </a:t>
            </a:r>
            <a:r>
              <a:rPr lang="en-US" dirty="0" err="1"/>
              <a:t>incluzivă</a:t>
            </a:r>
            <a:r>
              <a:rPr lang="en-US" dirty="0"/>
              <a:t> → </a:t>
            </a:r>
            <a:r>
              <a:rPr lang="en-US" dirty="0" err="1"/>
              <a:t>Portofoliul</a:t>
            </a:r>
            <a:r>
              <a:rPr lang="en-US" dirty="0"/>
              <a:t> </a:t>
            </a:r>
            <a:r>
              <a:rPr lang="en-US" dirty="0" err="1"/>
              <a:t>formatorului</a:t>
            </a:r>
            <a:endParaRPr lang="en-US" dirty="0"/>
          </a:p>
        </p:txBody>
      </p:sp>
    </p:spTree>
    <p:custDataLst>
      <p:tags r:id="rId1"/>
    </p:custDataLst>
    <p:extLst>
      <p:ext uri="{BB962C8B-B14F-4D97-AF65-F5344CB8AC3E}">
        <p14:creationId xmlns:p14="http://schemas.microsoft.com/office/powerpoint/2010/main" val="40885129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646F6-5312-DC8D-708F-111A15161B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609740-1153-285C-28D3-CAA1121E6CE0}"/>
              </a:ext>
            </a:extLst>
          </p:cNvPr>
          <p:cNvSpPr>
            <a:spLocks noGrp="1"/>
          </p:cNvSpPr>
          <p:nvPr>
            <p:ph type="title"/>
          </p:nvPr>
        </p:nvSpPr>
        <p:spPr>
          <a:xfrm>
            <a:off x="399369" y="788988"/>
            <a:ext cx="8596668" cy="660400"/>
          </a:xfrm>
        </p:spPr>
        <p:txBody>
          <a:bodyPr>
            <a:normAutofit/>
          </a:bodyPr>
          <a:lstStyle/>
          <a:p>
            <a:r>
              <a:rPr lang="en-US" dirty="0" err="1">
                <a:solidFill>
                  <a:srgbClr val="255839"/>
                </a:solidFill>
              </a:rPr>
              <a:t>Întrebări</a:t>
            </a:r>
            <a:r>
              <a:rPr lang="en-US" dirty="0">
                <a:solidFill>
                  <a:srgbClr val="255839"/>
                </a:solidFill>
              </a:rPr>
              <a:t> de </a:t>
            </a:r>
            <a:r>
              <a:rPr lang="en-US" dirty="0" err="1">
                <a:solidFill>
                  <a:srgbClr val="255839"/>
                </a:solidFill>
              </a:rPr>
              <a:t>reflecție</a:t>
            </a:r>
            <a:endParaRPr lang="el-GR" dirty="0">
              <a:solidFill>
                <a:srgbClr val="255839"/>
              </a:solidFill>
            </a:endParaRPr>
          </a:p>
        </p:txBody>
      </p:sp>
      <p:sp>
        <p:nvSpPr>
          <p:cNvPr id="7" name="Content Placeholder 6">
            <a:extLst>
              <a:ext uri="{FF2B5EF4-FFF2-40B4-BE49-F238E27FC236}">
                <a16:creationId xmlns:a16="http://schemas.microsoft.com/office/drawing/2014/main" id="{7E578BE5-6F58-BF97-EAE1-11944E671361}"/>
              </a:ext>
            </a:extLst>
          </p:cNvPr>
          <p:cNvSpPr>
            <a:spLocks noGrp="1"/>
          </p:cNvSpPr>
          <p:nvPr>
            <p:ph sz="quarter" idx="12"/>
          </p:nvPr>
        </p:nvSpPr>
        <p:spPr>
          <a:xfrm>
            <a:off x="399369" y="1449388"/>
            <a:ext cx="9313591" cy="5157229"/>
          </a:xfrm>
        </p:spPr>
        <p:txBody>
          <a:bodyPr/>
          <a:lstStyle/>
          <a:p>
            <a:pPr marL="0" indent="0">
              <a:buNone/>
            </a:pPr>
            <a:r>
              <a:rPr lang="en-US" dirty="0" err="1"/>
              <a:t>Întrebări</a:t>
            </a:r>
            <a:r>
              <a:rPr lang="en-US" dirty="0"/>
              <a:t> de </a:t>
            </a:r>
            <a:r>
              <a:rPr lang="en-US" dirty="0" err="1"/>
              <a:t>reflecție</a:t>
            </a:r>
            <a:r>
              <a:rPr lang="en-US" dirty="0"/>
              <a:t>:</a:t>
            </a:r>
          </a:p>
          <a:p>
            <a:r>
              <a:rPr lang="en-US" dirty="0" err="1"/>
              <a:t>Cât</a:t>
            </a:r>
            <a:r>
              <a:rPr lang="en-US" dirty="0"/>
              <a:t> de </a:t>
            </a:r>
            <a:r>
              <a:rPr lang="en-US" dirty="0" err="1"/>
              <a:t>încrezător</a:t>
            </a:r>
            <a:r>
              <a:rPr lang="en-US" dirty="0"/>
              <a:t> </a:t>
            </a:r>
            <a:r>
              <a:rPr lang="en-US" dirty="0" err="1"/>
              <a:t>vă</a:t>
            </a:r>
            <a:r>
              <a:rPr lang="en-US" dirty="0"/>
              <a:t> </a:t>
            </a:r>
            <a:r>
              <a:rPr lang="en-US" dirty="0" err="1"/>
              <a:t>simțiți</a:t>
            </a:r>
            <a:r>
              <a:rPr lang="en-US" dirty="0"/>
              <a:t> </a:t>
            </a:r>
            <a:r>
              <a:rPr lang="en-US" dirty="0" err="1"/>
              <a:t>să</a:t>
            </a:r>
            <a:r>
              <a:rPr lang="en-US" dirty="0"/>
              <a:t> </a:t>
            </a:r>
            <a:r>
              <a:rPr lang="en-US" dirty="0" err="1"/>
              <a:t>explicați</a:t>
            </a:r>
            <a:r>
              <a:rPr lang="en-US" dirty="0"/>
              <a:t> </a:t>
            </a:r>
            <a:r>
              <a:rPr lang="en-US" dirty="0" err="1"/>
              <a:t>conceptul</a:t>
            </a:r>
            <a:r>
              <a:rPr lang="en-US" dirty="0"/>
              <a:t> ales </a:t>
            </a:r>
            <a:r>
              <a:rPr lang="en-US" dirty="0" err="1"/>
              <a:t>unui</a:t>
            </a:r>
            <a:r>
              <a:rPr lang="en-US" dirty="0"/>
              <a:t> </a:t>
            </a:r>
            <a:r>
              <a:rPr lang="en-US" dirty="0" err="1"/>
              <a:t>cursant</a:t>
            </a:r>
            <a:r>
              <a:rPr lang="en-US" dirty="0"/>
              <a:t> care nu a </a:t>
            </a:r>
            <a:r>
              <a:rPr lang="en-US" dirty="0" err="1"/>
              <a:t>auzit</a:t>
            </a:r>
            <a:r>
              <a:rPr lang="en-US" dirty="0"/>
              <a:t> </a:t>
            </a:r>
            <a:r>
              <a:rPr lang="en-US" dirty="0" err="1"/>
              <a:t>niciodată</a:t>
            </a:r>
            <a:r>
              <a:rPr lang="en-US" dirty="0"/>
              <a:t> de </a:t>
            </a:r>
            <a:r>
              <a:rPr lang="en-US" dirty="0" err="1"/>
              <a:t>el</a:t>
            </a:r>
            <a:r>
              <a:rPr lang="en-US" dirty="0"/>
              <a:t>? Ce </a:t>
            </a:r>
            <a:r>
              <a:rPr lang="en-US" dirty="0" err="1"/>
              <a:t>ar</a:t>
            </a:r>
            <a:r>
              <a:rPr lang="en-US" dirty="0"/>
              <a:t> </a:t>
            </a:r>
            <a:r>
              <a:rPr lang="en-US" dirty="0" err="1"/>
              <a:t>trebui</a:t>
            </a:r>
            <a:r>
              <a:rPr lang="en-US" dirty="0"/>
              <a:t> </a:t>
            </a:r>
            <a:r>
              <a:rPr lang="en-US" dirty="0" err="1"/>
              <a:t>să</a:t>
            </a:r>
            <a:r>
              <a:rPr lang="en-US" dirty="0"/>
              <a:t> </a:t>
            </a:r>
            <a:r>
              <a:rPr lang="en-US" dirty="0" err="1"/>
              <a:t>știți</a:t>
            </a:r>
            <a:r>
              <a:rPr lang="en-US" dirty="0"/>
              <a:t> </a:t>
            </a:r>
            <a:r>
              <a:rPr lang="en-US" dirty="0" err="1"/>
              <a:t>mai</a:t>
            </a:r>
            <a:r>
              <a:rPr lang="en-US" dirty="0"/>
              <a:t> bine?
ESE CU1 </a:t>
            </a:r>
            <a:r>
              <a:rPr lang="en-US" dirty="0" err="1"/>
              <a:t>începe</a:t>
            </a:r>
            <a:r>
              <a:rPr lang="en-US" dirty="0"/>
              <a:t> cu </a:t>
            </a:r>
            <a:r>
              <a:rPr lang="en-US" dirty="0" err="1"/>
              <a:t>sustenabilitatea</a:t>
            </a:r>
            <a:r>
              <a:rPr lang="en-US" dirty="0"/>
              <a:t> </a:t>
            </a:r>
            <a:r>
              <a:rPr lang="en-US" dirty="0" err="1"/>
              <a:t>organizațională</a:t>
            </a:r>
            <a:r>
              <a:rPr lang="en-US" dirty="0"/>
              <a:t> — </a:t>
            </a:r>
            <a:r>
              <a:rPr lang="en-US" dirty="0" err="1"/>
              <a:t>cursanții</a:t>
            </a:r>
            <a:r>
              <a:rPr lang="en-US" dirty="0"/>
              <a:t> </a:t>
            </a:r>
            <a:r>
              <a:rPr lang="en-US" dirty="0" err="1"/>
              <a:t>dvs</a:t>
            </a:r>
            <a:r>
              <a:rPr lang="en-US" dirty="0"/>
              <a:t>. pot </a:t>
            </a:r>
            <a:r>
              <a:rPr lang="en-US" dirty="0" err="1"/>
              <a:t>ajunge</a:t>
            </a:r>
            <a:r>
              <a:rPr lang="en-US" dirty="0"/>
              <a:t> </a:t>
            </a:r>
            <a:r>
              <a:rPr lang="en-US" dirty="0" err="1"/>
              <a:t>sceptici</a:t>
            </a:r>
            <a:r>
              <a:rPr lang="en-US" dirty="0"/>
              <a:t>, </a:t>
            </a:r>
            <a:r>
              <a:rPr lang="en-US" dirty="0" err="1"/>
              <a:t>copleșiți</a:t>
            </a:r>
            <a:r>
              <a:rPr lang="en-US" dirty="0"/>
              <a:t> </a:t>
            </a:r>
            <a:r>
              <a:rPr lang="en-US" dirty="0" err="1"/>
              <a:t>sau</a:t>
            </a:r>
            <a:r>
              <a:rPr lang="en-US" dirty="0"/>
              <a:t> </a:t>
            </a:r>
            <a:r>
              <a:rPr lang="en-US" dirty="0" err="1"/>
              <a:t>deja</a:t>
            </a:r>
            <a:r>
              <a:rPr lang="en-US" dirty="0"/>
              <a:t> </a:t>
            </a:r>
            <a:r>
              <a:rPr lang="en-US" dirty="0" err="1"/>
              <a:t>implicați</a:t>
            </a:r>
            <a:r>
              <a:rPr lang="en-US" dirty="0"/>
              <a:t>. Cum </a:t>
            </a:r>
            <a:r>
              <a:rPr lang="en-US" dirty="0" err="1"/>
              <a:t>veți</a:t>
            </a:r>
            <a:r>
              <a:rPr lang="en-US" dirty="0"/>
              <a:t> </a:t>
            </a:r>
            <a:r>
              <a:rPr lang="en-US" dirty="0" err="1"/>
              <a:t>citi</a:t>
            </a:r>
            <a:r>
              <a:rPr lang="en-US" dirty="0"/>
              <a:t> ‘sala’ </a:t>
            </a:r>
            <a:r>
              <a:rPr lang="en-US" dirty="0" err="1"/>
              <a:t>în</a:t>
            </a:r>
            <a:r>
              <a:rPr lang="en-US" dirty="0"/>
              <a:t> </a:t>
            </a:r>
            <a:r>
              <a:rPr lang="en-US" dirty="0" err="1"/>
              <a:t>primele</a:t>
            </a:r>
            <a:r>
              <a:rPr lang="en-US" dirty="0"/>
              <a:t> 10 minute?
Care concept ESE </a:t>
            </a:r>
            <a:r>
              <a:rPr lang="en-US" dirty="0" err="1"/>
              <a:t>va</a:t>
            </a:r>
            <a:r>
              <a:rPr lang="en-US" dirty="0"/>
              <a:t> fi cel </a:t>
            </a:r>
            <a:r>
              <a:rPr lang="en-US" dirty="0" err="1"/>
              <a:t>mai</a:t>
            </a:r>
            <a:r>
              <a:rPr lang="en-US" dirty="0"/>
              <a:t> </a:t>
            </a:r>
            <a:r>
              <a:rPr lang="en-US" dirty="0" err="1"/>
              <a:t>greu</a:t>
            </a:r>
            <a:r>
              <a:rPr lang="en-US" dirty="0"/>
              <a:t> de </a:t>
            </a:r>
            <a:r>
              <a:rPr lang="en-US" dirty="0" err="1"/>
              <a:t>făcut</a:t>
            </a:r>
            <a:r>
              <a:rPr lang="en-US" dirty="0"/>
              <a:t> relevant </a:t>
            </a:r>
            <a:r>
              <a:rPr lang="en-US" dirty="0" err="1"/>
              <a:t>pentru</a:t>
            </a:r>
            <a:r>
              <a:rPr lang="en-US" dirty="0"/>
              <a:t> </a:t>
            </a:r>
            <a:r>
              <a:rPr lang="en-US" dirty="0" err="1"/>
              <a:t>grupul</a:t>
            </a:r>
            <a:r>
              <a:rPr lang="en-US" dirty="0"/>
              <a:t> </a:t>
            </a:r>
            <a:r>
              <a:rPr lang="en-US" dirty="0" err="1"/>
              <a:t>dvs</a:t>
            </a:r>
            <a:r>
              <a:rPr lang="en-US" dirty="0"/>
              <a:t>. specific de </a:t>
            </a:r>
            <a:r>
              <a:rPr lang="en-US" dirty="0" err="1"/>
              <a:t>cursanți</a:t>
            </a:r>
            <a:r>
              <a:rPr lang="en-US" dirty="0"/>
              <a:t> — </a:t>
            </a:r>
            <a:r>
              <a:rPr lang="en-US" dirty="0" err="1"/>
              <a:t>și</a:t>
            </a:r>
            <a:r>
              <a:rPr lang="en-US" dirty="0"/>
              <a:t> de </a:t>
            </a:r>
            <a:r>
              <a:rPr lang="en-US" dirty="0" err="1"/>
              <a:t>ce</a:t>
            </a:r>
            <a:r>
              <a:rPr lang="en-US" dirty="0"/>
              <a:t>?
</a:t>
            </a:r>
            <a:r>
              <a:rPr lang="en-US" dirty="0" err="1"/>
              <a:t>Verificare</a:t>
            </a:r>
            <a:r>
              <a:rPr lang="en-US" dirty="0"/>
              <a:t> a </a:t>
            </a:r>
            <a:r>
              <a:rPr lang="en-US" dirty="0" err="1"/>
              <a:t>incluziunii</a:t>
            </a:r>
            <a:r>
              <a:rPr lang="en-US" dirty="0"/>
              <a:t>: </a:t>
            </a:r>
            <a:r>
              <a:rPr lang="en-US" dirty="0" err="1"/>
              <a:t>există</a:t>
            </a:r>
            <a:r>
              <a:rPr lang="en-US" dirty="0"/>
              <a:t> </a:t>
            </a:r>
            <a:r>
              <a:rPr lang="en-US" dirty="0" err="1"/>
              <a:t>ceva</a:t>
            </a:r>
            <a:r>
              <a:rPr lang="en-US" dirty="0"/>
              <a:t> </a:t>
            </a:r>
            <a:r>
              <a:rPr lang="en-US" dirty="0" err="1"/>
              <a:t>în</a:t>
            </a:r>
            <a:r>
              <a:rPr lang="en-US" dirty="0"/>
              <a:t> </a:t>
            </a:r>
            <a:r>
              <a:rPr lang="en-US" dirty="0" err="1"/>
              <a:t>modul</a:t>
            </a:r>
            <a:r>
              <a:rPr lang="en-US" dirty="0"/>
              <a:t> </a:t>
            </a:r>
            <a:r>
              <a:rPr lang="en-US" dirty="0" err="1"/>
              <a:t>în</a:t>
            </a:r>
            <a:r>
              <a:rPr lang="en-US" dirty="0"/>
              <a:t> care </a:t>
            </a:r>
            <a:r>
              <a:rPr lang="en-US" dirty="0" err="1"/>
              <a:t>ați</a:t>
            </a:r>
            <a:r>
              <a:rPr lang="en-US" dirty="0"/>
              <a:t> </a:t>
            </a:r>
            <a:r>
              <a:rPr lang="en-US" dirty="0" err="1"/>
              <a:t>explicat</a:t>
            </a:r>
            <a:r>
              <a:rPr lang="en-US" dirty="0"/>
              <a:t> </a:t>
            </a:r>
            <a:r>
              <a:rPr lang="en-US" dirty="0" err="1"/>
              <a:t>conceptul</a:t>
            </a:r>
            <a:r>
              <a:rPr lang="en-US" dirty="0"/>
              <a:t> </a:t>
            </a:r>
            <a:r>
              <a:rPr lang="en-US" dirty="0" err="1"/>
              <a:t>dumneavoastră</a:t>
            </a:r>
            <a:r>
              <a:rPr lang="en-US" dirty="0"/>
              <a:t> </a:t>
            </a:r>
            <a:r>
              <a:rPr lang="en-US" dirty="0" err="1"/>
              <a:t>astăzi</a:t>
            </a:r>
            <a:r>
              <a:rPr lang="en-US" dirty="0"/>
              <a:t> care </a:t>
            </a:r>
            <a:r>
              <a:rPr lang="en-US" dirty="0" err="1"/>
              <a:t>ar</a:t>
            </a:r>
            <a:r>
              <a:rPr lang="en-US" dirty="0"/>
              <a:t> fi </a:t>
            </a:r>
            <a:r>
              <a:rPr lang="en-US" dirty="0" err="1"/>
              <a:t>putut</a:t>
            </a:r>
            <a:r>
              <a:rPr lang="en-US" dirty="0"/>
              <a:t> exclude un </a:t>
            </a:r>
            <a:r>
              <a:rPr lang="en-US" dirty="0" err="1"/>
              <a:t>cursant</a:t>
            </a:r>
            <a:r>
              <a:rPr lang="en-US" dirty="0"/>
              <a:t> </a:t>
            </a:r>
            <a:r>
              <a:rPr lang="en-US" dirty="0" err="1"/>
              <a:t>dintr</a:t>
            </a:r>
            <a:r>
              <a:rPr lang="en-US" dirty="0"/>
              <a:t>-un alt background, sector </a:t>
            </a:r>
            <a:r>
              <a:rPr lang="en-US" dirty="0" err="1"/>
              <a:t>sau</a:t>
            </a:r>
            <a:r>
              <a:rPr lang="en-US" dirty="0"/>
              <a:t> </a:t>
            </a:r>
            <a:r>
              <a:rPr lang="en-US" dirty="0" err="1"/>
              <a:t>nivel</a:t>
            </a:r>
            <a:r>
              <a:rPr lang="en-US" dirty="0"/>
              <a:t> </a:t>
            </a:r>
            <a:r>
              <a:rPr lang="en-US" dirty="0" err="1"/>
              <a:t>lingvistic</a:t>
            </a:r>
            <a:r>
              <a:rPr lang="en-US" dirty="0"/>
              <a:t>?</a:t>
            </a:r>
          </a:p>
        </p:txBody>
      </p:sp>
    </p:spTree>
    <p:custDataLst>
      <p:tags r:id="rId1"/>
    </p:custDataLst>
    <p:extLst>
      <p:ext uri="{BB962C8B-B14F-4D97-AF65-F5344CB8AC3E}">
        <p14:creationId xmlns:p14="http://schemas.microsoft.com/office/powerpoint/2010/main" val="2504075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FBE00-DFE4-C41F-5B3B-3356BDB123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E9659B-BE75-D446-3938-8DBFBFD22664}"/>
              </a:ext>
            </a:extLst>
          </p:cNvPr>
          <p:cNvSpPr>
            <a:spLocks noGrp="1"/>
          </p:cNvSpPr>
          <p:nvPr>
            <p:ph type="body" sz="quarter" idx="10"/>
          </p:nvPr>
        </p:nvSpPr>
        <p:spPr>
          <a:xfrm>
            <a:off x="399370" y="1449388"/>
            <a:ext cx="6371016" cy="500784"/>
          </a:xfrm>
        </p:spPr>
        <p:txBody>
          <a:bodyPr/>
          <a:lstStyle/>
          <a:p>
            <a:r>
              <a:rPr lang="hr-HR" dirty="0"/>
              <a:t>Activitatea mea de învățare privind sustenabilitatea</a:t>
            </a:r>
          </a:p>
        </p:txBody>
      </p:sp>
      <p:sp>
        <p:nvSpPr>
          <p:cNvPr id="3" name="Content Placeholder 2">
            <a:extLst>
              <a:ext uri="{FF2B5EF4-FFF2-40B4-BE49-F238E27FC236}">
                <a16:creationId xmlns:a16="http://schemas.microsoft.com/office/drawing/2014/main" id="{93147C4A-6D28-F71B-560D-804E20692A11}"/>
              </a:ext>
            </a:extLst>
          </p:cNvPr>
          <p:cNvSpPr>
            <a:spLocks noGrp="1"/>
          </p:cNvSpPr>
          <p:nvPr>
            <p:ph sz="quarter" idx="12"/>
          </p:nvPr>
        </p:nvSpPr>
        <p:spPr>
          <a:xfrm>
            <a:off x="509098" y="1950172"/>
            <a:ext cx="10402742" cy="4804196"/>
          </a:xfrm>
        </p:spPr>
        <p:txBody>
          <a:bodyPr>
            <a:normAutofit fontScale="92500" lnSpcReduction="10000"/>
          </a:bodyPr>
          <a:lstStyle/>
          <a:p>
            <a:pPr marL="0" indent="0">
              <a:buNone/>
            </a:pPr>
            <a:r>
              <a:rPr lang="en-US" b="1" dirty="0" err="1"/>
              <a:t>Durata</a:t>
            </a:r>
            <a:r>
              <a:rPr lang="en-US" b="1" dirty="0"/>
              <a:t>:</a:t>
            </a:r>
            <a:r>
              <a:rPr lang="en-US" dirty="0"/>
              <a:t> 1 </a:t>
            </a:r>
            <a:r>
              <a:rPr lang="en-US" dirty="0" err="1"/>
              <a:t>oră</a:t>
            </a:r>
            <a:endParaRPr lang="en-US" dirty="0"/>
          </a:p>
          <a:p>
            <a:r>
              <a:rPr lang="en-US" dirty="0" err="1"/>
              <a:t>Alegeți</a:t>
            </a:r>
            <a:r>
              <a:rPr lang="en-US" dirty="0"/>
              <a:t> un concept </a:t>
            </a:r>
            <a:r>
              <a:rPr lang="en-US" dirty="0" err="1"/>
              <a:t>în</a:t>
            </a:r>
            <a:r>
              <a:rPr lang="en-US" dirty="0"/>
              <a:t> care </a:t>
            </a:r>
            <a:r>
              <a:rPr lang="en-US" dirty="0" err="1"/>
              <a:t>vă</a:t>
            </a:r>
            <a:r>
              <a:rPr lang="en-US" dirty="0"/>
              <a:t> </a:t>
            </a:r>
            <a:r>
              <a:rPr lang="en-US" dirty="0" err="1"/>
              <a:t>simțiți</a:t>
            </a:r>
            <a:r>
              <a:rPr lang="en-US" dirty="0"/>
              <a:t> cel </a:t>
            </a:r>
            <a:r>
              <a:rPr lang="en-US" dirty="0" err="1"/>
              <a:t>mai</a:t>
            </a:r>
            <a:r>
              <a:rPr lang="en-US" dirty="0"/>
              <a:t> </a:t>
            </a:r>
            <a:r>
              <a:rPr lang="en-US" dirty="0" err="1"/>
              <a:t>puțin</a:t>
            </a:r>
            <a:r>
              <a:rPr lang="en-US" dirty="0"/>
              <a:t> </a:t>
            </a:r>
            <a:r>
              <a:rPr lang="en-US" dirty="0" err="1"/>
              <a:t>încrezător</a:t>
            </a:r>
            <a:r>
              <a:rPr lang="en-US" dirty="0"/>
              <a:t>. </a:t>
            </a:r>
            <a:r>
              <a:rPr lang="en-US" dirty="0" err="1"/>
              <a:t>Revizuiți</a:t>
            </a:r>
            <a:r>
              <a:rPr lang="en-US" dirty="0"/>
              <a:t> slide-urile </a:t>
            </a:r>
            <a:r>
              <a:rPr lang="en-US" dirty="0" err="1"/>
              <a:t>și</a:t>
            </a:r>
            <a:r>
              <a:rPr lang="en-US" dirty="0"/>
              <a:t> </a:t>
            </a:r>
            <a:r>
              <a:rPr lang="en-US" dirty="0" err="1"/>
              <a:t>definiția</a:t>
            </a:r>
            <a:r>
              <a:rPr lang="en-US" dirty="0"/>
              <a:t> </a:t>
            </a:r>
            <a:r>
              <a:rPr lang="en-US" dirty="0" err="1"/>
              <a:t>glosarului</a:t>
            </a:r>
            <a:r>
              <a:rPr lang="en-US" dirty="0"/>
              <a:t> </a:t>
            </a:r>
            <a:r>
              <a:rPr lang="en-US" dirty="0" err="1"/>
              <a:t>tehnic</a:t>
            </a:r>
            <a:r>
              <a:rPr lang="en-US" dirty="0"/>
              <a:t>.
</a:t>
            </a:r>
            <a:r>
              <a:rPr lang="en-US" dirty="0" err="1"/>
              <a:t>Proiectați</a:t>
            </a:r>
            <a:r>
              <a:rPr lang="en-US" dirty="0"/>
              <a:t> o </a:t>
            </a:r>
            <a:r>
              <a:rPr lang="en-US" dirty="0" err="1"/>
              <a:t>activitate</a:t>
            </a:r>
            <a:r>
              <a:rPr lang="en-US" dirty="0"/>
              <a:t> </a:t>
            </a:r>
            <a:r>
              <a:rPr lang="en-US" dirty="0" err="1"/>
              <a:t>scurtă</a:t>
            </a:r>
            <a:r>
              <a:rPr lang="en-US" dirty="0"/>
              <a:t> de </a:t>
            </a:r>
            <a:r>
              <a:rPr lang="en-US" dirty="0" err="1"/>
              <a:t>învățare</a:t>
            </a:r>
            <a:r>
              <a:rPr lang="en-US" dirty="0"/>
              <a:t>, </a:t>
            </a:r>
            <a:r>
              <a:rPr lang="en-US" dirty="0" err="1"/>
              <a:t>adaptată</a:t>
            </a:r>
            <a:r>
              <a:rPr lang="en-US" dirty="0"/>
              <a:t> </a:t>
            </a:r>
            <a:r>
              <a:rPr lang="en-US" dirty="0" err="1"/>
              <a:t>contextului</a:t>
            </a:r>
            <a:r>
              <a:rPr lang="en-US" dirty="0"/>
              <a:t> </a:t>
            </a:r>
            <a:r>
              <a:rPr lang="en-US" dirty="0" err="1"/>
              <a:t>dvs</a:t>
            </a:r>
            <a:r>
              <a:rPr lang="en-US" dirty="0"/>
              <a:t>. </a:t>
            </a:r>
            <a:r>
              <a:rPr lang="en-US" dirty="0" err="1"/>
              <a:t>profesional</a:t>
            </a:r>
            <a:r>
              <a:rPr lang="en-US" dirty="0"/>
              <a:t> VET, </a:t>
            </a:r>
            <a:r>
              <a:rPr lang="en-US" dirty="0" err="1"/>
              <a:t>prin</a:t>
            </a:r>
            <a:r>
              <a:rPr lang="en-US" dirty="0"/>
              <a:t> care </a:t>
            </a:r>
            <a:r>
              <a:rPr lang="en-US" dirty="0" err="1"/>
              <a:t>cursanții</a:t>
            </a:r>
            <a:r>
              <a:rPr lang="en-US" dirty="0"/>
              <a:t> </a:t>
            </a:r>
            <a:r>
              <a:rPr lang="en-US" dirty="0" err="1"/>
              <a:t>dvs</a:t>
            </a:r>
            <a:r>
              <a:rPr lang="en-US" dirty="0"/>
              <a:t>. pot </a:t>
            </a:r>
            <a:r>
              <a:rPr lang="en-US" dirty="0" err="1"/>
              <a:t>înțelege</a:t>
            </a:r>
            <a:r>
              <a:rPr lang="en-US" dirty="0"/>
              <a:t> </a:t>
            </a:r>
            <a:r>
              <a:rPr lang="en-US" dirty="0" err="1"/>
              <a:t>și</a:t>
            </a:r>
            <a:r>
              <a:rPr lang="en-US" dirty="0"/>
              <a:t> </a:t>
            </a:r>
            <a:r>
              <a:rPr lang="en-US" dirty="0" err="1"/>
              <a:t>aplica</a:t>
            </a:r>
            <a:r>
              <a:rPr lang="en-US" dirty="0"/>
              <a:t> un concept de </a:t>
            </a:r>
            <a:r>
              <a:rPr lang="en-US" dirty="0" err="1"/>
              <a:t>sustenabilitate</a:t>
            </a:r>
            <a:r>
              <a:rPr lang="en-US" dirty="0"/>
              <a:t>.</a:t>
            </a:r>
          </a:p>
          <a:p>
            <a:pPr lvl="1"/>
            <a:r>
              <a:rPr lang="en-US" dirty="0" err="1"/>
              <a:t>Conceptul</a:t>
            </a:r>
            <a:r>
              <a:rPr lang="en-US" dirty="0"/>
              <a:t> de </a:t>
            </a:r>
            <a:r>
              <a:rPr lang="en-US" dirty="0" err="1"/>
              <a:t>sustenabilitate</a:t>
            </a:r>
            <a:r>
              <a:rPr lang="en-US" dirty="0"/>
              <a:t> pe care </a:t>
            </a:r>
            <a:r>
              <a:rPr lang="en-US" dirty="0" err="1"/>
              <a:t>vreți</a:t>
            </a:r>
            <a:r>
              <a:rPr lang="en-US" dirty="0"/>
              <a:t> ca </a:t>
            </a:r>
            <a:r>
              <a:rPr lang="en-US" dirty="0" err="1"/>
              <a:t>cursanții</a:t>
            </a:r>
            <a:r>
              <a:rPr lang="en-US" dirty="0"/>
              <a:t> </a:t>
            </a:r>
            <a:r>
              <a:rPr lang="en-US" dirty="0" err="1"/>
              <a:t>să</a:t>
            </a:r>
            <a:r>
              <a:rPr lang="en-US" dirty="0"/>
              <a:t>-l </a:t>
            </a:r>
            <a:r>
              <a:rPr lang="en-US" dirty="0" err="1"/>
              <a:t>înțeleagă</a:t>
            </a:r>
            <a:r>
              <a:rPr lang="en-US" dirty="0"/>
              <a:t> (de </a:t>
            </a:r>
            <a:r>
              <a:rPr lang="en-US" dirty="0" err="1"/>
              <a:t>exemplu</a:t>
            </a:r>
            <a:r>
              <a:rPr lang="en-US" dirty="0"/>
              <a:t>, </a:t>
            </a:r>
            <a:r>
              <a:rPr lang="en-US" dirty="0" err="1"/>
              <a:t>eficiență</a:t>
            </a:r>
            <a:r>
              <a:rPr lang="en-US" dirty="0"/>
              <a:t> </a:t>
            </a:r>
            <a:r>
              <a:rPr lang="en-US" dirty="0" err="1"/>
              <a:t>energetică</a:t>
            </a:r>
            <a:r>
              <a:rPr lang="en-US" dirty="0"/>
              <a:t>, </a:t>
            </a:r>
            <a:r>
              <a:rPr lang="en-US" dirty="0" err="1"/>
              <a:t>economie</a:t>
            </a:r>
            <a:r>
              <a:rPr lang="en-US" dirty="0"/>
              <a:t> </a:t>
            </a:r>
            <a:r>
              <a:rPr lang="en-US" dirty="0" err="1"/>
              <a:t>circulară</a:t>
            </a:r>
            <a:r>
              <a:rPr lang="en-US" dirty="0"/>
              <a:t>, </a:t>
            </a:r>
            <a:r>
              <a:rPr lang="en-US" dirty="0" err="1"/>
              <a:t>amprenta</a:t>
            </a:r>
            <a:r>
              <a:rPr lang="en-US" dirty="0"/>
              <a:t> de carbon).
</a:t>
            </a:r>
            <a:r>
              <a:rPr lang="en-US" dirty="0" err="1"/>
              <a:t>Activitatea</a:t>
            </a:r>
            <a:r>
              <a:rPr lang="en-US" dirty="0"/>
              <a:t> de </a:t>
            </a:r>
            <a:r>
              <a:rPr lang="en-US" dirty="0" err="1"/>
              <a:t>învățare</a:t>
            </a:r>
            <a:r>
              <a:rPr lang="en-US" dirty="0"/>
              <a:t> pe care </a:t>
            </a:r>
            <a:r>
              <a:rPr lang="en-US" dirty="0" err="1"/>
              <a:t>ați</a:t>
            </a:r>
            <a:r>
              <a:rPr lang="en-US" dirty="0"/>
              <a:t> </a:t>
            </a:r>
            <a:r>
              <a:rPr lang="en-US" dirty="0" err="1"/>
              <a:t>propune</a:t>
            </a:r>
            <a:r>
              <a:rPr lang="en-US" dirty="0"/>
              <a:t>-o (de </a:t>
            </a:r>
            <a:r>
              <a:rPr lang="en-US" dirty="0" err="1"/>
              <a:t>exemplu</a:t>
            </a:r>
            <a:r>
              <a:rPr lang="en-US" dirty="0"/>
              <a:t>, </a:t>
            </a:r>
            <a:r>
              <a:rPr lang="en-US" dirty="0" err="1"/>
              <a:t>discuție</a:t>
            </a:r>
            <a:r>
              <a:rPr lang="en-US" dirty="0"/>
              <a:t>, </a:t>
            </a:r>
            <a:r>
              <a:rPr lang="en-US" dirty="0" err="1"/>
              <a:t>analiză</a:t>
            </a:r>
            <a:r>
              <a:rPr lang="en-US" dirty="0"/>
              <a:t> de </a:t>
            </a:r>
            <a:r>
              <a:rPr lang="en-US" dirty="0" err="1"/>
              <a:t>caz</a:t>
            </a:r>
            <a:r>
              <a:rPr lang="en-US" dirty="0"/>
              <a:t>, </a:t>
            </a:r>
            <a:r>
              <a:rPr lang="en-US" dirty="0" err="1"/>
              <a:t>sarcină</a:t>
            </a:r>
            <a:r>
              <a:rPr lang="en-US" dirty="0"/>
              <a:t> </a:t>
            </a:r>
            <a:r>
              <a:rPr lang="en-US" dirty="0" err="1"/>
              <a:t>practică</a:t>
            </a:r>
            <a:r>
              <a:rPr lang="en-US" dirty="0"/>
              <a:t>, </a:t>
            </a:r>
            <a:r>
              <a:rPr lang="en-US" dirty="0" err="1"/>
              <a:t>scenariu</a:t>
            </a:r>
            <a:r>
              <a:rPr lang="en-US" dirty="0"/>
              <a:t> </a:t>
            </a:r>
            <a:r>
              <a:rPr lang="en-US" dirty="0" err="1"/>
              <a:t>bazat</a:t>
            </a:r>
            <a:r>
              <a:rPr lang="en-US" dirty="0"/>
              <a:t> pe </a:t>
            </a:r>
            <a:r>
              <a:rPr lang="en-US" dirty="0" err="1"/>
              <a:t>probleme</a:t>
            </a:r>
            <a:r>
              <a:rPr lang="en-US" dirty="0"/>
              <a:t>), </a:t>
            </a:r>
            <a:r>
              <a:rPr lang="en-US" dirty="0" err="1"/>
              <a:t>explicând</a:t>
            </a:r>
            <a:r>
              <a:rPr lang="en-US" dirty="0"/>
              <a:t> </a:t>
            </a:r>
            <a:r>
              <a:rPr lang="en-US" dirty="0" err="1"/>
              <a:t>ce</a:t>
            </a:r>
            <a:r>
              <a:rPr lang="en-US" dirty="0"/>
              <a:t> </a:t>
            </a:r>
            <a:r>
              <a:rPr lang="en-US" dirty="0" err="1"/>
              <a:t>vor</a:t>
            </a:r>
            <a:r>
              <a:rPr lang="en-US" dirty="0"/>
              <a:t> face </a:t>
            </a:r>
            <a:r>
              <a:rPr lang="en-US" dirty="0" err="1"/>
              <a:t>cursanții</a:t>
            </a:r>
            <a:r>
              <a:rPr lang="en-US" dirty="0"/>
              <a:t>.
O </a:t>
            </a:r>
            <a:r>
              <a:rPr lang="en-US" dirty="0" err="1"/>
              <a:t>legătură</a:t>
            </a:r>
            <a:r>
              <a:rPr lang="en-US" dirty="0"/>
              <a:t> cu un context real </a:t>
            </a:r>
            <a:r>
              <a:rPr lang="en-US" dirty="0" err="1"/>
              <a:t>sau</a:t>
            </a:r>
            <a:r>
              <a:rPr lang="en-US" dirty="0"/>
              <a:t> local, </a:t>
            </a:r>
            <a:r>
              <a:rPr lang="en-US" dirty="0" err="1"/>
              <a:t>asigurând</a:t>
            </a:r>
            <a:r>
              <a:rPr lang="en-US" dirty="0"/>
              <a:t> </a:t>
            </a:r>
            <a:r>
              <a:rPr lang="en-US" dirty="0" err="1"/>
              <a:t>relevanța</a:t>
            </a:r>
            <a:r>
              <a:rPr lang="en-US" dirty="0"/>
              <a:t> cu </a:t>
            </a:r>
            <a:r>
              <a:rPr lang="en-US" dirty="0" err="1"/>
              <a:t>domeniul</a:t>
            </a:r>
            <a:r>
              <a:rPr lang="en-US" dirty="0"/>
              <a:t> </a:t>
            </a:r>
            <a:r>
              <a:rPr lang="en-US" dirty="0" err="1"/>
              <a:t>sau</a:t>
            </a:r>
            <a:r>
              <a:rPr lang="en-US" dirty="0"/>
              <a:t> </a:t>
            </a:r>
            <a:r>
              <a:rPr lang="en-US" dirty="0" err="1"/>
              <a:t>sectorul</a:t>
            </a:r>
            <a:r>
              <a:rPr lang="en-US" dirty="0"/>
              <a:t> </a:t>
            </a:r>
            <a:r>
              <a:rPr lang="en-US" dirty="0" err="1"/>
              <a:t>cursanților</a:t>
            </a:r>
            <a:r>
              <a:rPr lang="en-US" dirty="0"/>
              <a:t> </a:t>
            </a:r>
            <a:r>
              <a:rPr lang="en-US" dirty="0" err="1"/>
              <a:t>dumneavoastră</a:t>
            </a:r>
            <a:r>
              <a:rPr lang="en-US" dirty="0"/>
              <a:t>.
Cum </a:t>
            </a:r>
            <a:r>
              <a:rPr lang="en-US" dirty="0" err="1"/>
              <a:t>veți</a:t>
            </a:r>
            <a:r>
              <a:rPr lang="en-US" dirty="0"/>
              <a:t> </a:t>
            </a:r>
            <a:r>
              <a:rPr lang="en-US" dirty="0" err="1"/>
              <a:t>asigura</a:t>
            </a:r>
            <a:r>
              <a:rPr lang="en-US" dirty="0"/>
              <a:t> </a:t>
            </a:r>
            <a:r>
              <a:rPr lang="en-US" dirty="0" err="1"/>
              <a:t>incluziunea</a:t>
            </a:r>
            <a:r>
              <a:rPr lang="en-US" dirty="0"/>
              <a:t>, </a:t>
            </a:r>
            <a:r>
              <a:rPr lang="en-US" dirty="0" err="1"/>
              <a:t>ținând</a:t>
            </a:r>
            <a:r>
              <a:rPr lang="en-US" dirty="0"/>
              <a:t> </a:t>
            </a:r>
            <a:r>
              <a:rPr lang="en-US" dirty="0" err="1"/>
              <a:t>cont</a:t>
            </a:r>
            <a:r>
              <a:rPr lang="en-US" dirty="0"/>
              <a:t> de </a:t>
            </a:r>
            <a:r>
              <a:rPr lang="en-US" dirty="0" err="1"/>
              <a:t>nevoile</a:t>
            </a:r>
            <a:r>
              <a:rPr lang="en-US" dirty="0"/>
              <a:t> </a:t>
            </a:r>
            <a:r>
              <a:rPr lang="en-US" dirty="0" err="1"/>
              <a:t>diferite</a:t>
            </a:r>
            <a:r>
              <a:rPr lang="en-US" dirty="0"/>
              <a:t> ale </a:t>
            </a:r>
            <a:r>
              <a:rPr lang="en-US" dirty="0" err="1"/>
              <a:t>cursanților</a:t>
            </a:r>
            <a:r>
              <a:rPr lang="en-US" dirty="0"/>
              <a:t>, background-urile </a:t>
            </a:r>
            <a:r>
              <a:rPr lang="en-US" dirty="0" err="1"/>
              <a:t>sau</a:t>
            </a:r>
            <a:r>
              <a:rPr lang="en-US" dirty="0"/>
              <a:t> </a:t>
            </a:r>
            <a:r>
              <a:rPr lang="en-US" dirty="0" err="1"/>
              <a:t>nivelurile</a:t>
            </a:r>
            <a:r>
              <a:rPr lang="en-US" dirty="0"/>
              <a:t> de </a:t>
            </a:r>
            <a:r>
              <a:rPr lang="en-US" dirty="0" err="1"/>
              <a:t>cunoștințe</a:t>
            </a:r>
            <a:r>
              <a:rPr lang="en-US" dirty="0"/>
              <a:t> </a:t>
            </a:r>
            <a:r>
              <a:rPr lang="en-US" dirty="0" err="1"/>
              <a:t>anterioare</a:t>
            </a:r>
            <a:r>
              <a:rPr lang="en-US" dirty="0"/>
              <a:t> ale </a:t>
            </a:r>
            <a:r>
              <a:rPr lang="en-US" dirty="0" err="1"/>
              <a:t>cursanților</a:t>
            </a:r>
            <a:r>
              <a:rPr lang="en-US" dirty="0"/>
              <a:t>.</a:t>
            </a:r>
          </a:p>
          <a:p>
            <a:r>
              <a:rPr lang="en-US" dirty="0" err="1"/>
              <a:t>Activitatea</a:t>
            </a:r>
            <a:r>
              <a:rPr lang="en-US" dirty="0"/>
              <a:t> </a:t>
            </a:r>
            <a:r>
              <a:rPr lang="en-US" dirty="0" err="1"/>
              <a:t>ar</a:t>
            </a:r>
            <a:r>
              <a:rPr lang="en-US" dirty="0"/>
              <a:t> </a:t>
            </a:r>
            <a:r>
              <a:rPr lang="en-US" dirty="0" err="1"/>
              <a:t>trebui</a:t>
            </a:r>
            <a:r>
              <a:rPr lang="en-US" dirty="0"/>
              <a:t> </a:t>
            </a:r>
            <a:r>
              <a:rPr lang="en-US" dirty="0" err="1"/>
              <a:t>să</a:t>
            </a:r>
            <a:r>
              <a:rPr lang="en-US" dirty="0"/>
              <a:t> fie </a:t>
            </a:r>
            <a:r>
              <a:rPr lang="en-US" dirty="0" err="1"/>
              <a:t>simplă</a:t>
            </a:r>
            <a:r>
              <a:rPr lang="en-US" dirty="0"/>
              <a:t>, </a:t>
            </a:r>
            <a:r>
              <a:rPr lang="en-US" dirty="0" err="1"/>
              <a:t>practică</a:t>
            </a:r>
            <a:r>
              <a:rPr lang="en-US" dirty="0"/>
              <a:t> </a:t>
            </a:r>
            <a:r>
              <a:rPr lang="en-US" dirty="0" err="1"/>
              <a:t>și</a:t>
            </a:r>
            <a:r>
              <a:rPr lang="en-US" dirty="0"/>
              <a:t> direct </a:t>
            </a:r>
            <a:r>
              <a:rPr lang="en-US" dirty="0" err="1"/>
              <a:t>utilizabilă</a:t>
            </a:r>
            <a:r>
              <a:rPr lang="en-US" dirty="0"/>
              <a:t> </a:t>
            </a:r>
            <a:r>
              <a:rPr lang="en-US" dirty="0" err="1"/>
              <a:t>în</a:t>
            </a:r>
            <a:r>
              <a:rPr lang="en-US" dirty="0"/>
              <a:t> practica </a:t>
            </a:r>
            <a:r>
              <a:rPr lang="en-US" dirty="0" err="1"/>
              <a:t>dvs</a:t>
            </a:r>
            <a:r>
              <a:rPr lang="en-US" dirty="0"/>
              <a:t>. </a:t>
            </a:r>
            <a:r>
              <a:rPr lang="en-US" dirty="0" err="1"/>
              <a:t>didactică</a:t>
            </a:r>
            <a:r>
              <a:rPr lang="en-US" dirty="0"/>
              <a:t>, </a:t>
            </a:r>
            <a:r>
              <a:rPr lang="en-US" dirty="0" err="1"/>
              <a:t>ajutând</a:t>
            </a:r>
            <a:r>
              <a:rPr lang="en-US" dirty="0"/>
              <a:t> </a:t>
            </a:r>
            <a:r>
              <a:rPr lang="en-US" dirty="0" err="1"/>
              <a:t>cursanții</a:t>
            </a:r>
            <a:r>
              <a:rPr lang="en-US" dirty="0"/>
              <a:t> nu </a:t>
            </a:r>
            <a:r>
              <a:rPr lang="en-US" dirty="0" err="1"/>
              <a:t>doar</a:t>
            </a:r>
            <a:r>
              <a:rPr lang="en-US" dirty="0"/>
              <a:t> </a:t>
            </a:r>
            <a:r>
              <a:rPr lang="en-US" dirty="0" err="1"/>
              <a:t>să</a:t>
            </a:r>
            <a:r>
              <a:rPr lang="en-US" dirty="0"/>
              <a:t> </a:t>
            </a:r>
            <a:r>
              <a:rPr lang="en-US" dirty="0" err="1"/>
              <a:t>înțeleagă</a:t>
            </a:r>
            <a:r>
              <a:rPr lang="en-US" dirty="0"/>
              <a:t> </a:t>
            </a:r>
            <a:r>
              <a:rPr lang="en-US" dirty="0" err="1"/>
              <a:t>conceptul</a:t>
            </a:r>
            <a:r>
              <a:rPr lang="en-US" dirty="0"/>
              <a:t>, ci </a:t>
            </a:r>
            <a:r>
              <a:rPr lang="en-US" dirty="0" err="1"/>
              <a:t>și</a:t>
            </a:r>
            <a:r>
              <a:rPr lang="en-US" dirty="0"/>
              <a:t> </a:t>
            </a:r>
            <a:r>
              <a:rPr lang="en-US" dirty="0" err="1"/>
              <a:t>să</a:t>
            </a:r>
            <a:r>
              <a:rPr lang="en-US" dirty="0"/>
              <a:t>-l </a:t>
            </a:r>
            <a:r>
              <a:rPr lang="en-US" dirty="0" err="1"/>
              <a:t>relaționeze</a:t>
            </a:r>
            <a:r>
              <a:rPr lang="en-US" dirty="0"/>
              <a:t> cu </a:t>
            </a:r>
            <a:r>
              <a:rPr lang="en-US" dirty="0" err="1"/>
              <a:t>realitatea</a:t>
            </a:r>
            <a:r>
              <a:rPr lang="en-US" dirty="0"/>
              <a:t> lor </a:t>
            </a:r>
            <a:r>
              <a:rPr lang="en-US" dirty="0" err="1"/>
              <a:t>profesională</a:t>
            </a:r>
            <a:endParaRPr lang="en-US" dirty="0"/>
          </a:p>
          <a:p>
            <a:endParaRPr lang="en-US" dirty="0"/>
          </a:p>
        </p:txBody>
      </p:sp>
      <p:sp>
        <p:nvSpPr>
          <p:cNvPr id="4" name="Title 3">
            <a:extLst>
              <a:ext uri="{FF2B5EF4-FFF2-40B4-BE49-F238E27FC236}">
                <a16:creationId xmlns:a16="http://schemas.microsoft.com/office/drawing/2014/main" id="{91D14536-165D-AB66-369E-2483E810BF72}"/>
              </a:ext>
            </a:extLst>
          </p:cNvPr>
          <p:cNvSpPr>
            <a:spLocks noGrp="1"/>
          </p:cNvSpPr>
          <p:nvPr>
            <p:ph type="title"/>
          </p:nvPr>
        </p:nvSpPr>
        <p:spPr>
          <a:xfrm>
            <a:off x="677333" y="609600"/>
            <a:ext cx="11604149" cy="839788"/>
          </a:xfrm>
        </p:spPr>
        <p:txBody>
          <a:bodyPr>
            <a:normAutofit fontScale="90000"/>
          </a:bodyPr>
          <a:lstStyle/>
          <a:p>
            <a:r>
              <a:rPr lang="hr-HR" dirty="0">
                <a:solidFill>
                  <a:srgbClr val="255839"/>
                </a:solidFill>
              </a:rPr>
              <a:t>Sarcina de învățare autodirijată</a:t>
            </a:r>
            <a:r>
              <a:rPr lang="en-US" dirty="0">
                <a:solidFill>
                  <a:srgbClr val="255839"/>
                </a:solidFill>
              </a:rPr>
              <a:t> (Self-Directed Learning – SDL)</a:t>
            </a:r>
            <a:endParaRPr lang="hr-HR" dirty="0">
              <a:solidFill>
                <a:srgbClr val="255839"/>
              </a:solidFill>
            </a:endParaRPr>
          </a:p>
        </p:txBody>
      </p:sp>
    </p:spTree>
    <p:custDataLst>
      <p:tags r:id="rId1"/>
    </p:custDataLst>
    <p:extLst>
      <p:ext uri="{BB962C8B-B14F-4D97-AF65-F5344CB8AC3E}">
        <p14:creationId xmlns:p14="http://schemas.microsoft.com/office/powerpoint/2010/main" val="21245776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970A7-A5B2-C4A5-BF9C-320306599AF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830C153-625A-CC9D-2899-E5A937B520D6}"/>
              </a:ext>
            </a:extLst>
          </p:cNvPr>
          <p:cNvSpPr>
            <a:spLocks noGrp="1"/>
          </p:cNvSpPr>
          <p:nvPr>
            <p:ph type="body" sz="quarter" idx="10"/>
          </p:nvPr>
        </p:nvSpPr>
        <p:spPr>
          <a:xfrm>
            <a:off x="399370" y="1449388"/>
            <a:ext cx="6371016" cy="500784"/>
          </a:xfrm>
        </p:spPr>
        <p:txBody>
          <a:bodyPr/>
          <a:lstStyle/>
          <a:p>
            <a:r>
              <a:rPr lang="hr-HR" dirty="0"/>
              <a:t>Activitatea mea de învățare privind sustenabilitatea</a:t>
            </a:r>
          </a:p>
        </p:txBody>
      </p:sp>
      <p:sp>
        <p:nvSpPr>
          <p:cNvPr id="3" name="Content Placeholder 2">
            <a:extLst>
              <a:ext uri="{FF2B5EF4-FFF2-40B4-BE49-F238E27FC236}">
                <a16:creationId xmlns:a16="http://schemas.microsoft.com/office/drawing/2014/main" id="{FC312D18-F19B-26B3-438E-E2ABCCBC2448}"/>
              </a:ext>
            </a:extLst>
          </p:cNvPr>
          <p:cNvSpPr>
            <a:spLocks noGrp="1"/>
          </p:cNvSpPr>
          <p:nvPr>
            <p:ph sz="quarter" idx="12"/>
          </p:nvPr>
        </p:nvSpPr>
        <p:spPr>
          <a:xfrm>
            <a:off x="399370" y="2092147"/>
            <a:ext cx="9744374" cy="4429126"/>
          </a:xfrm>
        </p:spPr>
        <p:txBody>
          <a:bodyPr>
            <a:normAutofit/>
          </a:bodyPr>
          <a:lstStyle/>
          <a:p>
            <a:pPr marL="0" indent="0">
              <a:buNone/>
            </a:pPr>
            <a:r>
              <a:rPr lang="en-US" b="1" dirty="0" err="1"/>
              <a:t>Durata</a:t>
            </a:r>
            <a:r>
              <a:rPr lang="en-US" b="1" dirty="0"/>
              <a:t>:</a:t>
            </a:r>
            <a:r>
              <a:rPr lang="en-US" dirty="0"/>
              <a:t> 1 </a:t>
            </a:r>
            <a:r>
              <a:rPr lang="en-US" dirty="0" err="1"/>
              <a:t>oră</a:t>
            </a:r>
            <a:endParaRPr lang="en-US" dirty="0"/>
          </a:p>
          <a:p>
            <a:pPr>
              <a:buNone/>
            </a:pPr>
            <a:endParaRPr lang="en-GB" dirty="0"/>
          </a:p>
          <a:p>
            <a:pPr>
              <a:buNone/>
            </a:pPr>
            <a:r>
              <a:rPr lang="en-GB" dirty="0"/>
              <a:t>O </a:t>
            </a:r>
            <a:r>
              <a:rPr lang="en-GB" dirty="0" err="1"/>
              <a:t>scurtă</a:t>
            </a:r>
            <a:r>
              <a:rPr lang="en-GB" dirty="0"/>
              <a:t> </a:t>
            </a:r>
            <a:r>
              <a:rPr lang="en-GB" dirty="0" err="1"/>
              <a:t>descriere</a:t>
            </a:r>
            <a:r>
              <a:rPr lang="en-GB" dirty="0"/>
              <a:t> a </a:t>
            </a:r>
            <a:r>
              <a:rPr lang="en-GB" dirty="0" err="1"/>
              <a:t>unei</a:t>
            </a:r>
            <a:r>
              <a:rPr lang="en-GB" dirty="0"/>
              <a:t> </a:t>
            </a:r>
            <a:r>
              <a:rPr lang="en-GB" dirty="0" err="1"/>
              <a:t>activități</a:t>
            </a:r>
            <a:r>
              <a:rPr lang="en-GB" dirty="0"/>
              <a:t> de </a:t>
            </a:r>
            <a:r>
              <a:rPr lang="en-GB" dirty="0" err="1"/>
              <a:t>învățare</a:t>
            </a:r>
            <a:r>
              <a:rPr lang="en-GB" dirty="0"/>
              <a:t> </a:t>
            </a:r>
            <a:r>
              <a:rPr lang="en-GB" dirty="0" err="1"/>
              <a:t>personalizate</a:t>
            </a:r>
            <a:r>
              <a:rPr lang="en-GB" dirty="0"/>
              <a:t> (</a:t>
            </a:r>
            <a:r>
              <a:rPr lang="en-GB" dirty="0" err="1"/>
              <a:t>aprox</a:t>
            </a:r>
            <a:r>
              <a:rPr lang="en-GB" dirty="0"/>
              <a:t>. 150–200 de </a:t>
            </a:r>
            <a:r>
              <a:rPr lang="en-GB" dirty="0" err="1"/>
              <a:t>cuvinte</a:t>
            </a:r>
            <a:r>
              <a:rPr lang="en-GB" dirty="0"/>
              <a:t>) </a:t>
            </a:r>
            <a:r>
              <a:rPr lang="en-GB" dirty="0" err="1"/>
              <a:t>concepută</a:t>
            </a:r>
            <a:r>
              <a:rPr lang="en-GB" dirty="0"/>
              <a:t> </a:t>
            </a:r>
            <a:r>
              <a:rPr lang="en-GB" dirty="0" err="1"/>
              <a:t>pentru</a:t>
            </a:r>
            <a:r>
              <a:rPr lang="en-GB" dirty="0"/>
              <a:t> </a:t>
            </a:r>
            <a:r>
              <a:rPr lang="en-GB" dirty="0" err="1"/>
              <a:t>contextul</a:t>
            </a:r>
            <a:r>
              <a:rPr lang="en-GB" dirty="0"/>
              <a:t> VET al </a:t>
            </a:r>
            <a:r>
              <a:rPr lang="en-GB" dirty="0" err="1"/>
              <a:t>formatorului</a:t>
            </a:r>
            <a:r>
              <a:rPr lang="en-GB" dirty="0"/>
              <a:t>, </a:t>
            </a:r>
            <a:r>
              <a:rPr lang="en-GB" dirty="0" err="1"/>
              <a:t>în</a:t>
            </a:r>
            <a:r>
              <a:rPr lang="en-GB" dirty="0"/>
              <a:t> care </a:t>
            </a:r>
            <a:r>
              <a:rPr lang="en-GB" dirty="0" err="1"/>
              <a:t>cursanții</a:t>
            </a:r>
            <a:r>
              <a:rPr lang="en-GB" dirty="0"/>
              <a:t> se </a:t>
            </a:r>
            <a:r>
              <a:rPr lang="en-GB" dirty="0" err="1"/>
              <a:t>angajează</a:t>
            </a:r>
            <a:r>
              <a:rPr lang="en-GB" dirty="0"/>
              <a:t> </a:t>
            </a:r>
            <a:r>
              <a:rPr lang="en-GB" dirty="0" err="1"/>
              <a:t>și</a:t>
            </a:r>
            <a:r>
              <a:rPr lang="en-GB" dirty="0"/>
              <a:t> </a:t>
            </a:r>
            <a:r>
              <a:rPr lang="en-GB" dirty="0" err="1"/>
              <a:t>aplică</a:t>
            </a:r>
            <a:r>
              <a:rPr lang="en-GB" dirty="0"/>
              <a:t> un concept de </a:t>
            </a:r>
            <a:r>
              <a:rPr lang="en-GB" dirty="0" err="1"/>
              <a:t>sustenabilitate</a:t>
            </a:r>
            <a:r>
              <a:rPr lang="en-GB" dirty="0"/>
              <a:t>.</a:t>
            </a:r>
            <a:endParaRPr lang="pt-PT" sz="1400" dirty="0"/>
          </a:p>
          <a:p>
            <a:pPr>
              <a:buNone/>
            </a:pPr>
            <a:r>
              <a:rPr lang="pt-BR" dirty="0"/>
              <a:t>Rezultatul ar trebui să includă</a:t>
            </a:r>
            <a:r>
              <a:rPr lang="en-GB" dirty="0"/>
              <a:t>:</a:t>
            </a:r>
            <a:endParaRPr lang="pt-PT" sz="1400" dirty="0"/>
          </a:p>
          <a:p>
            <a:pPr lvl="0">
              <a:buFont typeface="Wingdings" panose="05000000000000000000" pitchFamily="2" charset="2"/>
              <a:buChar char=""/>
            </a:pPr>
            <a:r>
              <a:rPr lang="en-GB" dirty="0"/>
              <a:t>o </a:t>
            </a:r>
            <a:r>
              <a:rPr lang="en-GB" dirty="0" err="1"/>
              <a:t>schiță</a:t>
            </a:r>
            <a:r>
              <a:rPr lang="en-GB" dirty="0"/>
              <a:t> </a:t>
            </a:r>
            <a:r>
              <a:rPr lang="en-GB" dirty="0" err="1"/>
              <a:t>clară</a:t>
            </a:r>
            <a:r>
              <a:rPr lang="en-GB" dirty="0"/>
              <a:t> a </a:t>
            </a:r>
            <a:r>
              <a:rPr lang="en-GB" dirty="0" err="1"/>
              <a:t>activității</a:t>
            </a:r>
            <a:r>
              <a:rPr lang="en-GB" dirty="0"/>
              <a:t> (</a:t>
            </a:r>
            <a:r>
              <a:rPr lang="en-GB" dirty="0" err="1"/>
              <a:t>ce</a:t>
            </a:r>
            <a:r>
              <a:rPr lang="en-GB" dirty="0"/>
              <a:t> </a:t>
            </a:r>
            <a:r>
              <a:rPr lang="en-GB" dirty="0" err="1"/>
              <a:t>vor</a:t>
            </a:r>
            <a:r>
              <a:rPr lang="en-GB" dirty="0"/>
              <a:t> face </a:t>
            </a:r>
            <a:r>
              <a:rPr lang="en-GB" dirty="0" err="1"/>
              <a:t>cursanții</a:t>
            </a:r>
            <a:r>
              <a:rPr lang="en-GB" dirty="0"/>
              <a:t>)
o </a:t>
            </a:r>
            <a:r>
              <a:rPr lang="en-GB" dirty="0" err="1"/>
              <a:t>legătură</a:t>
            </a:r>
            <a:r>
              <a:rPr lang="en-GB" dirty="0"/>
              <a:t> cu un context relevant din </a:t>
            </a:r>
            <a:r>
              <a:rPr lang="en-GB" dirty="0" err="1"/>
              <a:t>lumea</a:t>
            </a:r>
            <a:r>
              <a:rPr lang="en-GB" dirty="0"/>
              <a:t> </a:t>
            </a:r>
            <a:r>
              <a:rPr lang="en-GB" dirty="0" err="1"/>
              <a:t>reală</a:t>
            </a:r>
            <a:r>
              <a:rPr lang="en-GB" dirty="0"/>
              <a:t> </a:t>
            </a:r>
            <a:r>
              <a:rPr lang="en-GB" dirty="0" err="1"/>
              <a:t>sau</a:t>
            </a:r>
            <a:r>
              <a:rPr lang="en-GB" dirty="0"/>
              <a:t> </a:t>
            </a:r>
            <a:r>
              <a:rPr lang="en-GB" dirty="0" err="1"/>
              <a:t>specifică</a:t>
            </a:r>
            <a:r>
              <a:rPr lang="en-GB" dirty="0"/>
              <a:t> </a:t>
            </a:r>
            <a:r>
              <a:rPr lang="en-GB" dirty="0" err="1"/>
              <a:t>unui</a:t>
            </a:r>
            <a:r>
              <a:rPr lang="en-GB" dirty="0"/>
              <a:t> sector </a:t>
            </a:r>
            <a:r>
              <a:rPr lang="en-GB" dirty="0" err="1"/>
              <a:t>și</a:t>
            </a:r>
            <a:r>
              <a:rPr lang="en-GB" dirty="0"/>
              <a:t> o </a:t>
            </a:r>
            <a:r>
              <a:rPr lang="en-GB" dirty="0" err="1"/>
              <a:t>indicație</a:t>
            </a:r>
            <a:r>
              <a:rPr lang="en-GB" dirty="0"/>
              <a:t> a </a:t>
            </a:r>
            <a:r>
              <a:rPr lang="en-GB" dirty="0" err="1"/>
              <a:t>modului</a:t>
            </a:r>
            <a:r>
              <a:rPr lang="en-GB" dirty="0"/>
              <a:t> </a:t>
            </a:r>
            <a:r>
              <a:rPr lang="en-GB" dirty="0" err="1"/>
              <a:t>în</a:t>
            </a:r>
            <a:r>
              <a:rPr lang="en-GB" dirty="0"/>
              <a:t> care </a:t>
            </a:r>
            <a:r>
              <a:rPr lang="en-GB" dirty="0" err="1"/>
              <a:t>va</a:t>
            </a:r>
            <a:r>
              <a:rPr lang="en-GB" dirty="0"/>
              <a:t> fi </a:t>
            </a:r>
            <a:r>
              <a:rPr lang="en-GB" dirty="0" err="1"/>
              <a:t>asigurată</a:t>
            </a:r>
            <a:r>
              <a:rPr lang="en-GB" dirty="0"/>
              <a:t> </a:t>
            </a:r>
            <a:r>
              <a:rPr lang="en-GB" dirty="0" err="1"/>
              <a:t>incluziunea</a:t>
            </a:r>
            <a:r>
              <a:rPr lang="en-GB" dirty="0"/>
              <a:t>
</a:t>
            </a:r>
            <a:r>
              <a:rPr lang="en-GB" dirty="0" err="1"/>
              <a:t>Activitatea</a:t>
            </a:r>
            <a:r>
              <a:rPr lang="en-GB" dirty="0"/>
              <a:t> </a:t>
            </a:r>
            <a:r>
              <a:rPr lang="en-GB" dirty="0" err="1"/>
              <a:t>trebuie</a:t>
            </a:r>
            <a:r>
              <a:rPr lang="en-GB" dirty="0"/>
              <a:t> </a:t>
            </a:r>
            <a:r>
              <a:rPr lang="en-GB" dirty="0" err="1"/>
              <a:t>să</a:t>
            </a:r>
            <a:r>
              <a:rPr lang="en-GB" dirty="0"/>
              <a:t> fie </a:t>
            </a:r>
            <a:r>
              <a:rPr lang="en-GB" dirty="0" err="1"/>
              <a:t>practică</a:t>
            </a:r>
            <a:r>
              <a:rPr lang="en-GB" dirty="0"/>
              <a:t>, gata de </a:t>
            </a:r>
            <a:r>
              <a:rPr lang="en-GB" dirty="0" err="1"/>
              <a:t>implementat</a:t>
            </a:r>
            <a:r>
              <a:rPr lang="en-GB" dirty="0"/>
              <a:t> </a:t>
            </a:r>
            <a:r>
              <a:rPr lang="en-GB" dirty="0" err="1"/>
              <a:t>și</a:t>
            </a:r>
            <a:r>
              <a:rPr lang="en-GB" dirty="0"/>
              <a:t> </a:t>
            </a:r>
            <a:r>
              <a:rPr lang="en-GB" dirty="0" err="1"/>
              <a:t>să</a:t>
            </a:r>
            <a:r>
              <a:rPr lang="en-GB" dirty="0"/>
              <a:t> </a:t>
            </a:r>
            <a:r>
              <a:rPr lang="en-GB" dirty="0" err="1"/>
              <a:t>sprijine</a:t>
            </a:r>
            <a:r>
              <a:rPr lang="en-GB" dirty="0"/>
              <a:t> </a:t>
            </a:r>
            <a:r>
              <a:rPr lang="en-GB" dirty="0" err="1"/>
              <a:t>cursanții</a:t>
            </a:r>
            <a:r>
              <a:rPr lang="en-GB" dirty="0"/>
              <a:t> </a:t>
            </a:r>
            <a:r>
              <a:rPr lang="en-GB" dirty="0" err="1"/>
              <a:t>în</a:t>
            </a:r>
            <a:r>
              <a:rPr lang="en-GB" dirty="0"/>
              <a:t> </a:t>
            </a:r>
            <a:r>
              <a:rPr lang="en-GB" dirty="0" err="1"/>
              <a:t>înțelegerea</a:t>
            </a:r>
            <a:r>
              <a:rPr lang="en-GB" dirty="0"/>
              <a:t> </a:t>
            </a:r>
            <a:r>
              <a:rPr lang="en-GB" dirty="0" err="1"/>
              <a:t>și</a:t>
            </a:r>
            <a:r>
              <a:rPr lang="en-GB" dirty="0"/>
              <a:t> </a:t>
            </a:r>
            <a:r>
              <a:rPr lang="en-GB" dirty="0" err="1"/>
              <a:t>aplicarea</a:t>
            </a:r>
            <a:r>
              <a:rPr lang="en-GB" dirty="0"/>
              <a:t> </a:t>
            </a:r>
            <a:r>
              <a:rPr lang="en-GB" dirty="0" err="1"/>
              <a:t>conceptelor</a:t>
            </a:r>
            <a:r>
              <a:rPr lang="en-GB" dirty="0"/>
              <a:t> de </a:t>
            </a:r>
            <a:r>
              <a:rPr lang="en-GB" dirty="0" err="1"/>
              <a:t>sustenabilitate</a:t>
            </a:r>
            <a:r>
              <a:rPr lang="en-GB" dirty="0"/>
              <a:t> </a:t>
            </a:r>
            <a:r>
              <a:rPr lang="en-GB" dirty="0" err="1"/>
              <a:t>în</a:t>
            </a:r>
            <a:r>
              <a:rPr lang="en-GB" dirty="0"/>
              <a:t> </a:t>
            </a:r>
            <a:r>
              <a:rPr lang="en-GB" dirty="0" err="1"/>
              <a:t>realitatea</a:t>
            </a:r>
            <a:r>
              <a:rPr lang="en-GB" dirty="0"/>
              <a:t> lor </a:t>
            </a:r>
            <a:r>
              <a:rPr lang="en-GB" dirty="0" err="1"/>
              <a:t>profesională</a:t>
            </a:r>
            <a:endParaRPr lang="en-US" dirty="0"/>
          </a:p>
          <a:p>
            <a:endParaRPr lang="en-US" dirty="0"/>
          </a:p>
        </p:txBody>
      </p:sp>
      <p:sp>
        <p:nvSpPr>
          <p:cNvPr id="4" name="Title 3">
            <a:extLst>
              <a:ext uri="{FF2B5EF4-FFF2-40B4-BE49-F238E27FC236}">
                <a16:creationId xmlns:a16="http://schemas.microsoft.com/office/drawing/2014/main" id="{EB0C0D63-EA3D-9D37-B793-C48C9A2B7B61}"/>
              </a:ext>
            </a:extLst>
          </p:cNvPr>
          <p:cNvSpPr>
            <a:spLocks noGrp="1"/>
          </p:cNvSpPr>
          <p:nvPr>
            <p:ph type="title"/>
          </p:nvPr>
        </p:nvSpPr>
        <p:spPr>
          <a:xfrm>
            <a:off x="677334" y="609600"/>
            <a:ext cx="8596668" cy="839788"/>
          </a:xfrm>
        </p:spPr>
        <p:txBody>
          <a:bodyPr/>
          <a:lstStyle/>
          <a:p>
            <a:r>
              <a:rPr lang="hr-HR" dirty="0">
                <a:solidFill>
                  <a:srgbClr val="255839"/>
                </a:solidFill>
              </a:rPr>
              <a:t>Sarcina de învățare autodirijată</a:t>
            </a:r>
          </a:p>
        </p:txBody>
      </p:sp>
    </p:spTree>
    <p:custDataLst>
      <p:tags r:id="rId1"/>
    </p:custDataLst>
    <p:extLst>
      <p:ext uri="{BB962C8B-B14F-4D97-AF65-F5344CB8AC3E}">
        <p14:creationId xmlns:p14="http://schemas.microsoft.com/office/powerpoint/2010/main" val="63620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dirty="0">
                <a:solidFill>
                  <a:srgbClr val="255839"/>
                </a:solidFill>
              </a:rPr>
              <a:t>Rezumat și pași următori</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11333" y="2066412"/>
            <a:ext cx="5792984" cy="4446148"/>
          </a:xfrm>
        </p:spPr>
        <p:txBody>
          <a:bodyPr>
            <a:normAutofit fontScale="92500" lnSpcReduction="20000"/>
          </a:bodyPr>
          <a:lstStyle/>
          <a:p>
            <a:pPr marL="0" indent="0">
              <a:buNone/>
            </a:pPr>
            <a:r>
              <a:rPr lang="en-US" dirty="0" err="1"/>
              <a:t>În</a:t>
            </a:r>
            <a:r>
              <a:rPr lang="en-US" dirty="0"/>
              <a:t> </a:t>
            </a:r>
            <a:r>
              <a:rPr lang="en-US" dirty="0" err="1"/>
              <a:t>acest</a:t>
            </a:r>
            <a:r>
              <a:rPr lang="en-US" dirty="0"/>
              <a:t> </a:t>
            </a:r>
            <a:r>
              <a:rPr lang="en-US" dirty="0" err="1"/>
              <a:t>modul</a:t>
            </a:r>
            <a:r>
              <a:rPr lang="en-US" dirty="0"/>
              <a:t>, am </a:t>
            </a:r>
            <a:r>
              <a:rPr lang="en-US" dirty="0" err="1"/>
              <a:t>abordat</a:t>
            </a:r>
            <a:r>
              <a:rPr lang="en-US" dirty="0"/>
              <a:t>:</a:t>
            </a:r>
          </a:p>
          <a:p>
            <a:r>
              <a:rPr lang="en-US" dirty="0" err="1"/>
              <a:t>Sustenabilitate</a:t>
            </a:r>
            <a:r>
              <a:rPr lang="en-US" dirty="0"/>
              <a:t> = TBL (</a:t>
            </a:r>
            <a:r>
              <a:rPr lang="en-US" dirty="0" err="1"/>
              <a:t>Mediu</a:t>
            </a:r>
            <a:r>
              <a:rPr lang="en-US" dirty="0"/>
              <a:t> + Social + Economic) + ODD + ESG
</a:t>
            </a:r>
            <a:r>
              <a:rPr lang="en-US" dirty="0" err="1"/>
              <a:t>Tendințe</a:t>
            </a:r>
            <a:r>
              <a:rPr lang="en-US" dirty="0"/>
              <a:t> </a:t>
            </a:r>
            <a:r>
              <a:rPr lang="en-US" dirty="0" err="1"/>
              <a:t>cheie</a:t>
            </a:r>
            <a:r>
              <a:rPr lang="en-US" dirty="0"/>
              <a:t> </a:t>
            </a:r>
            <a:r>
              <a:rPr lang="en-US" dirty="0" err="1"/>
              <a:t>acoperite</a:t>
            </a:r>
            <a:r>
              <a:rPr lang="en-US" dirty="0"/>
              <a:t>: </a:t>
            </a:r>
            <a:r>
              <a:rPr lang="en-US" dirty="0" err="1"/>
              <a:t>Pactul</a:t>
            </a:r>
            <a:r>
              <a:rPr lang="en-US" dirty="0"/>
              <a:t> Verde European, GES, </a:t>
            </a:r>
            <a:r>
              <a:rPr lang="en-US" dirty="0" err="1"/>
              <a:t>Economie</a:t>
            </a:r>
            <a:r>
              <a:rPr lang="en-US" dirty="0"/>
              <a:t> </a:t>
            </a:r>
            <a:r>
              <a:rPr lang="en-US" dirty="0" err="1"/>
              <a:t>Circulară</a:t>
            </a:r>
            <a:r>
              <a:rPr lang="en-US" dirty="0"/>
              <a:t> (10 R), </a:t>
            </a:r>
            <a:r>
              <a:rPr lang="en-US" dirty="0" err="1"/>
              <a:t>Economie</a:t>
            </a:r>
            <a:r>
              <a:rPr lang="en-US" dirty="0"/>
              <a:t> Verde, </a:t>
            </a:r>
            <a:r>
              <a:rPr lang="en-US" dirty="0" err="1"/>
              <a:t>Tranziția</a:t>
            </a:r>
            <a:r>
              <a:rPr lang="en-US" dirty="0"/>
              <a:t> Digital–Verde
Trei cadre UE </a:t>
            </a:r>
            <a:r>
              <a:rPr lang="en-US" dirty="0" err="1"/>
              <a:t>ghidează</a:t>
            </a:r>
            <a:r>
              <a:rPr lang="en-US" dirty="0"/>
              <a:t> </a:t>
            </a:r>
            <a:r>
              <a:rPr lang="en-US" dirty="0" err="1"/>
              <a:t>modul</a:t>
            </a:r>
            <a:r>
              <a:rPr lang="en-US" dirty="0"/>
              <a:t> </a:t>
            </a:r>
            <a:r>
              <a:rPr lang="en-US" dirty="0" err="1"/>
              <a:t>în</a:t>
            </a:r>
            <a:r>
              <a:rPr lang="en-US" dirty="0"/>
              <a:t> care </a:t>
            </a:r>
            <a:r>
              <a:rPr lang="en-US" dirty="0" err="1"/>
              <a:t>predați</a:t>
            </a:r>
            <a:r>
              <a:rPr lang="en-US" dirty="0"/>
              <a:t>: </a:t>
            </a:r>
            <a:r>
              <a:rPr lang="en-US" dirty="0" err="1"/>
              <a:t>GreenComp</a:t>
            </a:r>
            <a:r>
              <a:rPr lang="en-US" dirty="0"/>
              <a:t> (WHAT), </a:t>
            </a:r>
            <a:r>
              <a:rPr lang="en-US" dirty="0" err="1"/>
              <a:t>DigCompEdu</a:t>
            </a:r>
            <a:r>
              <a:rPr lang="en-US" dirty="0"/>
              <a:t> (HOW), </a:t>
            </a:r>
            <a:r>
              <a:rPr lang="en-US" dirty="0" err="1"/>
              <a:t>LifeComp</a:t>
            </a:r>
            <a:r>
              <a:rPr lang="en-US" dirty="0"/>
              <a:t> (OMS). 
</a:t>
            </a:r>
            <a:r>
              <a:rPr lang="en-US" dirty="0" err="1"/>
              <a:t>Pașii</a:t>
            </a:r>
            <a:r>
              <a:rPr lang="en-US" dirty="0"/>
              <a:t> </a:t>
            </a:r>
            <a:r>
              <a:rPr lang="en-US" dirty="0" err="1"/>
              <a:t>următori</a:t>
            </a:r>
            <a:r>
              <a:rPr lang="en-US" dirty="0"/>
              <a:t>:
</a:t>
            </a:r>
            <a:r>
              <a:rPr lang="en-US" dirty="0" err="1"/>
              <a:t>Finalizarea</a:t>
            </a:r>
            <a:r>
              <a:rPr lang="en-US" dirty="0"/>
              <a:t> </a:t>
            </a:r>
            <a:r>
              <a:rPr lang="en-US" dirty="0" err="1"/>
              <a:t>sarcinii</a:t>
            </a:r>
            <a:r>
              <a:rPr lang="en-US" dirty="0"/>
              <a:t> SDL: </a:t>
            </a:r>
            <a:r>
              <a:rPr lang="en-US" dirty="0" err="1"/>
              <a:t>Promptul</a:t>
            </a:r>
            <a:r>
              <a:rPr lang="en-US" dirty="0"/>
              <a:t> meu de </a:t>
            </a:r>
            <a:r>
              <a:rPr lang="en-US" dirty="0" err="1"/>
              <a:t>predare</a:t>
            </a:r>
            <a:r>
              <a:rPr lang="en-US" dirty="0"/>
              <a:t> a </a:t>
            </a:r>
            <a:r>
              <a:rPr lang="en-US" dirty="0" err="1"/>
              <a:t>sustenabilității</a:t>
            </a:r>
            <a:r>
              <a:rPr lang="en-US" dirty="0"/>
              <a:t> (1 </a:t>
            </a:r>
            <a:r>
              <a:rPr lang="en-US" dirty="0" err="1"/>
              <a:t>oră</a:t>
            </a:r>
            <a:r>
              <a:rPr lang="en-US" dirty="0"/>
              <a:t>)
</a:t>
            </a:r>
            <a:r>
              <a:rPr lang="en-US" dirty="0" err="1"/>
              <a:t>Trimiterea</a:t>
            </a:r>
            <a:r>
              <a:rPr lang="en-US" dirty="0"/>
              <a:t> </a:t>
            </a:r>
            <a:r>
              <a:rPr lang="en-US" dirty="0" err="1"/>
              <a:t>Planului</a:t>
            </a:r>
            <a:r>
              <a:rPr lang="en-US" dirty="0"/>
              <a:t> de </a:t>
            </a:r>
            <a:r>
              <a:rPr lang="en-US" dirty="0" err="1"/>
              <a:t>Lecție</a:t>
            </a:r>
            <a:r>
              <a:rPr lang="en-US" dirty="0"/>
              <a:t> + Nota de </a:t>
            </a:r>
            <a:r>
              <a:rPr lang="en-US" dirty="0" err="1"/>
              <a:t>Reflecție</a:t>
            </a:r>
            <a:r>
              <a:rPr lang="en-US" dirty="0"/>
              <a:t> </a:t>
            </a:r>
            <a:r>
              <a:rPr lang="en-US" dirty="0" err="1"/>
              <a:t>în</a:t>
            </a:r>
            <a:r>
              <a:rPr lang="en-US" dirty="0"/>
              <a:t> </a:t>
            </a:r>
            <a:r>
              <a:rPr lang="en-US" dirty="0" err="1"/>
              <a:t>Portofoliul</a:t>
            </a:r>
            <a:r>
              <a:rPr lang="en-US" dirty="0"/>
              <a:t> </a:t>
            </a:r>
            <a:r>
              <a:rPr lang="en-US" dirty="0" err="1"/>
              <a:t>Formatorului</a:t>
            </a:r>
            <a:r>
              <a:rPr lang="en-US" dirty="0"/>
              <a:t>
</a:t>
            </a:r>
            <a:r>
              <a:rPr lang="en-US" dirty="0" err="1"/>
              <a:t>Pregărea</a:t>
            </a:r>
            <a:r>
              <a:rPr lang="en-US" dirty="0"/>
              <a:t> </a:t>
            </a:r>
            <a:r>
              <a:rPr lang="en-US" dirty="0" err="1"/>
              <a:t>pentru</a:t>
            </a:r>
            <a:r>
              <a:rPr lang="en-US" dirty="0"/>
              <a:t> </a:t>
            </a:r>
            <a:r>
              <a:rPr lang="en-US" dirty="0" err="1"/>
              <a:t>Modulul</a:t>
            </a:r>
            <a:r>
              <a:rPr lang="en-US" dirty="0"/>
              <a:t> 2: </a:t>
            </a:r>
            <a:r>
              <a:rPr lang="en-US" dirty="0" err="1"/>
              <a:t>Navigarea</a:t>
            </a:r>
            <a:r>
              <a:rPr lang="en-US" dirty="0"/>
              <a:t> </a:t>
            </a:r>
            <a:r>
              <a:rPr lang="en-US" dirty="0" err="1"/>
              <a:t>curriculumului</a:t>
            </a:r>
            <a:r>
              <a:rPr lang="en-US" dirty="0"/>
              <a:t> SUSTAIN-EU </a:t>
            </a:r>
            <a:r>
              <a:rPr lang="en-US" dirty="0" err="1"/>
              <a:t>și</a:t>
            </a:r>
            <a:r>
              <a:rPr lang="en-US" dirty="0"/>
              <a:t> a </a:t>
            </a:r>
            <a:r>
              <a:rPr lang="en-US" dirty="0" err="1"/>
              <a:t>cursului</a:t>
            </a:r>
            <a:r>
              <a:rPr lang="en-US" dirty="0"/>
              <a:t> de e-learning (SRC)</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2277445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a:solidFill>
                  <a:srgbClr val="383842"/>
                </a:solidFill>
                <a:effectLst/>
                <a:latin typeface="Open Sans" panose="020B0606030504020204" pitchFamily="34" charset="0"/>
                <a:ea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  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  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  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  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  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  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  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  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custDataLst>
      <p:tags r:id="rId1"/>
    </p:custDataLst>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FACET" val="yJ3wfFQa"/>
  <p:tag name="ARTICULATE_SLIDE_COUNT" val="3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D8D0376-F7BE-4805-82A4-32E5B4EF251D}"/>
</file>

<file path=customXml/itemProps2.xml><?xml version="1.0" encoding="utf-8"?>
<ds:datastoreItem xmlns:ds="http://schemas.openxmlformats.org/officeDocument/2006/customXml" ds:itemID="{737D992C-8333-415C-9E55-2886E01CDB81}">
  <ds:schemaRefs>
    <ds:schemaRef ds:uri="http://schemas.microsoft.com/sharepoint/v3/contenttype/forms"/>
  </ds:schemaRefs>
</ds:datastoreItem>
</file>

<file path=customXml/itemProps3.xml><?xml version="1.0" encoding="utf-8"?>
<ds:datastoreItem xmlns:ds="http://schemas.openxmlformats.org/officeDocument/2006/customXml" ds:itemID="{29DEA3FC-96CC-43BA-806E-2CF52D696D57}">
  <ds:schemaRefs>
    <ds:schemaRef ds:uri="aa394546-8d08-47b8-b65b-6cfd0f54d94c"/>
    <ds:schemaRef ds:uri="ae859902-f1fd-4f3a-8fb9-c0cffbef4f8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101</TotalTime>
  <Words>7534</Words>
  <Application>Microsoft Office PowerPoint</Application>
  <PresentationFormat>Widescreen</PresentationFormat>
  <Paragraphs>427</Paragraphs>
  <Slides>38</Slides>
  <Notes>21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38</vt:i4>
      </vt:variant>
    </vt:vector>
  </HeadingPairs>
  <TitlesOfParts>
    <vt:vector size="46" baseType="lpstr">
      <vt:lpstr>Arial</vt:lpstr>
      <vt:lpstr>Calibri</vt:lpstr>
      <vt:lpstr>Open Sans</vt:lpstr>
      <vt:lpstr>Trebuchet MS</vt:lpstr>
      <vt:lpstr>Wingdings</vt:lpstr>
      <vt:lpstr>Wingdings 3</vt:lpstr>
      <vt:lpstr>CARDET Course template</vt:lpstr>
      <vt:lpstr>Facet</vt:lpstr>
      <vt:lpstr>PowerPoint Presentation</vt:lpstr>
      <vt:lpstr>Foaia de parcurs a sesiunii</vt:lpstr>
      <vt:lpstr>Prezentare generală a modulului</vt:lpstr>
      <vt:lpstr>Rezultatele învățării</vt:lpstr>
      <vt:lpstr>Reflecție de deschidere / Încălzire</vt:lpstr>
      <vt:lpstr>Ce este sustenabilitatea?</vt:lpstr>
      <vt:lpstr>Ce este sustenabilitatea?</vt:lpstr>
      <vt:lpstr>Ce este sustenabilitatea?</vt:lpstr>
      <vt:lpstr>Ce este sustenabilitatea?</vt:lpstr>
      <vt:lpstr>Obiectivele ONU pentru Dezvoltarea Durabilă (ODD)</vt:lpstr>
      <vt:lpstr>Obiectivele ONU pentru Dezvoltarea Durabilă (ODD)</vt:lpstr>
      <vt:lpstr>Ce este sustenabilitatea?</vt:lpstr>
      <vt:lpstr>Tendințe cheie în sustenabilitate</vt:lpstr>
      <vt:lpstr>Tendințe cheie în sustenabilitate</vt:lpstr>
      <vt:lpstr>PowerPoint Presentation</vt:lpstr>
      <vt:lpstr>PowerPoint Presentation</vt:lpstr>
      <vt:lpstr>PowerPoint Presentation</vt:lpstr>
      <vt:lpstr>PowerPoint Presentation</vt:lpstr>
      <vt:lpstr>PowerPoint Presentation</vt:lpstr>
      <vt:lpstr>PowerPoint Presentation</vt:lpstr>
      <vt:lpstr>Cele 10 R-uri ale economiei circulare</vt:lpstr>
      <vt:lpstr>Cele 10 R-uri ale economiei circulare</vt:lpstr>
      <vt:lpstr>Economia verde</vt:lpstr>
      <vt:lpstr>Economia verde</vt:lpstr>
      <vt:lpstr>Tranziția digitală</vt:lpstr>
      <vt:lpstr>Tranziția digitală</vt:lpstr>
      <vt:lpstr>Cadre de sustenabilitate pentru VET</vt:lpstr>
      <vt:lpstr>Cadre de sustenabilitate pentru VET</vt:lpstr>
      <vt:lpstr>Cadre de sustenabilitate pentru VET</vt:lpstr>
      <vt:lpstr>Predarea sustenabilității în mod incluziv</vt:lpstr>
      <vt:lpstr>Discuție de tip punct de control</vt:lpstr>
      <vt:lpstr>Activitate practică</vt:lpstr>
      <vt:lpstr>Rezultatul activității practice</vt:lpstr>
      <vt:lpstr>Întrebări de reflecție</vt:lpstr>
      <vt:lpstr>Sarcina de învățare autodirijată (Self-Directed Learning – SDL)</vt:lpstr>
      <vt:lpstr>Sarcina de învățare autodirijată</vt:lpstr>
      <vt:lpstr>Rezumat și pași următori</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Georgeta CHIRLESAN (138809)</cp:lastModifiedBy>
  <cp:revision>21</cp:revision>
  <cp:lastPrinted>2018-07-25T11:23:29Z</cp:lastPrinted>
  <dcterms:created xsi:type="dcterms:W3CDTF">2014-07-11T09:12:14Z</dcterms:created>
  <dcterms:modified xsi:type="dcterms:W3CDTF">2026-08-03T07:49:45Z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y fmtid="{D5CDD505-2E9C-101B-9397-08002B2CF9AE}" pid="4" name="ArticulateGUID">
    <vt:lpwstr>2AE1AEE5-8667-403A-BAB6-C8E76F226BAE</vt:lpwstr>
  </property>
  <property fmtid="{D5CDD505-2E9C-101B-9397-08002B2CF9AE}" pid="5" name="ArticulatePath">
    <vt:lpwstr>https://isqpt-my.sharepoint.com/personal/sfsoares_isq_pt/Documents/Desktop/SUSTAIN/CPD_Train the Trainers/Module1_ToT_CPD_ISQ  -  Repaired</vt:lpwstr>
  </property>
</Properties>
</file>