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8"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Lst>
  <p:sldSz cy="6858000" cx="12192000"/>
  <p:notesSz cx="6858000" cy="9144000"/>
  <p:embeddedFontLst>
    <p:embeddedFont>
      <p:font typeface="Open Sans"/>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9" roundtripDataSignature="AMtx7miC/ArE2Piqg/xzjvi/2quhX6KG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OpenSans-bold.fntdata"/><Relationship Id="rId21" Type="http://schemas.openxmlformats.org/officeDocument/2006/relationships/slide" Target="slides/slide15.xml"/><Relationship Id="rId65" Type="http://schemas.openxmlformats.org/officeDocument/2006/relationships/font" Target="fonts/OpenSans-regular.fntdata"/><Relationship Id="rId24" Type="http://schemas.openxmlformats.org/officeDocument/2006/relationships/slide" Target="slides/slide18.xml"/><Relationship Id="rId68" Type="http://schemas.openxmlformats.org/officeDocument/2006/relationships/font" Target="fonts/OpenSans-boldItalic.fntdata"/><Relationship Id="rId23" Type="http://schemas.openxmlformats.org/officeDocument/2006/relationships/slide" Target="slides/slide17.xml"/><Relationship Id="rId67" Type="http://schemas.openxmlformats.org/officeDocument/2006/relationships/font" Target="fonts/OpenSans-italic.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br.org/search?term=John%20Elkington"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bs.net/climate-chang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1200">
                <a:solidFill>
                  <a:schemeClr val="dk1"/>
                </a:solidFill>
                <a:latin typeface="Calibri"/>
                <a:ea typeface="Calibri"/>
                <a:cs typeface="Calibri"/>
                <a:sym typeface="Calibri"/>
              </a:rPr>
              <a:t>"Welcome to the module “</a:t>
            </a:r>
            <a:r>
              <a:rPr b="1" i="1" lang="en-US" sz="1200">
                <a:solidFill>
                  <a:schemeClr val="dk1"/>
                </a:solidFill>
                <a:latin typeface="Calibri"/>
                <a:ea typeface="Calibri"/>
                <a:cs typeface="Calibri"/>
                <a:sym typeface="Calibri"/>
              </a:rPr>
              <a:t>Integrating Sustainability Across VET Programmes”</a:t>
            </a:r>
            <a:r>
              <a:rPr i="1" lang="en-US" sz="1200">
                <a:solidFill>
                  <a:schemeClr val="dk1"/>
                </a:solidFill>
                <a:latin typeface="Calibri"/>
                <a:ea typeface="Calibri"/>
                <a:cs typeface="Calibri"/>
                <a:sym typeface="Calibri"/>
              </a:rPr>
              <a:t>.</a:t>
            </a:r>
            <a:br>
              <a:rPr i="1" lang="en-US" sz="1200">
                <a:solidFill>
                  <a:schemeClr val="dk1"/>
                </a:solidFill>
                <a:latin typeface="Calibri"/>
                <a:ea typeface="Calibri"/>
                <a:cs typeface="Calibri"/>
                <a:sym typeface="Calibri"/>
              </a:rPr>
            </a:br>
            <a:r>
              <a:rPr i="1" lang="en-US" sz="1200">
                <a:solidFill>
                  <a:schemeClr val="dk1"/>
                </a:solidFill>
                <a:latin typeface="Calibri"/>
                <a:ea typeface="Calibri"/>
                <a:cs typeface="Calibri"/>
                <a:sym typeface="Calibri"/>
              </a:rPr>
              <a:t>Today we will explore how sustainability can be embedded into training systems and how you, as trainers, can deliver sustainability-focused learning effectively."</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introduces him/herself.</a:t>
            </a:r>
            <a:endParaRPr/>
          </a:p>
          <a:p>
            <a:pPr indent="0" lvl="0" marL="0" rtl="0" algn="l">
              <a:spcBef>
                <a:spcPts val="0"/>
              </a:spcBef>
              <a:spcAft>
                <a:spcPts val="0"/>
              </a:spcAft>
              <a:buNone/>
            </a:pPr>
            <a:r>
              <a:t/>
            </a:r>
            <a:endParaRPr/>
          </a:p>
        </p:txBody>
      </p:sp>
      <p:sp>
        <p:nvSpPr>
          <p:cNvPr id="236" name="Google Shape;23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By slides 2,3,4 the trainer presents the Module Overview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explains: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3 Topics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Session flow</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Expected outputs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248" name="Google Shape;2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0" lang="en-US"/>
              <a:t>The trainer says: </a:t>
            </a:r>
            <a:r>
              <a:rPr i="1" lang="en-US"/>
              <a:t>“Across the module, the three topics are not delivered as distinct sequential units, but they are approached as interconnected and complementary areas of learning, with concepts, activities, and reflections intentionally overlapping to support an integrated understanding of sustainability in VET practice.”</a:t>
            </a:r>
            <a:endParaRPr b="0" i="1"/>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 </a:t>
            </a:r>
            <a:r>
              <a:rPr lang="en-US"/>
              <a:t>Image created with Sora (AI‑generated), for SUSTAIN‑EU CU4 “Module Aim &amp; Introduction”. No third‑party content; no identifiable people or brands. Prompt archived in project records.</a:t>
            </a:r>
            <a:endParaRPr b="1"/>
          </a:p>
        </p:txBody>
      </p:sp>
      <p:sp>
        <p:nvSpPr>
          <p:cNvPr id="257" name="Google Shape;25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p:txBody>
      </p:sp>
      <p:sp>
        <p:nvSpPr>
          <p:cNvPr id="266" name="Google Shape;26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p:txBody>
      </p:sp>
      <p:sp>
        <p:nvSpPr>
          <p:cNvPr id="274" name="Google Shape;27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At the end this slide, the trainer says: </a:t>
            </a:r>
            <a:r>
              <a:rPr i="1" lang="en-US" sz="1200">
                <a:solidFill>
                  <a:schemeClr val="dk1"/>
                </a:solidFill>
                <a:latin typeface="Calibri"/>
                <a:ea typeface="Calibri"/>
                <a:cs typeface="Calibri"/>
                <a:sym typeface="Calibri"/>
              </a:rPr>
              <a:t>"This module will help you develop the skills needed to integrate sustainability into your programmes and deliver ESE learning effectively."</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91" name="Google Shape;29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By this and the next slide, the trainer’s purpose is to </a:t>
            </a:r>
            <a:r>
              <a:rPr b="0" lang="en-US" sz="1200">
                <a:solidFill>
                  <a:schemeClr val="dk1"/>
                </a:solidFill>
                <a:latin typeface="Calibri"/>
                <a:ea typeface="Calibri"/>
                <a:cs typeface="Calibri"/>
                <a:sym typeface="Calibri"/>
              </a:rPr>
              <a:t>introduce sustainability as a structured system…</a:t>
            </a:r>
            <a:endParaRPr/>
          </a:p>
          <a:p>
            <a:pPr indent="0" lvl="0" marL="0" marR="0" rtl="0" algn="l">
              <a:lnSpc>
                <a:spcPct val="100000"/>
              </a:lnSpc>
              <a:spcBef>
                <a:spcPts val="0"/>
              </a:spcBef>
              <a:spcAft>
                <a:spcPts val="0"/>
              </a:spcAft>
              <a:buClr>
                <a:schemeClr val="dk1"/>
              </a:buClr>
              <a:buSzPts val="1200"/>
              <a:buFont typeface="Calibri"/>
              <a:buNone/>
            </a:pPr>
            <a:r>
              <a:rPr i="0" lang="en-US" sz="1200">
                <a:solidFill>
                  <a:schemeClr val="dk1"/>
                </a:solidFill>
                <a:latin typeface="Calibri"/>
                <a:ea typeface="Calibri"/>
                <a:cs typeface="Calibri"/>
                <a:sym typeface="Calibri"/>
              </a:rPr>
              <a:t>At the beginning of this slide the trainer says: </a:t>
            </a:r>
            <a:r>
              <a:rPr i="1" lang="en-US" sz="1200">
                <a:solidFill>
                  <a:schemeClr val="dk1"/>
                </a:solidFill>
                <a:latin typeface="Calibri"/>
                <a:ea typeface="Calibri"/>
                <a:cs typeface="Calibri"/>
                <a:sym typeface="Calibri"/>
              </a:rPr>
              <a:t>"We begin by reflecting on what sustainability actually means in business, education and training."</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Note: </a:t>
            </a:r>
            <a:r>
              <a:rPr b="0" lang="en-US" sz="1200">
                <a:solidFill>
                  <a:schemeClr val="dk1"/>
                </a:solidFill>
                <a:latin typeface="Calibri"/>
                <a:ea typeface="Calibri"/>
                <a:cs typeface="Calibri"/>
                <a:sym typeface="Calibri"/>
              </a:rPr>
              <a:t>Content taken from slide 4 / CU1 from ESE course</a:t>
            </a:r>
            <a:endParaRPr b="0"/>
          </a:p>
        </p:txBody>
      </p:sp>
      <p:sp>
        <p:nvSpPr>
          <p:cNvPr id="298" name="Google Shape;29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Note: </a:t>
            </a:r>
            <a:r>
              <a:rPr b="0" lang="en-US" sz="1200">
                <a:solidFill>
                  <a:schemeClr val="dk1"/>
                </a:solidFill>
                <a:latin typeface="Calibri"/>
                <a:ea typeface="Calibri"/>
                <a:cs typeface="Calibri"/>
                <a:sym typeface="Calibri"/>
              </a:rPr>
              <a:t>This is slide 6 / CU1 from ESE course</a:t>
            </a:r>
            <a:endParaRPr b="0"/>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The triple bottom line is a business concept that states firms should commit to measuring their social and environmental impact - in addition to their financial performance - rather than solely focusing on generating profit, or the standard “bottom 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1994, the concept of triple bottom line was introduced into the business world as the new sustainability taxonomy embracing new guidelines for industries to undertake and address the set of sustainable development goals (SDGs) established in the United Nations Rio+20 summit and the following Millennium Development Goals (MDGs) from 2015 on. The concept was introduced as a new challenge for businesses to include security of people and the planet in the strategic business model and to develop new instruments and taxonomies to assess the prejudices that are being caused to society and environment (Griggs et al., 2013). In Cannibals with forks: The triple bottom line of 21st century business, Elkington (1997) postulates the 3Ps designation for people, planet, and profits as a triple goal toward true sustainability. By his definition, industries should assess the three segments when planning their strategies as all three of them are characterized by the same importance, not only accounting for the financial returns (Moneva, Archel, &amp; Correa, 2006). To be successful in a truthful triple bottom line development, a company should consider having all three aspects with positive returns. Decreasing the level of negative outcomes is not considered by Elkington (1998) a solution to the environmental and societal problems we have been facing, as settled and established in the MDGs.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Dating back from 1997, Elkington’s concept has been constantly applied and reformulated in several contexts.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First published in 1997, </a:t>
            </a:r>
            <a:r>
              <a:rPr i="1" lang="en-US"/>
              <a:t>Cannibals with forks: The triple bottom line of 21st century business</a:t>
            </a:r>
            <a:r>
              <a:rPr lang="en-US"/>
              <a:t> (Elkington, 1997) depicts a business world with outstanding performances in three main areas: s</a:t>
            </a:r>
            <a:r>
              <a:rPr lang="en-US" sz="2000"/>
              <a:t>ocial, environmental, and economic</a:t>
            </a:r>
            <a:r>
              <a:rPr lang="en-US"/>
              <a:t>.</a:t>
            </a:r>
            <a:endParaRPr/>
          </a:p>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b="1" lang="en-US" sz="1200">
                <a:solidFill>
                  <a:schemeClr val="dk1"/>
                </a:solidFill>
                <a:latin typeface="Calibri"/>
                <a:ea typeface="Calibri"/>
                <a:cs typeface="Calibri"/>
                <a:sym typeface="Calibri"/>
              </a:rPr>
              <a:t>25 Years Ago I Coined the Phrase “Triple Bottom Line.” Here’s Why It’s Time to Rethink It.</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by </a:t>
            </a:r>
            <a:r>
              <a:rPr lang="en-US" sz="1200" u="sng" strike="noStrike">
                <a:solidFill>
                  <a:schemeClr val="dk1"/>
                </a:solidFill>
                <a:latin typeface="Calibri"/>
                <a:ea typeface="Calibri"/>
                <a:cs typeface="Calibri"/>
                <a:sym typeface="Calibri"/>
                <a:hlinkClick r:id="rId2">
                  <a:extLst>
                    <a:ext uri="{A12FA001-AC4F-418D-AE19-62706E023703}">
                      <ahyp:hlinkClr val="tx"/>
                    </a:ext>
                  </a:extLst>
                </a:hlinkClick>
              </a:rPr>
              <a:t>John Elkington</a:t>
            </a:r>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June 25, 2018</a:t>
            </a:r>
            <a:endParaRPr/>
          </a:p>
          <a:p>
            <a:pPr indent="0" lvl="0" marL="0" rtl="0" algn="l">
              <a:spcBef>
                <a:spcPts val="0"/>
              </a:spcBef>
              <a:spcAft>
                <a:spcPts val="0"/>
              </a:spcAft>
              <a:buNone/>
            </a:pPr>
            <a:r>
              <a:rPr lang="en-US"/>
              <a:t>https://hbr.org/2018/06/25-years-ago-i-coined-the-phrase-triple-bottom-line-heres-why-im-giving-up-on-it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Image source: https://www.researchgate.net/publication/299535510_Finding_the_Copper_Mine_of_the_21_st_Century_Conceptual_Exploration_Targeting_for_Hypothetical_Copper_Reserves</a:t>
            </a:r>
            <a:endParaRPr b="1"/>
          </a:p>
        </p:txBody>
      </p:sp>
      <p:sp>
        <p:nvSpPr>
          <p:cNvPr id="307" name="Google Shape;30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 </a:t>
            </a:r>
            <a:r>
              <a:rPr b="0" lang="en-US"/>
              <a:t>Content represents part of the slide 7 / CU2 from ESE course</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https://www.freepik.com/free-photo/mini-globe-top-textbook-pile_4924061.htm#fromView=keyword&amp;page=1&amp;position=1&amp;uuid=7bd5765a-b99f-4724-8f73-5746420709fd&amp;query=Sustainable+education </a:t>
            </a:r>
            <a:endParaRPr/>
          </a:p>
          <a:p>
            <a:pPr indent="0" lvl="0" marL="0" marR="0" rtl="0" algn="l">
              <a:lnSpc>
                <a:spcPct val="100000"/>
              </a:lnSpc>
              <a:spcBef>
                <a:spcPts val="0"/>
              </a:spcBef>
              <a:spcAft>
                <a:spcPts val="0"/>
              </a:spcAft>
              <a:buClr>
                <a:schemeClr val="dk1"/>
              </a:buClr>
              <a:buSzPts val="1200"/>
              <a:buFont typeface="Calibri"/>
              <a:buNone/>
            </a:pPr>
            <a:r>
              <a:t/>
            </a:r>
            <a:endParaRPr b="0"/>
          </a:p>
          <a:p>
            <a:pPr indent="0" lvl="0" marL="0" rtl="0" algn="l">
              <a:spcBef>
                <a:spcPts val="0"/>
              </a:spcBef>
              <a:spcAft>
                <a:spcPts val="0"/>
              </a:spcAft>
              <a:buNone/>
            </a:pPr>
            <a:r>
              <a:t/>
            </a:r>
            <a:endParaRPr/>
          </a:p>
        </p:txBody>
      </p:sp>
      <p:sp>
        <p:nvSpPr>
          <p:cNvPr id="328" name="Google Shape;32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lang="en-US"/>
              <a:t>The content represent parts of the slides 8, 9 and 10 / CU2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After presenting this slide the trainer emphasizes that </a:t>
            </a:r>
            <a:r>
              <a:rPr i="1" lang="en-US"/>
              <a:t>“Sustainable Education” and “Sustainability Education” are distinct concepts, yet strongly connected and very important both!</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concludes: </a:t>
            </a:r>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“Though distinct in focus - one as a curricular component (</a:t>
            </a:r>
            <a:r>
              <a:rPr b="1" i="1" lang="en-US" sz="1200">
                <a:solidFill>
                  <a:schemeClr val="dk1"/>
                </a:solidFill>
                <a:latin typeface="Calibri"/>
                <a:ea typeface="Calibri"/>
                <a:cs typeface="Calibri"/>
                <a:sym typeface="Calibri"/>
              </a:rPr>
              <a:t>Sustainability education) </a:t>
            </a:r>
            <a:r>
              <a:rPr i="1" lang="en-US" sz="1200">
                <a:solidFill>
                  <a:schemeClr val="dk1"/>
                </a:solidFill>
                <a:latin typeface="Calibri"/>
                <a:ea typeface="Calibri"/>
                <a:cs typeface="Calibri"/>
                <a:sym typeface="Calibri"/>
              </a:rPr>
              <a:t>and the other as a holistic framework (</a:t>
            </a:r>
            <a:r>
              <a:rPr b="1" i="1" lang="en-US" sz="1200">
                <a:solidFill>
                  <a:schemeClr val="dk1"/>
                </a:solidFill>
                <a:latin typeface="Calibri"/>
                <a:ea typeface="Calibri"/>
                <a:cs typeface="Calibri"/>
                <a:sym typeface="Calibri"/>
              </a:rPr>
              <a:t>sustainable education)</a:t>
            </a:r>
            <a:r>
              <a:rPr i="1" lang="en-US" sz="1200">
                <a:solidFill>
                  <a:schemeClr val="dk1"/>
                </a:solidFill>
                <a:latin typeface="Calibri"/>
                <a:ea typeface="Calibri"/>
                <a:cs typeface="Calibri"/>
                <a:sym typeface="Calibri"/>
              </a:rPr>
              <a:t> - both are interconnected, essential, and equally important for fostering active, informed citizens capable of creating a sustainable future.”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i="1"/>
          </a:p>
        </p:txBody>
      </p:sp>
      <p:sp>
        <p:nvSpPr>
          <p:cNvPr id="337" name="Google Shape;33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The trainer </a:t>
            </a:r>
            <a:r>
              <a:rPr lang="en-US" sz="1200">
                <a:solidFill>
                  <a:schemeClr val="dk1"/>
                </a:solidFill>
                <a:latin typeface="Calibri"/>
                <a:ea typeface="Calibri"/>
                <a:cs typeface="Calibri"/>
                <a:sym typeface="Calibri"/>
              </a:rPr>
              <a:t>allows 2-3 answers…(participants can answer, for example: environmental responsibility; resource efficiency; ethical behavior; social inclusion).</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a:p>
            <a:pPr indent="0" lvl="0" marL="0" rtl="0" algn="l">
              <a:spcBef>
                <a:spcPts val="0"/>
              </a:spcBef>
              <a:spcAft>
                <a:spcPts val="0"/>
              </a:spcAft>
              <a:buNone/>
            </a:pPr>
            <a:r>
              <a:t/>
            </a:r>
            <a:endParaRPr/>
          </a:p>
        </p:txBody>
      </p:sp>
      <p:sp>
        <p:nvSpPr>
          <p:cNvPr id="346" name="Google Shape;34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"Before learning new approaches, we need to understand where sustainability already exists in our training."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distributes </a:t>
            </a:r>
            <a:r>
              <a:rPr b="1" lang="en-US" sz="1200">
                <a:solidFill>
                  <a:schemeClr val="dk1"/>
                </a:solidFill>
                <a:latin typeface="Calibri"/>
                <a:ea typeface="Calibri"/>
                <a:cs typeface="Calibri"/>
                <a:sym typeface="Calibri"/>
              </a:rPr>
              <a:t>Worksheet 1</a:t>
            </a:r>
            <a:r>
              <a:rPr lang="en-US" sz="1200">
                <a:solidFill>
                  <a:schemeClr val="dk1"/>
                </a:solidFill>
                <a:latin typeface="Calibri"/>
                <a:ea typeface="Calibri"/>
                <a:cs typeface="Calibri"/>
                <a:sym typeface="Calibri"/>
              </a:rPr>
              <a:t> and explains the task. Allows participants to work few minutes.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Collects worksheets and says: </a:t>
            </a:r>
            <a:r>
              <a:rPr i="1" lang="en-US" sz="1200">
                <a:solidFill>
                  <a:schemeClr val="dk1"/>
                </a:solidFill>
                <a:latin typeface="Calibri"/>
                <a:ea typeface="Calibri"/>
                <a:cs typeface="Calibri"/>
                <a:sym typeface="Calibri"/>
              </a:rPr>
              <a:t>"Who would like to share one challenge?"</a:t>
            </a:r>
            <a:r>
              <a:rPr lang="en-US" sz="1200">
                <a:solidFill>
                  <a:schemeClr val="dk1"/>
                </a:solidFill>
                <a:latin typeface="Calibri"/>
                <a:ea typeface="Calibri"/>
                <a:cs typeface="Calibri"/>
                <a:sym typeface="Calibri"/>
              </a:rPr>
              <a:t> and invites 2-3 participants to answer.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Typical challenges that participants may emphasize are: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Limited teaching materials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Lack of time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Institutional resistance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Lack of examples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concludes that </a:t>
            </a:r>
            <a:r>
              <a:rPr i="1" lang="en-US" sz="1200">
                <a:solidFill>
                  <a:schemeClr val="dk1"/>
                </a:solidFill>
                <a:latin typeface="Calibri"/>
                <a:ea typeface="Calibri"/>
                <a:cs typeface="Calibri"/>
                <a:sym typeface="Calibri"/>
              </a:rPr>
              <a:t>“These responses reflect common barriers to sustainability transitions, including resistance to change and limited awareness.”</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Image source: </a:t>
            </a:r>
            <a:r>
              <a:rPr lang="en-US" sz="1200">
                <a:solidFill>
                  <a:schemeClr val="dk1"/>
                </a:solidFill>
                <a:latin typeface="Calibri"/>
                <a:ea typeface="Calibri"/>
                <a:cs typeface="Calibri"/>
                <a:sym typeface="Calibri"/>
              </a:rPr>
              <a:t>free emoji from Vecteezy: https://www.vecteezy.com/free-png/think-emoji</a:t>
            </a:r>
            <a:endParaRPr/>
          </a:p>
        </p:txBody>
      </p:sp>
      <p:sp>
        <p:nvSpPr>
          <p:cNvPr id="355" name="Google Shape;35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This is slide 9 / CU3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By presenting this slide, the trainer introduces participants in the Systems Thinking…s/he can provide verbally examples of systems, taken from slide 10/CU3 from ESE course (our bodies, our global trade and transportation systems)… </a:t>
            </a:r>
            <a:endParaRPr/>
          </a:p>
        </p:txBody>
      </p:sp>
      <p:sp>
        <p:nvSpPr>
          <p:cNvPr id="363" name="Google Shape;36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13 / CU3 from ESE course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trainer presents the core principles…</a:t>
            </a:r>
            <a:endParaRPr/>
          </a:p>
          <a:p>
            <a:pPr indent="0" lvl="0" marL="0" marR="0" rtl="0" algn="l">
              <a:lnSpc>
                <a:spcPct val="100000"/>
              </a:lnSpc>
              <a:spcBef>
                <a:spcPts val="0"/>
              </a:spcBef>
              <a:spcAft>
                <a:spcPts val="0"/>
              </a:spcAft>
              <a:buClr>
                <a:schemeClr val="dk1"/>
              </a:buClr>
              <a:buSzPts val="1200"/>
              <a:buFont typeface="Calibri"/>
              <a:buNone/>
            </a:pPr>
            <a:r>
              <a:t/>
            </a:r>
            <a:endParaRPr b="0" i="0"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a:solidFill>
                  <a:schemeClr val="dk1"/>
                </a:solidFill>
                <a:latin typeface="Calibri"/>
                <a:ea typeface="Calibri"/>
                <a:cs typeface="Calibri"/>
                <a:sym typeface="Calibri"/>
              </a:rPr>
              <a:t>Major global crises including </a:t>
            </a:r>
            <a:r>
              <a:rPr b="0" i="0" lang="en-US" sz="1200" u="sng" strike="noStrike">
                <a:solidFill>
                  <a:schemeClr val="dk1"/>
                </a:solidFill>
                <a:latin typeface="Calibri"/>
                <a:ea typeface="Calibri"/>
                <a:cs typeface="Calibri"/>
                <a:sym typeface="Calibri"/>
                <a:hlinkClick r:id="rId2">
                  <a:extLst>
                    <a:ext uri="{A12FA001-AC4F-418D-AE19-62706E023703}">
                      <ahyp:hlinkClr val="tx"/>
                    </a:ext>
                  </a:extLst>
                </a:hlinkClick>
              </a:rPr>
              <a:t>climate change,</a:t>
            </a:r>
            <a:r>
              <a:rPr b="0" i="0" lang="en-US" sz="1200">
                <a:solidFill>
                  <a:schemeClr val="dk1"/>
                </a:solidFill>
                <a:latin typeface="Calibri"/>
                <a:ea typeface="Calibri"/>
                <a:cs typeface="Calibri"/>
                <a:sym typeface="Calibri"/>
              </a:rPr>
              <a:t> pandemics, inequalities, polarization, and geopolitical tensions are making the business environment more complex and turbulent than ever before. That’s why many thought leaders see systems thinking as one of the most crucial management skills of the 21st century.  </a:t>
            </a:r>
            <a:endParaRPr/>
          </a:p>
        </p:txBody>
      </p:sp>
      <p:sp>
        <p:nvSpPr>
          <p:cNvPr id="374" name="Google Shape;37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14 / CU3 from ESE course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By slides 14, 15, 16 the trainer </a:t>
            </a:r>
            <a:r>
              <a:rPr lang="en-US" sz="1200">
                <a:solidFill>
                  <a:schemeClr val="dk1"/>
                </a:solidFill>
                <a:latin typeface="Calibri"/>
                <a:ea typeface="Calibri"/>
                <a:cs typeface="Calibri"/>
                <a:sym typeface="Calibri"/>
              </a:rPr>
              <a:t>emphasizes understanding sustainability problems as interconnected systems requiring holistic perspectives.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"Sustainability challenges are rarely simple - they are systems."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points to iceberg diagram.</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Then says </a:t>
            </a:r>
            <a:r>
              <a:rPr i="1" lang="en-US" sz="1200">
                <a:solidFill>
                  <a:schemeClr val="dk1"/>
                </a:solidFill>
                <a:latin typeface="Calibri"/>
                <a:ea typeface="Calibri"/>
                <a:cs typeface="Calibri"/>
                <a:sym typeface="Calibri"/>
              </a:rPr>
              <a:t>"What we see is only the visible part."</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explains the systems components (events, patterns, structures, mental models - and emphasizes that these layers help identify root causes and systemic change opportunities).</a:t>
            </a:r>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200"/>
              <a:buFont typeface="Calibri"/>
              <a:buNone/>
            </a:pPr>
            <a:r>
              <a:rPr lang="en-US"/>
              <a:t>A tangible example to all – understanding causal relationships and effects during COVID-19 in a bank branch, also is a digitalisation / dematerialisation example</a:t>
            </a:r>
            <a:endParaRPr/>
          </a:p>
          <a:p>
            <a:pPr indent="0" lvl="0" marL="0" marR="0" rtl="0" algn="l">
              <a:lnSpc>
                <a:spcPct val="100000"/>
              </a:lnSpc>
              <a:spcBef>
                <a:spcPts val="0"/>
              </a:spcBef>
              <a:spcAft>
                <a:spcPts val="0"/>
              </a:spcAft>
              <a:buClr>
                <a:schemeClr val="dk1"/>
              </a:buClr>
              <a:buSzPts val="1200"/>
              <a:buFont typeface="Calibri"/>
              <a:buNone/>
            </a:pPr>
            <a:r>
              <a:rPr lang="en-US"/>
              <a:t>Mapping exercise</a:t>
            </a:r>
            <a:endParaRPr/>
          </a:p>
          <a:p>
            <a:pPr indent="0" lvl="0" marL="0" marR="0" rtl="0" algn="l">
              <a:lnSpc>
                <a:spcPct val="100000"/>
              </a:lnSpc>
              <a:spcBef>
                <a:spcPts val="0"/>
              </a:spcBef>
              <a:spcAft>
                <a:spcPts val="0"/>
              </a:spcAft>
              <a:buClr>
                <a:schemeClr val="dk1"/>
              </a:buClr>
              <a:buSzPts val="1200"/>
              <a:buFont typeface="Calibri"/>
              <a:buNone/>
            </a:pPr>
            <a:r>
              <a:rPr lang="en-US"/>
              <a:t>World Economic Forum - </a:t>
            </a:r>
            <a:r>
              <a:rPr b="1" i="0" lang="en-US" sz="1200">
                <a:solidFill>
                  <a:schemeClr val="dk1"/>
                </a:solidFill>
                <a:latin typeface="Calibri"/>
                <a:ea typeface="Calibri"/>
                <a:cs typeface="Calibri"/>
                <a:sym typeface="Calibri"/>
              </a:rPr>
              <a:t>What 'systems thinking' actually means - and why it matters for innovation today</a:t>
            </a:r>
            <a:endParaRPr/>
          </a:p>
          <a:p>
            <a:pPr indent="0" lvl="0" marL="0" rtl="0" algn="l">
              <a:spcBef>
                <a:spcPts val="0"/>
              </a:spcBef>
              <a:spcAft>
                <a:spcPts val="0"/>
              </a:spcAft>
              <a:buNone/>
            </a:pPr>
            <a:r>
              <a:rPr lang="en-US"/>
              <a:t>(https://www.weforum.org/stories/2021/01/what-systems-thinking-actually-means-and-why-it-matters-today/)</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To illustrate how systems thinking applies in business, let's use a simplified example of a bank branch.</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Event: COVID-19 declared a pandemic, lockdown implemented for all people and businesses, except key workers and essential firms. Branches are shutting, people are afraid to go to non-essential establishments.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Patterns/trends: what trends have there been over time? Scientists have warned us about being ‘pandemic-ready’ for years, but we have had misinformation or a lack of transparency from other ‘systems’ who should have been driving this.</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However, what about banking patterns? More customer service has moved online, digital banks and fintech developments have decreased the urgency for face-to-face business in branches. Are there trends in customer behaviours? More consumers are searching for all their products and services online, and this was common before the pandemic had begun.</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Underlying structures: what has influenced these patterns and how are they interconnected? A growing desire for digitalised experiences and convenience is popular in financial services and customers will begin to seek and only interact with businesses who have the infrastructure to operate this way. A minimal number of touchpoints is seen as desirable, providing quicker, stress-free experiences, as consumers want to spend less time on these engagements when work-life balance has become more integrated, and therefore is important to preserve.</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Mental models: what assumptions, beliefs and values do people hold about the system? Behavioural economics tells us that customers will adapt and change their consumer spending habits. Used to the convenience of online, less relevance will be seen for branches, and banks will need to further adapt. The ‘new normal’ will contain old and new beliefs. Which ones keep bank branches in place? Human contact and customer service? The agency in dealing with your finances face-to-face? Will a new experience or service be required to keep bank branches relevant or are online digital banks all consumers will need?</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Beyond this, do banks have an ethical obligation to monitor spending habits to identify signs of debt and underlying mental health problems? What relationship should banks have with data? How do they balance intuitive service with consumer privacy?</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Going through the layers of this iceberg unearths part of the power from using systems thinking and exemplifies how to guide your strategy in a sustainable way.</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Only focusing on events? You’re reacting.</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Thinking about patterns/trends? You’re anticipating.</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Unpicking underlying structures? You’re designing.</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Understanding mental models? You’re transforming.</a:t>
            </a:r>
            <a:endParaRPr/>
          </a:p>
          <a:p>
            <a:pPr indent="0" lvl="0" marL="0" rtl="0" algn="l">
              <a:spcBef>
                <a:spcPts val="0"/>
              </a:spcBef>
              <a:spcAft>
                <a:spcPts val="0"/>
              </a:spcAft>
              <a:buNone/>
            </a:pPr>
            <a:r>
              <a:rPr b="0" i="0" lang="en-US" sz="1200">
                <a:solidFill>
                  <a:schemeClr val="dk1"/>
                </a:solidFill>
                <a:latin typeface="Calibri"/>
                <a:ea typeface="Calibri"/>
                <a:cs typeface="Calibri"/>
                <a:sym typeface="Calibri"/>
              </a:rPr>
              <a:t>Transformative thinking is how we innovate and systems thinking is essential for this journey.</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382" name="Google Shape;38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asks participants: </a:t>
            </a:r>
            <a:r>
              <a:rPr i="1" lang="en-US" sz="1200">
                <a:solidFill>
                  <a:schemeClr val="dk1"/>
                </a:solidFill>
                <a:latin typeface="Calibri"/>
                <a:ea typeface="Calibri"/>
                <a:cs typeface="Calibri"/>
                <a:sym typeface="Calibri"/>
              </a:rPr>
              <a:t>"What hidden systems influence sustainability in your VET programme?"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Potential answers (examples of answers):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Policies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Habits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Infrastructure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Culture</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p:txBody>
      </p:sp>
      <p:sp>
        <p:nvSpPr>
          <p:cNvPr id="398" name="Google Shape;39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"The Iceberg Model helps us move from reacting to problems toward understanding root causes."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And provides the explanations given in the notes of slide 16 (“A tangible example for all etc.”)…</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asks participants: </a:t>
            </a:r>
            <a:r>
              <a:rPr i="1" lang="en-US" sz="1200">
                <a:solidFill>
                  <a:schemeClr val="dk1"/>
                </a:solidFill>
                <a:latin typeface="Calibri"/>
                <a:ea typeface="Calibri"/>
                <a:cs typeface="Calibri"/>
                <a:sym typeface="Calibri"/>
              </a:rPr>
              <a:t>"What patterns do you observe in sustainability challenges?"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Possible Responses (examples):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Increasing waste</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Resource inefficiency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Repeated behaviour</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a:p>
            <a:pPr indent="0" lvl="0" marL="0" rtl="0" algn="l">
              <a:spcBef>
                <a:spcPts val="0"/>
              </a:spcBef>
              <a:spcAft>
                <a:spcPts val="0"/>
              </a:spcAft>
              <a:buNone/>
            </a:pPr>
            <a:r>
              <a:t/>
            </a:r>
            <a:endParaRPr/>
          </a:p>
        </p:txBody>
      </p:sp>
      <p:sp>
        <p:nvSpPr>
          <p:cNvPr id="407" name="Google Shape;40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This is slide 8/CU5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a:t>
            </a:r>
            <a:r>
              <a:rPr i="1" lang="en-US" sz="1200">
                <a:solidFill>
                  <a:schemeClr val="dk1"/>
                </a:solidFill>
                <a:latin typeface="Calibri"/>
                <a:ea typeface="Calibri"/>
                <a:cs typeface="Calibri"/>
                <a:sym typeface="Calibri"/>
              </a:rPr>
              <a:t>: "No sustainability initiative succeeds without stakeholder involvement. So, you always need to do the stakeholder identification, the stakeholder mapping."</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Then s/he presents this slide „Stakeholder Mapping“ and explains: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Internal stakeholders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External stakeholders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Sustainability relationships</a:t>
            </a:r>
            <a:endParaRPr/>
          </a:p>
        </p:txBody>
      </p:sp>
      <p:sp>
        <p:nvSpPr>
          <p:cNvPr id="416" name="Google Shape;416;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distributes </a:t>
            </a:r>
            <a:r>
              <a:rPr b="1" lang="en-US" sz="1200">
                <a:solidFill>
                  <a:schemeClr val="dk1"/>
                </a:solidFill>
                <a:latin typeface="Calibri"/>
                <a:ea typeface="Calibri"/>
                <a:cs typeface="Calibri"/>
                <a:sym typeface="Calibri"/>
              </a:rPr>
              <a:t>Worksheet 2</a:t>
            </a:r>
            <a:r>
              <a:rPr lang="en-US" sz="1200">
                <a:solidFill>
                  <a:schemeClr val="dk1"/>
                </a:solidFill>
                <a:latin typeface="Calibri"/>
                <a:ea typeface="Calibri"/>
                <a:cs typeface="Calibri"/>
                <a:sym typeface="Calibri"/>
              </a:rPr>
              <a:t> and explains the task.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circulates and support participants by asking </a:t>
            </a:r>
            <a:r>
              <a:rPr i="1" lang="en-US" sz="1200">
                <a:solidFill>
                  <a:schemeClr val="dk1"/>
                </a:solidFill>
                <a:latin typeface="Calibri"/>
                <a:ea typeface="Calibri"/>
                <a:cs typeface="Calibri"/>
                <a:sym typeface="Calibri"/>
              </a:rPr>
              <a:t>"Who influences sustainability in your training?" </a:t>
            </a:r>
            <a:r>
              <a:rPr lang="en-US" sz="1200">
                <a:solidFill>
                  <a:schemeClr val="dk1"/>
                </a:solidFill>
                <a:latin typeface="Calibri"/>
                <a:ea typeface="Calibri"/>
                <a:cs typeface="Calibri"/>
                <a:sym typeface="Calibri"/>
              </a:rPr>
              <a:t> and providing guidance to navigating the tasks in the worksheet.</a:t>
            </a:r>
            <a:endParaRPr/>
          </a:p>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Image source: </a:t>
            </a:r>
            <a:r>
              <a:rPr lang="en-US" sz="1200">
                <a:solidFill>
                  <a:schemeClr val="dk1"/>
                </a:solidFill>
                <a:latin typeface="Calibri"/>
                <a:ea typeface="Calibri"/>
                <a:cs typeface="Calibri"/>
                <a:sym typeface="Calibri"/>
              </a:rPr>
              <a:t>free emoji from https://walkingyn.com/wp-content/uploads/2017/06/exercise-cliparts-exercise-cliparts-exercise-workout-clip-art-workout-clip-art-573_363.jpg</a:t>
            </a:r>
            <a:endParaRPr/>
          </a:p>
        </p:txBody>
      </p:sp>
      <p:sp>
        <p:nvSpPr>
          <p:cNvPr id="424" name="Google Shape;42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 </a:t>
            </a:r>
            <a:r>
              <a:rPr lang="en-US"/>
              <a:t>This is slide 21/CU7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"Sustainability must be measurable."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explains, by using slides 20, 21, the scope logic and emphasizes that </a:t>
            </a:r>
            <a:r>
              <a:rPr i="1" lang="en-US" sz="1200">
                <a:solidFill>
                  <a:schemeClr val="dk1"/>
                </a:solidFill>
                <a:latin typeface="Calibri"/>
                <a:ea typeface="Calibri"/>
                <a:cs typeface="Calibri"/>
                <a:sym typeface="Calibri"/>
              </a:rPr>
              <a:t>“These scopes classify emissions into direct and indirect sources, enabling organisations to identify reduction priorities. Thus these emission categories distinguish direct and indirect emissions and support sustainability tracking and decision-making.”</a:t>
            </a:r>
            <a:endParaRPr/>
          </a:p>
        </p:txBody>
      </p:sp>
      <p:sp>
        <p:nvSpPr>
          <p:cNvPr id="432" name="Google Shape;432;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 </a:t>
            </a:r>
            <a:r>
              <a:rPr lang="en-US"/>
              <a:t>This is slide 22/CU7 from ESE course</a:t>
            </a:r>
            <a:endParaRPr/>
          </a:p>
          <a:p>
            <a:pPr indent="0" lvl="0" marL="0" rtl="0" algn="l">
              <a:spcBef>
                <a:spcPts val="0"/>
              </a:spcBef>
              <a:spcAft>
                <a:spcPts val="0"/>
              </a:spcAft>
              <a:buNone/>
            </a:pPr>
            <a:r>
              <a:t/>
            </a:r>
            <a:endParaRPr/>
          </a:p>
        </p:txBody>
      </p:sp>
      <p:sp>
        <p:nvSpPr>
          <p:cNvPr id="440" name="Google Shape;44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7" name="Google Shape;44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 </a:t>
            </a:r>
            <a:r>
              <a:rPr lang="en-US"/>
              <a:t>This is slide 11/CU8 from ESE course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Integrating sustainability requires structured change.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In sustainability, change may mean reducing waste, improving energy use, or shifting mindsets.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Key stages of change include:</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1" i="1" lang="en-US" sz="1200">
                <a:solidFill>
                  <a:schemeClr val="dk1"/>
                </a:solidFill>
                <a:latin typeface="Calibri"/>
                <a:ea typeface="Calibri"/>
                <a:cs typeface="Calibri"/>
                <a:sym typeface="Calibri"/>
              </a:rPr>
              <a:t>recognizing the need:</a:t>
            </a:r>
            <a:r>
              <a:rPr i="1" lang="en-US" sz="1200">
                <a:solidFill>
                  <a:schemeClr val="dk1"/>
                </a:solidFill>
                <a:latin typeface="Calibri"/>
                <a:ea typeface="Calibri"/>
                <a:cs typeface="Calibri"/>
                <a:sym typeface="Calibri"/>
              </a:rPr>
              <a:t> understanding why change is necessary.</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1" i="1" lang="en-US" sz="1200">
                <a:solidFill>
                  <a:schemeClr val="dk1"/>
                </a:solidFill>
                <a:latin typeface="Calibri"/>
                <a:ea typeface="Calibri"/>
                <a:cs typeface="Calibri"/>
                <a:sym typeface="Calibri"/>
              </a:rPr>
              <a:t>planning the transition:</a:t>
            </a:r>
            <a:r>
              <a:rPr i="1" lang="en-US" sz="1200">
                <a:solidFill>
                  <a:schemeClr val="dk1"/>
                </a:solidFill>
                <a:latin typeface="Calibri"/>
                <a:ea typeface="Calibri"/>
                <a:cs typeface="Calibri"/>
                <a:sym typeface="Calibri"/>
              </a:rPr>
              <a:t> identifying steps, people, and resources.</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1" i="1" lang="en-US" sz="1200">
                <a:solidFill>
                  <a:schemeClr val="dk1"/>
                </a:solidFill>
                <a:latin typeface="Calibri"/>
                <a:ea typeface="Calibri"/>
                <a:cs typeface="Calibri"/>
                <a:sym typeface="Calibri"/>
              </a:rPr>
              <a:t>implementing change:</a:t>
            </a:r>
            <a:r>
              <a:rPr i="1" lang="en-US" sz="1200">
                <a:solidFill>
                  <a:schemeClr val="dk1"/>
                </a:solidFill>
                <a:latin typeface="Calibri"/>
                <a:ea typeface="Calibri"/>
                <a:cs typeface="Calibri"/>
                <a:sym typeface="Calibri"/>
              </a:rPr>
              <a:t> communicating, training, and supporting people.</a:t>
            </a:r>
            <a:endParaRPr sz="1200">
              <a:solidFill>
                <a:schemeClr val="dk1"/>
              </a:solidFill>
              <a:latin typeface="Calibri"/>
              <a:ea typeface="Calibri"/>
              <a:cs typeface="Calibri"/>
              <a:sym typeface="Calibri"/>
            </a:endParaRPr>
          </a:p>
          <a:p>
            <a:pPr indent="-171450" lvl="0" marL="171450" rtl="0" algn="l">
              <a:spcBef>
                <a:spcPts val="0"/>
              </a:spcBef>
              <a:spcAft>
                <a:spcPts val="0"/>
              </a:spcAft>
              <a:buClr>
                <a:schemeClr val="dk1"/>
              </a:buClr>
              <a:buSzPts val="1200"/>
              <a:buFont typeface="Arial"/>
              <a:buChar char="•"/>
            </a:pPr>
            <a:r>
              <a:rPr b="1" i="1" lang="en-US" sz="1200">
                <a:solidFill>
                  <a:schemeClr val="dk1"/>
                </a:solidFill>
                <a:latin typeface="Calibri"/>
                <a:ea typeface="Calibri"/>
                <a:cs typeface="Calibri"/>
                <a:sym typeface="Calibri"/>
              </a:rPr>
              <a:t>embedding new habits:</a:t>
            </a:r>
            <a:r>
              <a:rPr i="1" lang="en-US" sz="1200">
                <a:solidFill>
                  <a:schemeClr val="dk1"/>
                </a:solidFill>
                <a:latin typeface="Calibri"/>
                <a:ea typeface="Calibri"/>
                <a:cs typeface="Calibri"/>
                <a:sym typeface="Calibri"/>
              </a:rPr>
              <a:t> reinforcing and celebrating success.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Change can occur at different levels: </a:t>
            </a:r>
            <a:r>
              <a:rPr b="1" i="1" lang="en-US" sz="1200">
                <a:solidFill>
                  <a:schemeClr val="dk1"/>
                </a:solidFill>
                <a:latin typeface="Calibri"/>
                <a:ea typeface="Calibri"/>
                <a:cs typeface="Calibri"/>
                <a:sym typeface="Calibri"/>
              </a:rPr>
              <a:t>individual, team </a:t>
            </a:r>
            <a:r>
              <a:rPr i="1" lang="en-US" sz="1200">
                <a:solidFill>
                  <a:schemeClr val="dk1"/>
                </a:solidFill>
                <a:latin typeface="Calibri"/>
                <a:ea typeface="Calibri"/>
                <a:cs typeface="Calibri"/>
                <a:sym typeface="Calibri"/>
              </a:rPr>
              <a:t>and</a:t>
            </a:r>
            <a:r>
              <a:rPr b="1" i="1" lang="en-US" sz="1200">
                <a:solidFill>
                  <a:schemeClr val="dk1"/>
                </a:solidFill>
                <a:latin typeface="Calibri"/>
                <a:ea typeface="Calibri"/>
                <a:cs typeface="Calibri"/>
                <a:sym typeface="Calibri"/>
              </a:rPr>
              <a:t> systemic</a:t>
            </a:r>
            <a:r>
              <a:rPr i="1" lang="en-US"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Change management models are concepts, theories, and methodologies that provide an in-depth approach to organizational change.”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And then the trainer presents the 3 models in the slides 23, 24, 25.</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“These models support structured implementation of sustainability change in your organisations.”</a:t>
            </a:r>
            <a:endParaRPr/>
          </a:p>
          <a:p>
            <a:pPr indent="0" lvl="0" marL="0" rtl="0" algn="l">
              <a:spcBef>
                <a:spcPts val="0"/>
              </a:spcBef>
              <a:spcAft>
                <a:spcPts val="0"/>
              </a:spcAft>
              <a:buNone/>
            </a:pPr>
            <a:r>
              <a:t/>
            </a:r>
            <a:endParaRPr/>
          </a:p>
        </p:txBody>
      </p:sp>
      <p:sp>
        <p:nvSpPr>
          <p:cNvPr id="448" name="Google Shape;448;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 </a:t>
            </a:r>
            <a:r>
              <a:rPr lang="en-US"/>
              <a:t>This is slide 13/CU8 from ESE course</a:t>
            </a:r>
            <a:endParaRPr/>
          </a:p>
          <a:p>
            <a:pPr indent="0" lvl="0" marL="0" rtl="0" algn="l">
              <a:spcBef>
                <a:spcPts val="0"/>
              </a:spcBef>
              <a:spcAft>
                <a:spcPts val="0"/>
              </a:spcAft>
              <a:buNone/>
            </a:pPr>
            <a:r>
              <a:t/>
            </a:r>
            <a:endParaRPr/>
          </a:p>
        </p:txBody>
      </p:sp>
      <p:sp>
        <p:nvSpPr>
          <p:cNvPr id="457" name="Google Shape;45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1" name="Google Shape;47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 </a:t>
            </a:r>
            <a:r>
              <a:rPr lang="en-US"/>
              <a:t>This is slide 16/CU8 from ESE course</a:t>
            </a:r>
            <a:endParaRPr/>
          </a:p>
          <a:p>
            <a:pPr indent="0" lvl="0" marL="0" rtl="0" algn="l">
              <a:spcBef>
                <a:spcPts val="0"/>
              </a:spcBef>
              <a:spcAft>
                <a:spcPts val="0"/>
              </a:spcAft>
              <a:buNone/>
            </a:pPr>
            <a:r>
              <a:t/>
            </a:r>
            <a:endParaRPr/>
          </a:p>
        </p:txBody>
      </p:sp>
      <p:sp>
        <p:nvSpPr>
          <p:cNvPr id="472" name="Google Shape;47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asks participants: </a:t>
            </a:r>
            <a:r>
              <a:rPr i="1" lang="en-US" sz="1200">
                <a:solidFill>
                  <a:schemeClr val="dk1"/>
                </a:solidFill>
                <a:latin typeface="Calibri"/>
                <a:ea typeface="Calibri"/>
                <a:cs typeface="Calibri"/>
                <a:sym typeface="Calibri"/>
              </a:rPr>
              <a:t>“Which change stage is hardest in your organisation?”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Possible Responses (examples of expected responses): </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Resistance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Awareness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Reinforcement</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These responses reflect known phases of organisational change processes.</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p:txBody>
      </p:sp>
      <p:sp>
        <p:nvSpPr>
          <p:cNvPr id="483" name="Google Shape;48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"Now we move from theory to practice"</a:t>
            </a:r>
            <a:r>
              <a:rPr lang="en-US" sz="1200">
                <a:solidFill>
                  <a:schemeClr val="dk1"/>
                </a:solidFill>
                <a:latin typeface="Calibri"/>
                <a:ea typeface="Calibri"/>
                <a:cs typeface="Calibri"/>
                <a:sym typeface="Calibri"/>
              </a:rPr>
              <a:t> and explains the group work &amp; expected output and distributes Worksheet 3, through which the participants will use Iceberg Model by working in groups.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During the activity, the trainer circulates among participants, asking guiding questions such as:</a:t>
            </a:r>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"What patterns do you see?"</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i="1" lang="en-US" sz="1200">
                <a:solidFill>
                  <a:schemeClr val="dk1"/>
                </a:solidFill>
                <a:latin typeface="Calibri"/>
                <a:ea typeface="Calibri"/>
                <a:cs typeface="Calibri"/>
                <a:sym typeface="Calibri"/>
              </a:rPr>
              <a:t>"What structures influence this?"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Expected outputs from this activity it is that groups identify: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root causes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 system patterns/relationships</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a:t>Image source: </a:t>
            </a:r>
            <a:r>
              <a:rPr b="0" lang="en-US"/>
              <a:t>image created with BING by Georgeta Chirlesan</a:t>
            </a:r>
            <a:endParaRPr/>
          </a:p>
        </p:txBody>
      </p:sp>
      <p:sp>
        <p:nvSpPr>
          <p:cNvPr id="492" name="Google Shape;49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Note:</a:t>
            </a:r>
            <a:r>
              <a:rPr lang="en-US"/>
              <a:t> This is slide 22/CU6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"Next, we analyse the situation strategically."</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And explains SWOT by using slides 28, 29,30, 31</a:t>
            </a:r>
            <a:endParaRPr/>
          </a:p>
          <a:p>
            <a:pPr indent="0" lvl="0" marL="0" rtl="0" algn="l">
              <a:spcBef>
                <a:spcPts val="0"/>
              </a:spcBef>
              <a:spcAft>
                <a:spcPts val="0"/>
              </a:spcAft>
              <a:buNone/>
            </a:pPr>
            <a:r>
              <a:t/>
            </a:r>
            <a:endParaRPr/>
          </a:p>
        </p:txBody>
      </p:sp>
      <p:sp>
        <p:nvSpPr>
          <p:cNvPr id="501" name="Google Shape;501;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23/CU6 from ESE course</a:t>
            </a:r>
            <a:endParaRPr/>
          </a:p>
          <a:p>
            <a:pPr indent="0" lvl="0" marL="0" rtl="0" algn="l">
              <a:spcBef>
                <a:spcPts val="0"/>
              </a:spcBef>
              <a:spcAft>
                <a:spcPts val="0"/>
              </a:spcAft>
              <a:buNone/>
            </a:pPr>
            <a:r>
              <a:t/>
            </a:r>
            <a:endParaRPr/>
          </a:p>
        </p:txBody>
      </p:sp>
      <p:sp>
        <p:nvSpPr>
          <p:cNvPr id="508" name="Google Shape;50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24/CU6 from ESE course</a:t>
            </a:r>
            <a:endParaRPr/>
          </a:p>
          <a:p>
            <a:pPr indent="0" lvl="0" marL="0" rtl="0" algn="l">
              <a:spcBef>
                <a:spcPts val="0"/>
              </a:spcBef>
              <a:spcAft>
                <a:spcPts val="0"/>
              </a:spcAft>
              <a:buNone/>
            </a:pPr>
            <a:r>
              <a:t/>
            </a:r>
            <a:endParaRPr/>
          </a:p>
        </p:txBody>
      </p:sp>
      <p:sp>
        <p:nvSpPr>
          <p:cNvPr id="517" name="Google Shape;51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25/CU6 from ESE course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After presenting slide 31, the trainer says: </a:t>
            </a:r>
            <a:r>
              <a:rPr i="1" lang="en-US" sz="1200">
                <a:solidFill>
                  <a:schemeClr val="dk1"/>
                </a:solidFill>
                <a:latin typeface="Calibri"/>
                <a:ea typeface="Calibri"/>
                <a:cs typeface="Calibri"/>
                <a:sym typeface="Calibri"/>
              </a:rPr>
              <a:t>“These analytical tools support structured sustainability planning and risk awareness. Sustainable investment planning includes analysing strengths, weaknesses, opportunities and threats to improve implementation strategies.</a:t>
            </a:r>
            <a:endParaRPr/>
          </a:p>
          <a:p>
            <a:pPr indent="0" lvl="0" marL="0" rtl="0" algn="l">
              <a:spcBef>
                <a:spcPts val="0"/>
              </a:spcBef>
              <a:spcAft>
                <a:spcPts val="0"/>
              </a:spcAft>
              <a:buNone/>
            </a:pPr>
            <a:r>
              <a:rPr i="0" lang="en-US" sz="1200">
                <a:solidFill>
                  <a:schemeClr val="dk1"/>
                </a:solidFill>
                <a:latin typeface="Calibri"/>
                <a:ea typeface="Calibri"/>
                <a:cs typeface="Calibri"/>
                <a:sym typeface="Calibri"/>
              </a:rPr>
              <a:t>Now, you may return to Worksheet 3 and complete Step 4!”</a:t>
            </a:r>
            <a:endParaRPr i="0"/>
          </a:p>
        </p:txBody>
      </p:sp>
      <p:sp>
        <p:nvSpPr>
          <p:cNvPr id="526" name="Google Shape;52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 </a:t>
            </a:r>
            <a:endParaRPr/>
          </a:p>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12/CU6 from ESE course</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trainer presents the Triodos Case by using slides 32,33,34</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b="1"/>
          </a:p>
        </p:txBody>
      </p:sp>
      <p:sp>
        <p:nvSpPr>
          <p:cNvPr id="533" name="Google Shape;53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13/CU6 from ESE course</a:t>
            </a:r>
            <a:endParaRPr/>
          </a:p>
          <a:p>
            <a:pPr indent="0" lvl="0" marL="0" rtl="0" algn="l">
              <a:spcBef>
                <a:spcPts val="0"/>
              </a:spcBef>
              <a:spcAft>
                <a:spcPts val="0"/>
              </a:spcAft>
              <a:buNone/>
            </a:pPr>
            <a:r>
              <a:t/>
            </a:r>
            <a:endParaRPr/>
          </a:p>
        </p:txBody>
      </p:sp>
      <p:sp>
        <p:nvSpPr>
          <p:cNvPr id="543" name="Google Shape;543;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14/CU6 from ESE course</a:t>
            </a:r>
            <a:endParaRPr/>
          </a:p>
          <a:p>
            <a:pPr indent="0" lvl="0" marL="0" marR="0" rtl="0" algn="l">
              <a:lnSpc>
                <a:spcPct val="100000"/>
              </a:lnSpc>
              <a:spcBef>
                <a:spcPts val="0"/>
              </a:spcBef>
              <a:spcAft>
                <a:spcPts val="0"/>
              </a:spcAft>
              <a:buClr>
                <a:schemeClr val="dk1"/>
              </a:buClr>
              <a:buSzPts val="1200"/>
              <a:buFont typeface="Calibri"/>
              <a:buNone/>
            </a:pPr>
            <a:r>
              <a:rPr lang="en-US"/>
              <a:t>After presenting slides 32,33,34 the trainer says: </a:t>
            </a:r>
            <a:r>
              <a:rPr i="1" lang="en-US" sz="1200">
                <a:solidFill>
                  <a:schemeClr val="dk1"/>
                </a:solidFill>
                <a:latin typeface="Calibri"/>
                <a:ea typeface="Calibri"/>
                <a:cs typeface="Calibri"/>
                <a:sym typeface="Calibri"/>
              </a:rPr>
              <a:t>"This organisation successfully integrated sustainability into financial decision-making."</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a:t>
            </a:r>
            <a:endParaRPr/>
          </a:p>
          <a:p>
            <a:pPr indent="0" lvl="0" marL="0" rtl="0" algn="l">
              <a:spcBef>
                <a:spcPts val="0"/>
              </a:spcBef>
              <a:spcAft>
                <a:spcPts val="0"/>
              </a:spcAft>
              <a:buNone/>
            </a:pPr>
            <a:r>
              <a:rPr lang="en-US"/>
              <a:t>Question 1: Credibility</a:t>
            </a:r>
            <a:endParaRPr/>
          </a:p>
          <a:p>
            <a:pPr indent="0" lvl="0" marL="0" rtl="0" algn="l">
              <a:spcBef>
                <a:spcPts val="0"/>
              </a:spcBef>
              <a:spcAft>
                <a:spcPts val="0"/>
              </a:spcAft>
              <a:buNone/>
            </a:pPr>
            <a:r>
              <a:rPr lang="en-US"/>
              <a:t>Triodos ensures credibility through strict lending criteria and full transparency on all financed projects.</a:t>
            </a:r>
            <a:br>
              <a:rPr lang="en-US"/>
            </a:br>
            <a:r>
              <a:rPr lang="en-US"/>
              <a:t>Each investment is listed publicly in the impact database.</a:t>
            </a:r>
            <a:br>
              <a:rPr lang="en-US"/>
            </a:br>
            <a:r>
              <a:rPr lang="en-US"/>
              <a:t>The bank also adheres to external audit standards such as GRI, EU Taxonomy and B Corp certification.</a:t>
            </a:r>
            <a:br>
              <a:rPr lang="en-US"/>
            </a:br>
            <a:r>
              <a:rPr lang="en-US"/>
              <a:t>This openness builds trust and prevents greenwashing.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Question 2: Impact</a:t>
            </a:r>
            <a:endParaRPr/>
          </a:p>
          <a:p>
            <a:pPr indent="0" lvl="0" marL="0" rtl="0" algn="l">
              <a:spcBef>
                <a:spcPts val="0"/>
              </a:spcBef>
              <a:spcAft>
                <a:spcPts val="0"/>
              </a:spcAft>
              <a:buNone/>
            </a:pPr>
            <a:r>
              <a:rPr lang="en-US"/>
              <a:t>The bank tracks indicators such as CO₂ saved, MWh of renewable energy produced and number of supported education or cultural projects.</a:t>
            </a:r>
            <a:br>
              <a:rPr lang="en-US"/>
            </a:br>
            <a:r>
              <a:rPr lang="en-US"/>
              <a:t>These figures are published in the annual Impact Report.</a:t>
            </a:r>
            <a:br>
              <a:rPr lang="en-US"/>
            </a:br>
            <a:r>
              <a:rPr lang="en-US"/>
              <a:t>For other organisations, relevant metrics could include energy efficiency, employee wellbeing or local economic value creation.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Question 3: Transferability</a:t>
            </a:r>
            <a:endParaRPr/>
          </a:p>
          <a:p>
            <a:pPr indent="0" lvl="0" marL="0" rtl="0" algn="l">
              <a:spcBef>
                <a:spcPts val="0"/>
              </a:spcBef>
              <a:spcAft>
                <a:spcPts val="0"/>
              </a:spcAft>
              <a:buNone/>
            </a:pPr>
            <a:r>
              <a:rPr lang="en-US"/>
              <a:t>Transferable elements include transparent disclosure of investment criteria, clear ESG screening processes, and regular sustainability reporting.</a:t>
            </a:r>
            <a:br>
              <a:rPr lang="en-US"/>
            </a:br>
            <a:r>
              <a:rPr lang="en-US"/>
              <a:t>Organisations could also implement internal project evaluation systems aligned with social and environmental goals.</a:t>
            </a:r>
            <a:endParaRPr/>
          </a:p>
        </p:txBody>
      </p:sp>
      <p:sp>
        <p:nvSpPr>
          <p:cNvPr id="551" name="Google Shape;551;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For slides 35-47:</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explains the tasks &amp; expected output and distributes Worksheet 4.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splits participants in 3 groups and allocate each group one case study (GHG reporting, Slovenia waste case and ILVA case).</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Participants analyse:</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sustainability actions</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transferable lessons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Trainer circulates among participants and asks: </a:t>
            </a:r>
            <a:r>
              <a:rPr i="1" lang="en-US" sz="1200">
                <a:solidFill>
                  <a:schemeClr val="dk1"/>
                </a:solidFill>
                <a:latin typeface="Calibri"/>
                <a:ea typeface="Calibri"/>
                <a:cs typeface="Calibri"/>
                <a:sym typeface="Calibri"/>
              </a:rPr>
              <a:t>"What made this successful?"</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Possible Responses (examples of expected responses): </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Leadership</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Transparency</a:t>
            </a:r>
            <a:endParaRPr/>
          </a:p>
          <a:p>
            <a:pPr indent="-171450" lvl="0" marL="171450" rtl="0" algn="l">
              <a:spcBef>
                <a:spcPts val="0"/>
              </a:spcBef>
              <a:spcAft>
                <a:spcPts val="0"/>
              </a:spcAft>
              <a:buClr>
                <a:schemeClr val="dk1"/>
              </a:buClr>
              <a:buSzPts val="1200"/>
              <a:buFont typeface="Arial"/>
              <a:buChar char="•"/>
            </a:pPr>
            <a:r>
              <a:rPr lang="en-US" sz="1200">
                <a:solidFill>
                  <a:schemeClr val="dk1"/>
                </a:solidFill>
                <a:latin typeface="Calibri"/>
                <a:ea typeface="Calibri"/>
                <a:cs typeface="Calibri"/>
                <a:sym typeface="Calibri"/>
              </a:rPr>
              <a:t>Measurement</a:t>
            </a:r>
            <a:endParaRPr/>
          </a:p>
          <a:p>
            <a:pPr indent="0" lvl="0" marL="0" rtl="0" algn="l">
              <a:spcBef>
                <a:spcPts val="0"/>
              </a:spcBef>
              <a:spcAft>
                <a:spcPts val="0"/>
              </a:spcAft>
              <a:buClr>
                <a:schemeClr val="dk1"/>
              </a:buClr>
              <a:buSzPts val="1200"/>
              <a:buFont typeface="Arial"/>
              <a:buNone/>
            </a:pPr>
            <a:r>
              <a:rPr lang="en-US" sz="1200">
                <a:solidFill>
                  <a:schemeClr val="dk1"/>
                </a:solidFill>
                <a:latin typeface="Calibri"/>
                <a:ea typeface="Calibri"/>
                <a:cs typeface="Calibri"/>
                <a:sym typeface="Calibri"/>
              </a:rPr>
              <a:t>Each group presents results (3-4 minutes each group)</a:t>
            </a:r>
            <a:endParaRPr b="0"/>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a:p>
            <a:pPr indent="0" lvl="0" marL="0" rtl="0" algn="l">
              <a:spcBef>
                <a:spcPts val="0"/>
              </a:spcBef>
              <a:spcAft>
                <a:spcPts val="0"/>
              </a:spcAft>
              <a:buNone/>
            </a:pPr>
            <a:r>
              <a:t/>
            </a:r>
            <a:endParaRPr/>
          </a:p>
        </p:txBody>
      </p:sp>
      <p:sp>
        <p:nvSpPr>
          <p:cNvPr id="560" name="Google Shape;560;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4" name="Google Shape;574;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15/CU7 from ESE course</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 </a:t>
            </a:r>
            <a:r>
              <a:rPr b="0" lang="en-US"/>
              <a:t>https://unsplash.com/photos/person-in-black-suit-jacket-holding-white-tablet-computer-nApaSgkzaxg</a:t>
            </a:r>
            <a:endParaRPr/>
          </a:p>
        </p:txBody>
      </p:sp>
      <p:sp>
        <p:nvSpPr>
          <p:cNvPr id="575" name="Google Shape;575;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16/CU7 from ESE course</a:t>
            </a:r>
            <a:endParaRPr/>
          </a:p>
          <a:p>
            <a:pPr indent="0" lvl="0" marL="0" rtl="0" algn="l">
              <a:spcBef>
                <a:spcPts val="0"/>
              </a:spcBef>
              <a:spcAft>
                <a:spcPts val="0"/>
              </a:spcAft>
              <a:buNone/>
            </a:pPr>
            <a:r>
              <a:t/>
            </a:r>
            <a:endParaRPr/>
          </a:p>
        </p:txBody>
      </p:sp>
      <p:sp>
        <p:nvSpPr>
          <p:cNvPr id="584" name="Google Shape;584;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 name="Google Shape;59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17/CU7 from ESE course</a:t>
            </a:r>
            <a:endParaRPr/>
          </a:p>
          <a:p>
            <a:pPr indent="0" lvl="0" marL="0" rtl="0" algn="l">
              <a:spcBef>
                <a:spcPts val="0"/>
              </a:spcBef>
              <a:spcAft>
                <a:spcPts val="0"/>
              </a:spcAft>
              <a:buNone/>
            </a:pPr>
            <a:r>
              <a:t/>
            </a:r>
            <a:endParaRPr/>
          </a:p>
        </p:txBody>
      </p:sp>
      <p:sp>
        <p:nvSpPr>
          <p:cNvPr id="592" name="Google Shape;592;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38/CU8 from ESE course</a:t>
            </a:r>
            <a:endParaRPr/>
          </a:p>
          <a:p>
            <a:pPr indent="0" lvl="0" marL="0" rtl="0" algn="l">
              <a:spcBef>
                <a:spcPts val="0"/>
              </a:spcBef>
              <a:spcAft>
                <a:spcPts val="0"/>
              </a:spcAft>
              <a:buNone/>
            </a:pPr>
            <a:r>
              <a:t/>
            </a:r>
            <a:endParaRPr/>
          </a:p>
        </p:txBody>
      </p:sp>
      <p:sp>
        <p:nvSpPr>
          <p:cNvPr id="607" name="Google Shape;607;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39/CU8 from ESE course</a:t>
            </a:r>
            <a:endParaRPr/>
          </a:p>
          <a:p>
            <a:pPr indent="0" lvl="0" marL="0" rtl="0" algn="l">
              <a:spcBef>
                <a:spcPts val="0"/>
              </a:spcBef>
              <a:spcAft>
                <a:spcPts val="0"/>
              </a:spcAft>
              <a:buNone/>
            </a:pPr>
            <a:r>
              <a:t/>
            </a:r>
            <a:endParaRPr/>
          </a:p>
        </p:txBody>
      </p:sp>
      <p:sp>
        <p:nvSpPr>
          <p:cNvPr id="616" name="Google Shape;616;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13/CU9 from ESE course</a:t>
            </a:r>
            <a:endParaRPr/>
          </a:p>
          <a:p>
            <a:pPr indent="0" lvl="0" marL="0" rtl="0" algn="l">
              <a:spcBef>
                <a:spcPts val="0"/>
              </a:spcBef>
              <a:spcAft>
                <a:spcPts val="0"/>
              </a:spcAft>
              <a:buNone/>
            </a:pPr>
            <a:r>
              <a:t/>
            </a:r>
            <a:endParaRPr/>
          </a:p>
        </p:txBody>
      </p:sp>
      <p:sp>
        <p:nvSpPr>
          <p:cNvPr id="630" name="Google Shape;630;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14/CU9 from ESE course</a:t>
            </a:r>
            <a:endParaRPr/>
          </a:p>
          <a:p>
            <a:pPr indent="0" lvl="0" marL="0" rtl="0" algn="l">
              <a:spcBef>
                <a:spcPts val="0"/>
              </a:spcBef>
              <a:spcAft>
                <a:spcPts val="0"/>
              </a:spcAft>
              <a:buNone/>
            </a:pPr>
            <a:r>
              <a:t/>
            </a:r>
            <a:endParaRPr/>
          </a:p>
        </p:txBody>
      </p:sp>
      <p:sp>
        <p:nvSpPr>
          <p:cNvPr id="640" name="Google Shape;640;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15/CU9 from ESE course</a:t>
            </a:r>
            <a:endParaRPr/>
          </a:p>
          <a:p>
            <a:pPr indent="0" lvl="0" marL="0" rtl="0" algn="l">
              <a:spcBef>
                <a:spcPts val="0"/>
              </a:spcBef>
              <a:spcAft>
                <a:spcPts val="0"/>
              </a:spcAft>
              <a:buNone/>
            </a:pPr>
            <a:r>
              <a:t/>
            </a:r>
            <a:endParaRPr/>
          </a:p>
        </p:txBody>
      </p:sp>
      <p:sp>
        <p:nvSpPr>
          <p:cNvPr id="654" name="Google Shape;654;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2" name="Google Shape;662;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US"/>
              <a:t>Note:</a:t>
            </a:r>
            <a:r>
              <a:rPr lang="en-US"/>
              <a:t> This is slide 16/CU9 from ESE course</a:t>
            </a:r>
            <a:endParaRPr/>
          </a:p>
          <a:p>
            <a:pPr indent="0" lvl="0" marL="0" rtl="0" algn="l">
              <a:spcBef>
                <a:spcPts val="0"/>
              </a:spcBef>
              <a:spcAft>
                <a:spcPts val="0"/>
              </a:spcAft>
              <a:buNone/>
            </a:pPr>
            <a:r>
              <a:t/>
            </a:r>
            <a:endParaRPr/>
          </a:p>
        </p:txBody>
      </p:sp>
      <p:sp>
        <p:nvSpPr>
          <p:cNvPr id="663" name="Google Shape;663;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 </a:t>
            </a:r>
            <a:r>
              <a:rPr i="1" lang="en-US" sz="1200">
                <a:solidFill>
                  <a:schemeClr val="dk1"/>
                </a:solidFill>
                <a:latin typeface="Calibri"/>
                <a:ea typeface="Calibri"/>
                <a:cs typeface="Calibri"/>
                <a:sym typeface="Calibri"/>
              </a:rPr>
              <a:t>"Reflection transforms learning into action."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 trainer distributes Worksheet 5 and explains the task. Allows participants to work 10 minutes.</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Then collects the completed worksheets.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Image source: </a:t>
            </a:r>
            <a:r>
              <a:rPr lang="en-US" sz="1200">
                <a:solidFill>
                  <a:schemeClr val="dk1"/>
                </a:solidFill>
                <a:latin typeface="Calibri"/>
                <a:ea typeface="Calibri"/>
                <a:cs typeface="Calibri"/>
                <a:sym typeface="Calibri"/>
              </a:rPr>
              <a:t>free emoji from Vecteezy: https://www.vecteezy.com/free-png/think-emoji</a:t>
            </a:r>
            <a:endParaRPr/>
          </a:p>
        </p:txBody>
      </p:sp>
      <p:sp>
        <p:nvSpPr>
          <p:cNvPr id="679" name="Google Shape;679;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6" name="Google Shape;686;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trainer facilitates group discussion around this question: </a:t>
            </a:r>
            <a:r>
              <a:rPr i="1" lang="en-US" sz="1200">
                <a:solidFill>
                  <a:schemeClr val="dk1"/>
                </a:solidFill>
                <a:latin typeface="Calibri"/>
                <a:ea typeface="Calibri"/>
                <a:cs typeface="Calibri"/>
                <a:sym typeface="Calibri"/>
              </a:rPr>
              <a:t>"What is one change that you will implement first?"</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sz="1200">
                <a:solidFill>
                  <a:schemeClr val="dk1"/>
                </a:solidFill>
                <a:latin typeface="Calibri"/>
                <a:ea typeface="Calibri"/>
                <a:cs typeface="Calibri"/>
                <a:sym typeface="Calibri"/>
              </a:rPr>
              <a:t>Image source: </a:t>
            </a:r>
            <a:r>
              <a:rPr lang="en-US" sz="1200">
                <a:solidFill>
                  <a:schemeClr val="dk1"/>
                </a:solidFill>
                <a:latin typeface="Calibri"/>
                <a:ea typeface="Calibri"/>
                <a:cs typeface="Calibri"/>
                <a:sym typeface="Calibri"/>
              </a:rPr>
              <a:t>free image from Magnific, https://www.magnific.com/free-vector/group-therapy-illustration-concept_9907640.htm#fromView=keyword&amp;page=1&amp;position=1&amp;uuid=ed4099ab-ad61-46ac-b825-d60c380893b2&amp;query=Group+reflection </a:t>
            </a:r>
            <a:endParaRPr/>
          </a:p>
        </p:txBody>
      </p:sp>
      <p:sp>
        <p:nvSpPr>
          <p:cNvPr id="687" name="Google Shape;687;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4" name="Google Shape;69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a:t>
            </a:r>
            <a:r>
              <a:rPr i="1" lang="en-US" sz="1200">
                <a:solidFill>
                  <a:schemeClr val="dk1"/>
                </a:solidFill>
                <a:latin typeface="Calibri"/>
                <a:ea typeface="Calibri"/>
                <a:cs typeface="Calibri"/>
                <a:sym typeface="Calibri"/>
              </a:rPr>
              <a:t>: "Your learning continues beyond this session."</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S/he distributes Worksheet 6 and explains the mini-training task, namely Designing an ESE Training Session.</a:t>
            </a:r>
            <a:endParaRPr/>
          </a:p>
        </p:txBody>
      </p:sp>
      <p:sp>
        <p:nvSpPr>
          <p:cNvPr id="695" name="Google Shape;695;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4" name="Google Shape;704;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5" name="Google Shape;705;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1" name="Google Shape;71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9" name="Google Shape;71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5" name="Google Shape;725;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726" name="Google Shape;726;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735" name="Google Shape;735;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trainer says:</a:t>
            </a:r>
            <a:r>
              <a:rPr b="1" lang="en-US" sz="1200">
                <a:solidFill>
                  <a:schemeClr val="dk1"/>
                </a:solidFill>
                <a:latin typeface="Calibri"/>
                <a:ea typeface="Calibri"/>
                <a:cs typeface="Calibri"/>
                <a:sym typeface="Calibri"/>
              </a:rPr>
              <a:t> </a:t>
            </a:r>
            <a:r>
              <a:rPr i="1" lang="en-US" sz="1200">
                <a:solidFill>
                  <a:schemeClr val="dk1"/>
                </a:solidFill>
                <a:latin typeface="Calibri"/>
                <a:ea typeface="Calibri"/>
                <a:cs typeface="Calibri"/>
                <a:sym typeface="Calibri"/>
              </a:rPr>
              <a:t>“Integrating sustainability across VET programmes is a continuous collaborative process that empowers trainers and learners to contribute meaningfully to a more sustainable future.”</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a:p>
          <a:p>
            <a:pPr indent="0" lvl="0" marL="0" rtl="0" algn="l">
              <a:spcBef>
                <a:spcPts val="0"/>
              </a:spcBef>
              <a:spcAft>
                <a:spcPts val="0"/>
              </a:spcAft>
              <a:buNone/>
            </a:pPr>
            <a:r>
              <a:rPr b="1" lang="en-US"/>
              <a:t>Image source:</a:t>
            </a:r>
            <a:endParaRPr/>
          </a:p>
          <a:p>
            <a:pPr indent="0" lvl="0" marL="0" rtl="0" algn="l">
              <a:spcBef>
                <a:spcPts val="0"/>
              </a:spcBef>
              <a:spcAft>
                <a:spcPts val="0"/>
              </a:spcAft>
              <a:buNone/>
            </a:pPr>
            <a:r>
              <a:rPr lang="en-US"/>
              <a:t>Image created with Sora (AI‑generated), for SUSTAIN‑EU CU4 “Module Aim &amp; Introduction”. No third‑party content; no identifiable people or brands. Prompt archived in project records.</a:t>
            </a:r>
            <a:endParaRPr b="1"/>
          </a:p>
        </p:txBody>
      </p:sp>
      <p:sp>
        <p:nvSpPr>
          <p:cNvPr id="744" name="Google Shape;744;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8" name="Google Shape;758;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27" name="Shape 27"/>
        <p:cNvGrpSpPr/>
        <p:nvPr/>
      </p:nvGrpSpPr>
      <p:grpSpPr>
        <a:xfrm>
          <a:off x="0" y="0"/>
          <a:ext cx="0" cy="0"/>
          <a:chOff x="0" y="0"/>
          <a:chExt cx="0" cy="0"/>
        </a:xfrm>
      </p:grpSpPr>
      <p:sp>
        <p:nvSpPr>
          <p:cNvPr id="28" name="Google Shape;28;p60"/>
          <p:cNvSpPr txBox="1"/>
          <p:nvPr>
            <p:ph idx="1" type="body"/>
          </p:nvPr>
        </p:nvSpPr>
        <p:spPr>
          <a:xfrm>
            <a:off x="399370" y="1449389"/>
            <a:ext cx="11393260" cy="5096388"/>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9" name="Google Shape;29;p6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30" name="Shape 30"/>
        <p:cNvGrpSpPr/>
        <p:nvPr/>
      </p:nvGrpSpPr>
      <p:grpSpPr>
        <a:xfrm>
          <a:off x="0" y="0"/>
          <a:ext cx="0" cy="0"/>
          <a:chOff x="0" y="0"/>
          <a:chExt cx="0" cy="0"/>
        </a:xfrm>
      </p:grpSpPr>
      <p:sp>
        <p:nvSpPr>
          <p:cNvPr id="31" name="Google Shape;31;p61"/>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lvl1pPr indent="-330200" lvl="0" marL="457200" algn="l">
              <a:spcBef>
                <a:spcPts val="1000"/>
              </a:spcBef>
              <a:spcAft>
                <a:spcPts val="0"/>
              </a:spcAft>
              <a:buSzPts val="1600"/>
              <a:buChar char="►"/>
              <a:defRPr sz="2000">
                <a:solidFill>
                  <a:srgbClr val="00ADBB"/>
                </a:solidFill>
                <a:latin typeface="Trebuchet MS"/>
                <a:ea typeface="Trebuchet MS"/>
                <a:cs typeface="Trebuchet MS"/>
                <a:sym typeface="Trebuchet MS"/>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2" name="Google Shape;32;p61"/>
          <p:cNvSpPr txBox="1"/>
          <p:nvPr>
            <p:ph idx="2" type="body"/>
          </p:nvPr>
        </p:nvSpPr>
        <p:spPr>
          <a:xfrm>
            <a:off x="399369" y="2177491"/>
            <a:ext cx="11393260" cy="4429126"/>
          </a:xfrm>
          <a:prstGeom prst="rect">
            <a:avLst/>
          </a:prstGeom>
          <a:noFill/>
          <a:ln>
            <a:noFill/>
          </a:ln>
        </p:spPr>
        <p:txBody>
          <a:bodyPr anchorCtr="0" anchor="t" bIns="0" lIns="0" spcFirstLastPara="1" rIns="0" wrap="square" tIns="0">
            <a:normAutofit/>
          </a:bodyPr>
          <a:lstStyle>
            <a:lvl1pPr indent="-320040" lvl="0" marL="457200" algn="l">
              <a:spcBef>
                <a:spcPts val="1000"/>
              </a:spcBef>
              <a:spcAft>
                <a:spcPts val="0"/>
              </a:spcAft>
              <a:buSzPts val="1440"/>
              <a:buChar char="►"/>
              <a:defRPr sz="1800">
                <a:solidFill>
                  <a:schemeClr val="dk2"/>
                </a:solidFill>
                <a:latin typeface="Trebuchet MS"/>
                <a:ea typeface="Trebuchet MS"/>
                <a:cs typeface="Trebuchet MS"/>
                <a:sym typeface="Trebuchet MS"/>
              </a:defRPr>
            </a:lvl1pPr>
            <a:lvl2pPr indent="-340360" lvl="1" marL="914400" algn="l">
              <a:spcBef>
                <a:spcPts val="1000"/>
              </a:spcBef>
              <a:spcAft>
                <a:spcPts val="0"/>
              </a:spcAft>
              <a:buSzPts val="1760"/>
              <a:buChar char="►"/>
              <a:defRPr sz="2200"/>
            </a:lvl2pPr>
            <a:lvl3pPr indent="-340360" lvl="2" marL="1371600" algn="l">
              <a:spcBef>
                <a:spcPts val="1000"/>
              </a:spcBef>
              <a:spcAft>
                <a:spcPts val="0"/>
              </a:spcAft>
              <a:buSzPts val="1760"/>
              <a:buChar char="►"/>
              <a:defRPr sz="2200"/>
            </a:lvl3pPr>
            <a:lvl4pPr indent="-340360" lvl="3" marL="1828800" algn="l">
              <a:spcBef>
                <a:spcPts val="1000"/>
              </a:spcBef>
              <a:spcAft>
                <a:spcPts val="0"/>
              </a:spcAft>
              <a:buSzPts val="1760"/>
              <a:buChar char="►"/>
              <a:defRPr sz="2200"/>
            </a:lvl4pPr>
            <a:lvl5pPr indent="-340360" lvl="4" marL="2286000" algn="l">
              <a:spcBef>
                <a:spcPts val="1000"/>
              </a:spcBef>
              <a:spcAft>
                <a:spcPts val="0"/>
              </a:spcAft>
              <a:buSzPts val="1760"/>
              <a:buChar char="►"/>
              <a:defRPr sz="2200"/>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3" name="Google Shape;33;p6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6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2"/>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7" name="Google Shape;37;p62"/>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8" name="Google Shape;38;p6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6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41" name="Shape 41"/>
        <p:cNvGrpSpPr/>
        <p:nvPr/>
      </p:nvGrpSpPr>
      <p:grpSpPr>
        <a:xfrm>
          <a:off x="0" y="0"/>
          <a:ext cx="0" cy="0"/>
          <a:chOff x="0" y="0"/>
          <a:chExt cx="0" cy="0"/>
        </a:xfrm>
      </p:grpSpPr>
      <p:grpSp>
        <p:nvGrpSpPr>
          <p:cNvPr id="42" name="Google Shape;42;p63"/>
          <p:cNvGrpSpPr/>
          <p:nvPr/>
        </p:nvGrpSpPr>
        <p:grpSpPr>
          <a:xfrm>
            <a:off x="0" y="-8467"/>
            <a:ext cx="12192000" cy="6866467"/>
            <a:chOff x="0" y="-8467"/>
            <a:chExt cx="12192000" cy="6866467"/>
          </a:xfrm>
        </p:grpSpPr>
        <p:cxnSp>
          <p:nvCxnSpPr>
            <p:cNvPr id="43" name="Google Shape;43;p63"/>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44" name="Google Shape;44;p63"/>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45" name="Google Shape;45;p63"/>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 name="Google Shape;46;p63"/>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7" name="Google Shape;47;p63"/>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8" name="Google Shape;48;p63"/>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9" name="Google Shape;49;p63"/>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0" name="Google Shape;50;p63"/>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1" name="Google Shape;51;p63"/>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2" name="Google Shape;52;p63"/>
            <p:cNvSpPr/>
            <p:nvPr/>
          </p:nvSpPr>
          <p:spPr>
            <a:xfrm rot="10800000">
              <a:off x="0" y="0"/>
              <a:ext cx="842596" cy="5666154"/>
            </a:xfrm>
            <a:prstGeom prst="triangle">
              <a:avLst>
                <a:gd fmla="val 10000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53" name="Google Shape;53;p63"/>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5400"/>
              <a:buFont typeface="Trebuchet MS"/>
              <a:buNone/>
              <a:defRPr sz="540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3"/>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spcBef>
                <a:spcPts val="1000"/>
              </a:spcBef>
              <a:spcAft>
                <a:spcPts val="0"/>
              </a:spcAft>
              <a:buSzPts val="1440"/>
              <a:buNone/>
              <a:defRPr>
                <a:solidFill>
                  <a:srgbClr val="7F7F7F"/>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55" name="Google Shape;55;p6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6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64"/>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1" name="Google Shape;61;p6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6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4" name="Shape 64"/>
        <p:cNvGrpSpPr/>
        <p:nvPr/>
      </p:nvGrpSpPr>
      <p:grpSpPr>
        <a:xfrm>
          <a:off x="0" y="0"/>
          <a:ext cx="0" cy="0"/>
          <a:chOff x="0" y="0"/>
          <a:chExt cx="0" cy="0"/>
        </a:xfrm>
      </p:grpSpPr>
      <p:sp>
        <p:nvSpPr>
          <p:cNvPr id="65" name="Google Shape;65;p68"/>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000"/>
              <a:buFont typeface="Trebuchet MS"/>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68"/>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67" name="Google Shape;67;p6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6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6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0" name="Shape 70"/>
        <p:cNvGrpSpPr/>
        <p:nvPr/>
      </p:nvGrpSpPr>
      <p:grpSpPr>
        <a:xfrm>
          <a:off x="0" y="0"/>
          <a:ext cx="0" cy="0"/>
          <a:chOff x="0" y="0"/>
          <a:chExt cx="0" cy="0"/>
        </a:xfrm>
      </p:grpSpPr>
      <p:sp>
        <p:nvSpPr>
          <p:cNvPr id="71" name="Google Shape;71;p6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69"/>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3" name="Google Shape;73;p69"/>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4" name="Google Shape;74;p69"/>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75" name="Google Shape;75;p69"/>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76" name="Google Shape;76;p6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6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7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7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7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7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7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7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8" name="Shape 88"/>
        <p:cNvGrpSpPr/>
        <p:nvPr/>
      </p:nvGrpSpPr>
      <p:grpSpPr>
        <a:xfrm>
          <a:off x="0" y="0"/>
          <a:ext cx="0" cy="0"/>
          <a:chOff x="0" y="0"/>
          <a:chExt cx="0" cy="0"/>
        </a:xfrm>
      </p:grpSpPr>
      <p:sp>
        <p:nvSpPr>
          <p:cNvPr id="89" name="Google Shape;89;p72"/>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000"/>
              <a:buFont typeface="Trebuchet MS"/>
              <a:buNone/>
              <a:defRPr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72"/>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91" name="Google Shape;91;p72"/>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1120"/>
              <a:buNone/>
              <a:defRPr sz="1400"/>
            </a:lvl2pPr>
            <a:lvl3pPr indent="-228600" lvl="2" marL="1371600" algn="l">
              <a:spcBef>
                <a:spcPts val="1000"/>
              </a:spcBef>
              <a:spcAft>
                <a:spcPts val="0"/>
              </a:spcAft>
              <a:buSzPts val="960"/>
              <a:buNone/>
              <a:defRPr sz="1200"/>
            </a:lvl3pPr>
            <a:lvl4pPr indent="-228600" lvl="3" marL="1828800" algn="l">
              <a:spcBef>
                <a:spcPts val="1000"/>
              </a:spcBef>
              <a:spcAft>
                <a:spcPts val="0"/>
              </a:spcAft>
              <a:buSzPts val="800"/>
              <a:buNone/>
              <a:defRPr sz="1000"/>
            </a:lvl4pPr>
            <a:lvl5pPr indent="-228600" lvl="4" marL="2286000" algn="l">
              <a:spcBef>
                <a:spcPts val="1000"/>
              </a:spcBef>
              <a:spcAft>
                <a:spcPts val="0"/>
              </a:spcAft>
              <a:buSzPts val="800"/>
              <a:buNone/>
              <a:defRPr sz="1000"/>
            </a:lvl5pPr>
            <a:lvl6pPr indent="-228600" lvl="5" marL="2743200" algn="l">
              <a:spcBef>
                <a:spcPts val="1000"/>
              </a:spcBef>
              <a:spcAft>
                <a:spcPts val="0"/>
              </a:spcAft>
              <a:buSzPts val="800"/>
              <a:buNone/>
              <a:defRPr sz="1000"/>
            </a:lvl6pPr>
            <a:lvl7pPr indent="-228600" lvl="6" marL="3200400" algn="l">
              <a:spcBef>
                <a:spcPts val="1000"/>
              </a:spcBef>
              <a:spcAft>
                <a:spcPts val="0"/>
              </a:spcAft>
              <a:buSzPts val="800"/>
              <a:buNone/>
              <a:defRPr sz="1000"/>
            </a:lvl7pPr>
            <a:lvl8pPr indent="-228600" lvl="7" marL="3657600" algn="l">
              <a:spcBef>
                <a:spcPts val="1000"/>
              </a:spcBef>
              <a:spcAft>
                <a:spcPts val="0"/>
              </a:spcAft>
              <a:buSzPts val="800"/>
              <a:buNone/>
              <a:defRPr sz="1000"/>
            </a:lvl8pPr>
            <a:lvl9pPr indent="-228600" lvl="8" marL="4114800" algn="l">
              <a:spcBef>
                <a:spcPts val="1000"/>
              </a:spcBef>
              <a:spcAft>
                <a:spcPts val="0"/>
              </a:spcAft>
              <a:buSzPts val="800"/>
              <a:buNone/>
              <a:defRPr sz="1000"/>
            </a:lvl9pPr>
          </a:lstStyle>
          <a:p/>
        </p:txBody>
      </p:sp>
      <p:sp>
        <p:nvSpPr>
          <p:cNvPr id="92" name="Google Shape;92;p7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7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7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5" name="Shape 95"/>
        <p:cNvGrpSpPr/>
        <p:nvPr/>
      </p:nvGrpSpPr>
      <p:grpSpPr>
        <a:xfrm>
          <a:off x="0" y="0"/>
          <a:ext cx="0" cy="0"/>
          <a:chOff x="0" y="0"/>
          <a:chExt cx="0" cy="0"/>
        </a:xfrm>
      </p:grpSpPr>
      <p:sp>
        <p:nvSpPr>
          <p:cNvPr id="96" name="Google Shape;96;p73"/>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2400"/>
              <a:buFont typeface="Trebuchet MS"/>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73"/>
          <p:cNvSpPr/>
          <p:nvPr>
            <p:ph idx="2" type="pic"/>
          </p:nvPr>
        </p:nvSpPr>
        <p:spPr>
          <a:xfrm>
            <a:off x="677334" y="609600"/>
            <a:ext cx="8596668" cy="3845718"/>
          </a:xfrm>
          <a:prstGeom prst="rect">
            <a:avLst/>
          </a:prstGeom>
          <a:noFill/>
          <a:ln>
            <a:noFill/>
          </a:ln>
        </p:spPr>
      </p:sp>
      <p:sp>
        <p:nvSpPr>
          <p:cNvPr id="98" name="Google Shape;98;p73"/>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99" name="Google Shape;99;p7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7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7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02" name="Shape 102"/>
        <p:cNvGrpSpPr/>
        <p:nvPr/>
      </p:nvGrpSpPr>
      <p:grpSpPr>
        <a:xfrm>
          <a:off x="0" y="0"/>
          <a:ext cx="0" cy="0"/>
          <a:chOff x="0" y="0"/>
          <a:chExt cx="0" cy="0"/>
        </a:xfrm>
      </p:grpSpPr>
      <p:sp>
        <p:nvSpPr>
          <p:cNvPr id="103" name="Google Shape;103;p74"/>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74"/>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05" name="Google Shape;105;p7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7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7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08" name="Shape 108"/>
        <p:cNvGrpSpPr/>
        <p:nvPr/>
      </p:nvGrpSpPr>
      <p:grpSpPr>
        <a:xfrm>
          <a:off x="0" y="0"/>
          <a:ext cx="0" cy="0"/>
          <a:chOff x="0" y="0"/>
          <a:chExt cx="0" cy="0"/>
        </a:xfrm>
      </p:grpSpPr>
      <p:sp>
        <p:nvSpPr>
          <p:cNvPr id="109" name="Google Shape;109;p75"/>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75"/>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280"/>
              <a:buFont typeface="Trebuchet MS"/>
              <a:buNone/>
              <a:defRPr sz="1600">
                <a:solidFill>
                  <a:srgbClr val="7F7F7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11" name="Google Shape;111;p75"/>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12" name="Google Shape;112;p7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7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7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5" name="Google Shape;115;p75"/>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16" name="Google Shape;116;p75"/>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sz="1800">
              <a:solidFill>
                <a:srgbClr val="BFE471"/>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17" name="Shape 117"/>
        <p:cNvGrpSpPr/>
        <p:nvPr/>
      </p:nvGrpSpPr>
      <p:grpSpPr>
        <a:xfrm>
          <a:off x="0" y="0"/>
          <a:ext cx="0" cy="0"/>
          <a:chOff x="0" y="0"/>
          <a:chExt cx="0" cy="0"/>
        </a:xfrm>
      </p:grpSpPr>
      <p:sp>
        <p:nvSpPr>
          <p:cNvPr id="118" name="Google Shape;118;p76"/>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76"/>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3F3F3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0" name="Google Shape;120;p7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7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7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23" name="Shape 123"/>
        <p:cNvGrpSpPr/>
        <p:nvPr/>
      </p:nvGrpSpPr>
      <p:grpSpPr>
        <a:xfrm>
          <a:off x="0" y="0"/>
          <a:ext cx="0" cy="0"/>
          <a:chOff x="0" y="0"/>
          <a:chExt cx="0" cy="0"/>
        </a:xfrm>
      </p:grpSpPr>
      <p:sp>
        <p:nvSpPr>
          <p:cNvPr id="124" name="Google Shape;124;p77"/>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77"/>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rgbClr val="3F3F3F"/>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26" name="Google Shape;126;p77"/>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27" name="Google Shape;127;p7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7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7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0" name="Google Shape;130;p77"/>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
        <p:nvSpPr>
          <p:cNvPr id="131" name="Google Shape;131;p77"/>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8000">
                <a:solidFill>
                  <a:srgbClr val="BFE471"/>
                </a:solidFill>
                <a:latin typeface="Arial"/>
                <a:ea typeface="Arial"/>
                <a:cs typeface="Arial"/>
                <a:sym typeface="Arial"/>
              </a:rPr>
              <a:t>”</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32" name="Shape 132"/>
        <p:cNvGrpSpPr/>
        <p:nvPr/>
      </p:nvGrpSpPr>
      <p:grpSpPr>
        <a:xfrm>
          <a:off x="0" y="0"/>
          <a:ext cx="0" cy="0"/>
          <a:chOff x="0" y="0"/>
          <a:chExt cx="0" cy="0"/>
        </a:xfrm>
      </p:grpSpPr>
      <p:sp>
        <p:nvSpPr>
          <p:cNvPr id="133" name="Google Shape;133;p78"/>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4400"/>
              <a:buFont typeface="Trebuchet MS"/>
              <a:buNone/>
              <a:defRPr b="0" sz="44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78"/>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Font typeface="Trebuchet MS"/>
              <a:buNone/>
              <a:defRPr sz="2400">
                <a:solidFill>
                  <a:schemeClr val="accent1"/>
                </a:solidFill>
              </a:defRPr>
            </a:lvl1pPr>
            <a:lvl2pPr indent="-228600" lvl="1" marL="914400" algn="l">
              <a:spcBef>
                <a:spcPts val="1000"/>
              </a:spcBef>
              <a:spcAft>
                <a:spcPts val="0"/>
              </a:spcAft>
              <a:buSzPts val="1280"/>
              <a:buFont typeface="Trebuchet MS"/>
              <a:buNone/>
              <a:defRPr/>
            </a:lvl2pPr>
            <a:lvl3pPr indent="-228600" lvl="2" marL="1371600" algn="l">
              <a:spcBef>
                <a:spcPts val="1000"/>
              </a:spcBef>
              <a:spcAft>
                <a:spcPts val="0"/>
              </a:spcAft>
              <a:buSzPts val="1120"/>
              <a:buFont typeface="Trebuchet MS"/>
              <a:buNone/>
              <a:defRPr/>
            </a:lvl3pPr>
            <a:lvl4pPr indent="-228600" lvl="3" marL="1828800" algn="l">
              <a:spcBef>
                <a:spcPts val="1000"/>
              </a:spcBef>
              <a:spcAft>
                <a:spcPts val="0"/>
              </a:spcAft>
              <a:buSzPts val="960"/>
              <a:buFont typeface="Trebuchet MS"/>
              <a:buNone/>
              <a:defRPr/>
            </a:lvl4pPr>
            <a:lvl5pPr indent="-228600" lvl="4" marL="2286000" algn="l">
              <a:spcBef>
                <a:spcPts val="1000"/>
              </a:spcBef>
              <a:spcAft>
                <a:spcPts val="0"/>
              </a:spcAft>
              <a:buSzPts val="960"/>
              <a:buFont typeface="Trebuchet MS"/>
              <a:buNone/>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5" name="Google Shape;135;p78"/>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40"/>
              <a:buNone/>
              <a:defRPr sz="1800">
                <a:solidFill>
                  <a:srgbClr val="7F7F7F"/>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36" name="Google Shape;136;p7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7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7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9" name="Shape 139"/>
        <p:cNvGrpSpPr/>
        <p:nvPr/>
      </p:nvGrpSpPr>
      <p:grpSpPr>
        <a:xfrm>
          <a:off x="0" y="0"/>
          <a:ext cx="0" cy="0"/>
          <a:chOff x="0" y="0"/>
          <a:chExt cx="0" cy="0"/>
        </a:xfrm>
      </p:grpSpPr>
      <p:sp>
        <p:nvSpPr>
          <p:cNvPr id="140" name="Google Shape;140;p7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79"/>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2" name="Google Shape;142;p7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7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7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5" name="Shape 145"/>
        <p:cNvGrpSpPr/>
        <p:nvPr/>
      </p:nvGrpSpPr>
      <p:grpSpPr>
        <a:xfrm>
          <a:off x="0" y="0"/>
          <a:ext cx="0" cy="0"/>
          <a:chOff x="0" y="0"/>
          <a:chExt cx="0" cy="0"/>
        </a:xfrm>
      </p:grpSpPr>
      <p:sp>
        <p:nvSpPr>
          <p:cNvPr id="146" name="Google Shape;146;p80"/>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80"/>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8" name="Google Shape;148;p8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8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8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1" name="Shape 151"/>
        <p:cNvGrpSpPr/>
        <p:nvPr/>
      </p:nvGrpSpPr>
      <p:grpSpPr>
        <a:xfrm>
          <a:off x="0" y="0"/>
          <a:ext cx="0" cy="0"/>
          <a:chOff x="0" y="0"/>
          <a:chExt cx="0" cy="0"/>
        </a:xfrm>
      </p:grpSpPr>
      <p:sp>
        <p:nvSpPr>
          <p:cNvPr id="152" name="Google Shape;152;p66"/>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3" name="Google Shape;153;p66"/>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67"/>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4" name="Google Shape;174;p67"/>
          <p:cNvSpPr txBox="1"/>
          <p:nvPr>
            <p:ph type="ctrTitle"/>
          </p:nvPr>
        </p:nvSpPr>
        <p:spPr>
          <a:xfrm>
            <a:off x="2179865" y="2628902"/>
            <a:ext cx="7832271" cy="160019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00ADBB"/>
              </a:buClr>
              <a:buSzPts val="3200"/>
              <a:buFont typeface="Trebuchet MS"/>
              <a:buNone/>
              <a:defRPr sz="3200">
                <a:solidFill>
                  <a:srgbClr val="00ADBB"/>
                </a:solidFill>
                <a:latin typeface="Trebuchet MS"/>
                <a:ea typeface="Trebuchet MS"/>
                <a:cs typeface="Trebuchet MS"/>
                <a:sym typeface="Trebuchet M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179" name="Shape 179"/>
        <p:cNvGrpSpPr/>
        <p:nvPr/>
      </p:nvGrpSpPr>
      <p:grpSpPr>
        <a:xfrm>
          <a:off x="0" y="0"/>
          <a:ext cx="0" cy="0"/>
          <a:chOff x="0" y="0"/>
          <a:chExt cx="0" cy="0"/>
        </a:xfrm>
      </p:grpSpPr>
      <p:sp>
        <p:nvSpPr>
          <p:cNvPr id="180" name="Google Shape;180;p82"/>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1" name="Google Shape;181;p82"/>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182" name="Shape 182"/>
        <p:cNvGrpSpPr/>
        <p:nvPr/>
      </p:nvGrpSpPr>
      <p:grpSpPr>
        <a:xfrm>
          <a:off x="0" y="0"/>
          <a:ext cx="0" cy="0"/>
          <a:chOff x="0" y="0"/>
          <a:chExt cx="0" cy="0"/>
        </a:xfrm>
      </p:grpSpPr>
      <p:sp>
        <p:nvSpPr>
          <p:cNvPr id="183" name="Google Shape;183;p83"/>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4" name="Google Shape;184;p83"/>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5" name="Google Shape;185;p83"/>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 2col">
  <p:cSld name="Title Content - 2col">
    <p:spTree>
      <p:nvGrpSpPr>
        <p:cNvPr id="186" name="Shape 186"/>
        <p:cNvGrpSpPr/>
        <p:nvPr/>
      </p:nvGrpSpPr>
      <p:grpSpPr>
        <a:xfrm>
          <a:off x="0" y="0"/>
          <a:ext cx="0" cy="0"/>
          <a:chOff x="0" y="0"/>
          <a:chExt cx="0" cy="0"/>
        </a:xfrm>
      </p:grpSpPr>
      <p:sp>
        <p:nvSpPr>
          <p:cNvPr id="187" name="Google Shape;187;p84"/>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8" name="Google Shape;188;p84"/>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89" name="Google Shape;189;p84"/>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Text - 1col">
  <p:cSld name="Title Subtitle Text - 1col">
    <p:spTree>
      <p:nvGrpSpPr>
        <p:cNvPr id="190" name="Shape 190"/>
        <p:cNvGrpSpPr/>
        <p:nvPr/>
      </p:nvGrpSpPr>
      <p:grpSpPr>
        <a:xfrm>
          <a:off x="0" y="0"/>
          <a:ext cx="0" cy="0"/>
          <a:chOff x="0" y="0"/>
          <a:chExt cx="0" cy="0"/>
        </a:xfrm>
      </p:grpSpPr>
      <p:sp>
        <p:nvSpPr>
          <p:cNvPr id="191" name="Google Shape;191;p85"/>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2" name="Google Shape;192;p85"/>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 name="Google Shape;193;p85"/>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4" name="Google Shape;194;p85"/>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Text - 1col">
  <p:cSld name="1_Title Text - 1col">
    <p:spTree>
      <p:nvGrpSpPr>
        <p:cNvPr id="195" name="Shape 195"/>
        <p:cNvGrpSpPr/>
        <p:nvPr/>
      </p:nvGrpSpPr>
      <p:grpSpPr>
        <a:xfrm>
          <a:off x="0" y="0"/>
          <a:ext cx="0" cy="0"/>
          <a:chOff x="0" y="0"/>
          <a:chExt cx="0" cy="0"/>
        </a:xfrm>
      </p:grpSpPr>
      <p:sp>
        <p:nvSpPr>
          <p:cNvPr id="196" name="Google Shape;196;p86"/>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7" name="Google Shape;197;p86"/>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Content - 2col">
  <p:cSld name="1_Title Subtitle Content - 2col">
    <p:spTree>
      <p:nvGrpSpPr>
        <p:cNvPr id="198" name="Shape 198"/>
        <p:cNvGrpSpPr/>
        <p:nvPr/>
      </p:nvGrpSpPr>
      <p:grpSpPr>
        <a:xfrm>
          <a:off x="0" y="0"/>
          <a:ext cx="0" cy="0"/>
          <a:chOff x="0" y="0"/>
          <a:chExt cx="0" cy="0"/>
        </a:xfrm>
      </p:grpSpPr>
      <p:sp>
        <p:nvSpPr>
          <p:cNvPr id="199" name="Google Shape;199;p87"/>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0" name="Google Shape;200;p87"/>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1" name="Google Shape;201;p87"/>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Content - 2col">
  <p:cSld name="1_Title Content - 2col">
    <p:spTree>
      <p:nvGrpSpPr>
        <p:cNvPr id="202" name="Shape 202"/>
        <p:cNvGrpSpPr/>
        <p:nvPr/>
      </p:nvGrpSpPr>
      <p:grpSpPr>
        <a:xfrm>
          <a:off x="0" y="0"/>
          <a:ext cx="0" cy="0"/>
          <a:chOff x="0" y="0"/>
          <a:chExt cx="0" cy="0"/>
        </a:xfrm>
      </p:grpSpPr>
      <p:sp>
        <p:nvSpPr>
          <p:cNvPr id="203" name="Google Shape;203;p88"/>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4" name="Google Shape;204;p88"/>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88"/>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ubtitle Text - 1col">
  <p:cSld name="1_Title Subtitle Text - 1col">
    <p:spTree>
      <p:nvGrpSpPr>
        <p:cNvPr id="206" name="Shape 206"/>
        <p:cNvGrpSpPr/>
        <p:nvPr/>
      </p:nvGrpSpPr>
      <p:grpSpPr>
        <a:xfrm>
          <a:off x="0" y="0"/>
          <a:ext cx="0" cy="0"/>
          <a:chOff x="0" y="0"/>
          <a:chExt cx="0" cy="0"/>
        </a:xfrm>
      </p:grpSpPr>
      <p:sp>
        <p:nvSpPr>
          <p:cNvPr id="207" name="Google Shape;207;p89"/>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8" name="Google Shape;208;p89"/>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9" name="Google Shape;209;p89"/>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0" name="Google Shape;210;p89"/>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11" name="Shape 211"/>
        <p:cNvGrpSpPr/>
        <p:nvPr/>
      </p:nvGrpSpPr>
      <p:grpSpPr>
        <a:xfrm>
          <a:off x="0" y="0"/>
          <a:ext cx="0" cy="0"/>
          <a:chOff x="0" y="0"/>
          <a:chExt cx="0" cy="0"/>
        </a:xfrm>
      </p:grpSpPr>
      <p:sp>
        <p:nvSpPr>
          <p:cNvPr id="212" name="Google Shape;212;p90"/>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90"/>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Text - 1col">
  <p:cSld name="2_Title Text - 1col">
    <p:spTree>
      <p:nvGrpSpPr>
        <p:cNvPr id="214" name="Shape 214"/>
        <p:cNvGrpSpPr/>
        <p:nvPr/>
      </p:nvGrpSpPr>
      <p:grpSpPr>
        <a:xfrm>
          <a:off x="0" y="0"/>
          <a:ext cx="0" cy="0"/>
          <a:chOff x="0" y="0"/>
          <a:chExt cx="0" cy="0"/>
        </a:xfrm>
      </p:grpSpPr>
      <p:sp>
        <p:nvSpPr>
          <p:cNvPr id="215" name="Google Shape;215;p91"/>
          <p:cNvSpPr txBox="1"/>
          <p:nvPr>
            <p:ph idx="1" type="body"/>
          </p:nvPr>
        </p:nvSpPr>
        <p:spPr>
          <a:xfrm>
            <a:off x="399370" y="1449389"/>
            <a:ext cx="11393260" cy="5096388"/>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6" name="Google Shape;216;p91"/>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Content - 2col">
  <p:cSld name="2_Title Subtitle Content - 2col">
    <p:spTree>
      <p:nvGrpSpPr>
        <p:cNvPr id="217" name="Shape 217"/>
        <p:cNvGrpSpPr/>
        <p:nvPr/>
      </p:nvGrpSpPr>
      <p:grpSpPr>
        <a:xfrm>
          <a:off x="0" y="0"/>
          <a:ext cx="0" cy="0"/>
          <a:chOff x="0" y="0"/>
          <a:chExt cx="0" cy="0"/>
        </a:xfrm>
      </p:grpSpPr>
      <p:sp>
        <p:nvSpPr>
          <p:cNvPr id="218" name="Google Shape;218;p92"/>
          <p:cNvSpPr txBox="1"/>
          <p:nvPr>
            <p:ph idx="1" type="body"/>
          </p:nvPr>
        </p:nvSpPr>
        <p:spPr>
          <a:xfrm>
            <a:off x="399369" y="1449388"/>
            <a:ext cx="11393261" cy="500784"/>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rgbClr val="00ADBB"/>
              </a:buClr>
              <a:buSzPts val="2000"/>
              <a:buFont typeface="Arial"/>
              <a:buNone/>
              <a:defRPr b="0" i="0" sz="2000" u="none" cap="none" strike="noStrike">
                <a:solidFill>
                  <a:srgbClr val="00ADBB"/>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92"/>
          <p:cNvSpPr txBox="1"/>
          <p:nvPr>
            <p:ph idx="2" type="body"/>
          </p:nvPr>
        </p:nvSpPr>
        <p:spPr>
          <a:xfrm>
            <a:off x="399370" y="2168526"/>
            <a:ext cx="11393260" cy="4429126"/>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chemeClr val="dk2"/>
              </a:buClr>
              <a:buSzPts val="1800"/>
              <a:buFont typeface="Arial"/>
              <a:buNone/>
              <a:defRPr b="0" i="0" sz="1800" u="none" cap="none" strike="noStrike">
                <a:solidFill>
                  <a:schemeClr val="dk2"/>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0" name="Google Shape;220;p92"/>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Content - 2col">
  <p:cSld name="2_Title Content - 2col">
    <p:spTree>
      <p:nvGrpSpPr>
        <p:cNvPr id="221" name="Shape 221"/>
        <p:cNvGrpSpPr/>
        <p:nvPr/>
      </p:nvGrpSpPr>
      <p:grpSpPr>
        <a:xfrm>
          <a:off x="0" y="0"/>
          <a:ext cx="0" cy="0"/>
          <a:chOff x="0" y="0"/>
          <a:chExt cx="0" cy="0"/>
        </a:xfrm>
      </p:grpSpPr>
      <p:sp>
        <p:nvSpPr>
          <p:cNvPr id="222" name="Google Shape;222;p93"/>
          <p:cNvSpPr txBox="1"/>
          <p:nvPr>
            <p:ph idx="1" type="body"/>
          </p:nvPr>
        </p:nvSpPr>
        <p:spPr>
          <a:xfrm>
            <a:off x="399370"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3" name="Google Shape;223;p93"/>
          <p:cNvSpPr txBox="1"/>
          <p:nvPr>
            <p:ph idx="2" type="body"/>
          </p:nvPr>
        </p:nvSpPr>
        <p:spPr>
          <a:xfrm>
            <a:off x="6273801" y="1449389"/>
            <a:ext cx="5518830" cy="5148262"/>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93"/>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913">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ubtitle Text - 1col">
  <p:cSld name="2_Title Subtitle Text - 1col">
    <p:spTree>
      <p:nvGrpSpPr>
        <p:cNvPr id="225" name="Shape 225"/>
        <p:cNvGrpSpPr/>
        <p:nvPr/>
      </p:nvGrpSpPr>
      <p:grpSpPr>
        <a:xfrm>
          <a:off x="0" y="0"/>
          <a:ext cx="0" cy="0"/>
          <a:chOff x="0" y="0"/>
          <a:chExt cx="0" cy="0"/>
        </a:xfrm>
      </p:grpSpPr>
      <p:sp>
        <p:nvSpPr>
          <p:cNvPr id="226" name="Google Shape;226;p94"/>
          <p:cNvSpPr txBox="1"/>
          <p:nvPr>
            <p:ph idx="1" type="body"/>
          </p:nvPr>
        </p:nvSpPr>
        <p:spPr>
          <a:xfrm>
            <a:off x="399370" y="1449388"/>
            <a:ext cx="11393260" cy="506611"/>
          </a:xfrm>
          <a:prstGeom prst="rect">
            <a:avLst/>
          </a:prstGeom>
          <a:noFill/>
          <a:ln>
            <a:noFill/>
          </a:ln>
        </p:spPr>
        <p:txBody>
          <a:bodyPr anchorCtr="0" anchor="ctr" bIns="0" lIns="0" spcFirstLastPara="1" rIns="0" wrap="square" tIns="0">
            <a:noAutofit/>
          </a:bodyPr>
          <a:lstStyle>
            <a:lvl1pPr indent="-228600" lvl="0" marL="457200" marR="0" rtl="0" algn="just">
              <a:lnSpc>
                <a:spcPct val="90000"/>
              </a:lnSpc>
              <a:spcBef>
                <a:spcPts val="1000"/>
              </a:spcBef>
              <a:spcAft>
                <a:spcPts val="0"/>
              </a:spcAft>
              <a:buClr>
                <a:schemeClr val="accent6"/>
              </a:buClr>
              <a:buSzPts val="2000"/>
              <a:buFont typeface="Arial"/>
              <a:buNone/>
              <a:defRPr b="0" i="0" sz="2000" u="none" cap="none" strike="noStrike">
                <a:solidFill>
                  <a:schemeClr val="accent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94"/>
          <p:cNvSpPr txBox="1"/>
          <p:nvPr>
            <p:ph idx="2" type="body"/>
          </p:nvPr>
        </p:nvSpPr>
        <p:spPr>
          <a:xfrm>
            <a:off x="399370"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94"/>
          <p:cNvSpPr txBox="1"/>
          <p:nvPr>
            <p:ph idx="3" type="body"/>
          </p:nvPr>
        </p:nvSpPr>
        <p:spPr>
          <a:xfrm>
            <a:off x="6273801" y="2168525"/>
            <a:ext cx="5518830" cy="4429124"/>
          </a:xfrm>
          <a:prstGeom prst="rect">
            <a:avLst/>
          </a:prstGeom>
          <a:noFill/>
          <a:ln>
            <a:noFill/>
          </a:ln>
        </p:spPr>
        <p:txBody>
          <a:bodyPr anchorCtr="0" anchor="t" bIns="0" lIns="0" spcFirstLastPara="1" rIns="0" wrap="square" tIns="0">
            <a:noAutofit/>
          </a:bodyPr>
          <a:lstStyle>
            <a:lvl1pPr indent="-228600" lvl="0" marL="457200" marR="0" rtl="0" algn="just">
              <a:lnSpc>
                <a:spcPct val="90000"/>
              </a:lnSpc>
              <a:spcBef>
                <a:spcPts val="1000"/>
              </a:spcBef>
              <a:spcAft>
                <a:spcPts val="0"/>
              </a:spcAft>
              <a:buClr>
                <a:srgbClr val="000000"/>
              </a:buClr>
              <a:buSzPts val="1800"/>
              <a:buFont typeface="Arial"/>
              <a:buNone/>
              <a:defRPr b="0" i="0" sz="1800" u="none" cap="none" strike="noStrike">
                <a:solidFill>
                  <a:srgbClr val="000000"/>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9" name="Google Shape;229;p94"/>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1366">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30" name="Shape 230"/>
        <p:cNvGrpSpPr/>
        <p:nvPr/>
      </p:nvGrpSpPr>
      <p:grpSpPr>
        <a:xfrm>
          <a:off x="0" y="0"/>
          <a:ext cx="0" cy="0"/>
          <a:chOff x="0" y="0"/>
          <a:chExt cx="0" cy="0"/>
        </a:xfrm>
      </p:grpSpPr>
      <p:sp>
        <p:nvSpPr>
          <p:cNvPr id="231" name="Google Shape;231;p95"/>
          <p:cNvSpPr/>
          <p:nvPr/>
        </p:nvSpPr>
        <p:spPr>
          <a:xfrm>
            <a:off x="0" y="0"/>
            <a:ext cx="12192000" cy="6858000"/>
          </a:xfrm>
          <a:prstGeom prst="rect">
            <a:avLst/>
          </a:prstGeom>
          <a:solidFill>
            <a:srgbClr val="DDE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95"/>
          <p:cNvSpPr txBox="1"/>
          <p:nvPr>
            <p:ph type="ctrTitle"/>
          </p:nvPr>
        </p:nvSpPr>
        <p:spPr>
          <a:xfrm>
            <a:off x="2179865" y="2628902"/>
            <a:ext cx="7832271" cy="1600197"/>
          </a:xfrm>
          <a:prstGeom prst="rect">
            <a:avLst/>
          </a:prstGeom>
          <a:noFill/>
          <a:ln>
            <a:noFill/>
          </a:ln>
        </p:spPr>
        <p:txBody>
          <a:bodyPr anchorCtr="0" anchor="ctr" bIns="0" lIns="0" spcFirstLastPara="1" rIns="0" wrap="square" tIns="0">
            <a:normAutofit/>
          </a:bodyPr>
          <a:lstStyle>
            <a:lvl1pPr lvl="0" algn="ctr">
              <a:lnSpc>
                <a:spcPct val="100000"/>
              </a:lnSpc>
              <a:spcBef>
                <a:spcPts val="0"/>
              </a:spcBef>
              <a:spcAft>
                <a:spcPts val="0"/>
              </a:spcAft>
              <a:buClr>
                <a:srgbClr val="00ADBB"/>
              </a:buClr>
              <a:buSzPts val="3200"/>
              <a:buFont typeface="Calibri"/>
              <a:buNone/>
              <a:defRPr sz="3200">
                <a:solidFill>
                  <a:srgbClr val="00ADBB"/>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21" Type="http://schemas.openxmlformats.org/officeDocument/2006/relationships/theme" Target="../theme/theme3.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slideLayout" Target="../slideLayouts/slideLayout18.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0.xml"/><Relationship Id="rId3"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9.xml"/><Relationship Id="rId10" Type="http://schemas.openxmlformats.org/officeDocument/2006/relationships/slideLayout" Target="../slideLayouts/slideLayout28.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5" Type="http://schemas.openxmlformats.org/officeDocument/2006/relationships/slideLayout" Target="../slideLayouts/slideLayout33.xml"/><Relationship Id="rId14" Type="http://schemas.openxmlformats.org/officeDocument/2006/relationships/slideLayout" Target="../slideLayouts/slideLayout32.xml"/><Relationship Id="rId17" Type="http://schemas.openxmlformats.org/officeDocument/2006/relationships/theme" Target="../theme/theme4.xml"/><Relationship Id="rId16" Type="http://schemas.openxmlformats.org/officeDocument/2006/relationships/slideLayout" Target="../slideLayouts/slideLayout34.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59"/>
          <p:cNvGrpSpPr/>
          <p:nvPr/>
        </p:nvGrpSpPr>
        <p:grpSpPr>
          <a:xfrm>
            <a:off x="0" y="-8467"/>
            <a:ext cx="12192000" cy="6866467"/>
            <a:chOff x="0" y="-8467"/>
            <a:chExt cx="12192000" cy="6866467"/>
          </a:xfrm>
        </p:grpSpPr>
        <p:cxnSp>
          <p:nvCxnSpPr>
            <p:cNvPr id="11" name="Google Shape;11;p59"/>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12" name="Google Shape;12;p59"/>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13" name="Google Shape;13;p59"/>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4" name="Google Shape;14;p59"/>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 name="Google Shape;15;p59"/>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 name="Google Shape;16;p59"/>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7" name="Google Shape;17;p59"/>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8" name="Google Shape;18;p59"/>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9" name="Google Shape;19;p59"/>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0" name="Google Shape;20;p59"/>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21" name="Google Shape;21;p5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 name="Google Shape;22;p5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23" name="Google Shape;23;p5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4" name="Google Shape;24;p5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5" name="Google Shape;25;p5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26" name="Google Shape;26;p59"/>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4" name="Shape 154"/>
        <p:cNvGrpSpPr/>
        <p:nvPr/>
      </p:nvGrpSpPr>
      <p:grpSpPr>
        <a:xfrm>
          <a:off x="0" y="0"/>
          <a:ext cx="0" cy="0"/>
          <a:chOff x="0" y="0"/>
          <a:chExt cx="0" cy="0"/>
        </a:xfrm>
      </p:grpSpPr>
      <p:grpSp>
        <p:nvGrpSpPr>
          <p:cNvPr id="155" name="Google Shape;155;p65"/>
          <p:cNvGrpSpPr/>
          <p:nvPr/>
        </p:nvGrpSpPr>
        <p:grpSpPr>
          <a:xfrm>
            <a:off x="0" y="-8467"/>
            <a:ext cx="12192000" cy="6866467"/>
            <a:chOff x="0" y="-8467"/>
            <a:chExt cx="12192000" cy="6866467"/>
          </a:xfrm>
        </p:grpSpPr>
        <p:cxnSp>
          <p:nvCxnSpPr>
            <p:cNvPr id="156" name="Google Shape;156;p65"/>
            <p:cNvCxnSpPr/>
            <p:nvPr/>
          </p:nvCxnSpPr>
          <p:spPr>
            <a:xfrm>
              <a:off x="9371012" y="0"/>
              <a:ext cx="1219200" cy="6858000"/>
            </a:xfrm>
            <a:prstGeom prst="straightConnector1">
              <a:avLst/>
            </a:prstGeom>
            <a:noFill/>
            <a:ln cap="flat" cmpd="sng" w="9525">
              <a:solidFill>
                <a:schemeClr val="dk1"/>
              </a:solidFill>
              <a:prstDash val="solid"/>
              <a:round/>
              <a:headEnd len="sm" w="sm" type="none"/>
              <a:tailEnd len="sm" w="sm" type="none"/>
            </a:ln>
          </p:spPr>
        </p:cxnSp>
        <p:cxnSp>
          <p:nvCxnSpPr>
            <p:cNvPr id="157" name="Google Shape;157;p65"/>
            <p:cNvCxnSpPr/>
            <p:nvPr/>
          </p:nvCxnSpPr>
          <p:spPr>
            <a:xfrm flipH="1">
              <a:off x="7425267" y="3681413"/>
              <a:ext cx="4763558" cy="3176587"/>
            </a:xfrm>
            <a:prstGeom prst="straightConnector1">
              <a:avLst/>
            </a:prstGeom>
            <a:noFill/>
            <a:ln cap="flat" cmpd="sng" w="9525">
              <a:solidFill>
                <a:schemeClr val="dk1"/>
              </a:solidFill>
              <a:prstDash val="solid"/>
              <a:round/>
              <a:headEnd len="sm" w="sm" type="none"/>
              <a:tailEnd len="sm" w="sm" type="none"/>
            </a:ln>
          </p:spPr>
        </p:cxnSp>
        <p:sp>
          <p:nvSpPr>
            <p:cNvPr id="158" name="Google Shape;158;p65"/>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0196"/>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59" name="Google Shape;159;p65"/>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0" name="Google Shape;160;p65"/>
            <p:cNvSpPr/>
            <p:nvPr/>
          </p:nvSpPr>
          <p:spPr>
            <a:xfrm>
              <a:off x="8932333" y="3048000"/>
              <a:ext cx="3259667" cy="3810000"/>
            </a:xfrm>
            <a:prstGeom prst="triangle">
              <a:avLst>
                <a:gd fmla="val 100000" name="adj"/>
              </a:avLst>
            </a:prstGeom>
            <a:solidFill>
              <a:schemeClr val="accent2">
                <a:alpha val="72157"/>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1" name="Google Shape;161;p65"/>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E7818">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2" name="Google Shape;162;p65"/>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70196"/>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3" name="Google Shape;163;p65"/>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4" name="Google Shape;164;p65"/>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165" name="Google Shape;165;p65"/>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grpSp>
      <p:sp>
        <p:nvSpPr>
          <p:cNvPr id="166" name="Google Shape;166;p6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67" name="Google Shape;167;p6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spcBef>
                <a:spcPts val="1000"/>
              </a:spcBef>
              <a:spcAft>
                <a:spcPts val="0"/>
              </a:spcAft>
              <a:buClr>
                <a:schemeClr val="accent1"/>
              </a:buClr>
              <a:buSzPts val="1440"/>
              <a:buFont typeface="Noto Sans Symbols"/>
              <a:buChar char="►"/>
              <a:defRPr b="0" i="0" sz="1800" u="none" cap="none" strike="noStrike">
                <a:solidFill>
                  <a:srgbClr val="FEFEFE"/>
                </a:solidFill>
                <a:latin typeface="Trebuchet MS"/>
                <a:ea typeface="Trebuchet MS"/>
                <a:cs typeface="Trebuchet MS"/>
                <a:sym typeface="Trebuchet MS"/>
              </a:defRPr>
            </a:lvl1pPr>
            <a:lvl2pPr indent="-309880" lvl="1" marL="914400" marR="0" rtl="0" algn="l">
              <a:spcBef>
                <a:spcPts val="1000"/>
              </a:spcBef>
              <a:spcAft>
                <a:spcPts val="0"/>
              </a:spcAft>
              <a:buClr>
                <a:schemeClr val="accent1"/>
              </a:buClr>
              <a:buSzPts val="1280"/>
              <a:buFont typeface="Noto Sans Symbols"/>
              <a:buChar char="►"/>
              <a:defRPr b="0" i="0" sz="1600" u="none" cap="none" strike="noStrike">
                <a:solidFill>
                  <a:srgbClr val="FEFEFE"/>
                </a:solidFill>
                <a:latin typeface="Trebuchet MS"/>
                <a:ea typeface="Trebuchet MS"/>
                <a:cs typeface="Trebuchet MS"/>
                <a:sym typeface="Trebuchet MS"/>
              </a:defRPr>
            </a:lvl2pPr>
            <a:lvl3pPr indent="-299720" lvl="2" marL="1371600" marR="0" rtl="0" algn="l">
              <a:spcBef>
                <a:spcPts val="1000"/>
              </a:spcBef>
              <a:spcAft>
                <a:spcPts val="0"/>
              </a:spcAft>
              <a:buClr>
                <a:schemeClr val="accent1"/>
              </a:buClr>
              <a:buSzPts val="1120"/>
              <a:buFont typeface="Noto Sans Symbols"/>
              <a:buChar char="►"/>
              <a:defRPr b="0" i="0" sz="1400" u="none" cap="none" strike="noStrike">
                <a:solidFill>
                  <a:srgbClr val="FEFEFE"/>
                </a:solidFill>
                <a:latin typeface="Trebuchet MS"/>
                <a:ea typeface="Trebuchet MS"/>
                <a:cs typeface="Trebuchet MS"/>
                <a:sym typeface="Trebuchet MS"/>
              </a:defRPr>
            </a:lvl3pPr>
            <a:lvl4pPr indent="-289560" lvl="3" marL="1828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4pPr>
            <a:lvl5pPr indent="-289560" lvl="4" marL="22860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5pPr>
            <a:lvl6pPr indent="-289560" lvl="5" marL="27432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6pPr>
            <a:lvl7pPr indent="-289560" lvl="6" marL="32004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7pPr>
            <a:lvl8pPr indent="-289560" lvl="7" marL="36576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8pPr>
            <a:lvl9pPr indent="-289560" lvl="8" marL="4114800" marR="0" rtl="0" algn="l">
              <a:spcBef>
                <a:spcPts val="1000"/>
              </a:spcBef>
              <a:spcAft>
                <a:spcPts val="0"/>
              </a:spcAft>
              <a:buClr>
                <a:schemeClr val="accent1"/>
              </a:buClr>
              <a:buSzPts val="960"/>
              <a:buFont typeface="Noto Sans Symbols"/>
              <a:buChar char="►"/>
              <a:defRPr b="0" i="0" sz="1200" u="none" cap="none" strike="noStrike">
                <a:solidFill>
                  <a:srgbClr val="FEFEFE"/>
                </a:solidFill>
                <a:latin typeface="Trebuchet MS"/>
                <a:ea typeface="Trebuchet MS"/>
                <a:cs typeface="Trebuchet MS"/>
                <a:sym typeface="Trebuchet MS"/>
              </a:defRPr>
            </a:lvl9pPr>
          </a:lstStyle>
          <a:p/>
        </p:txBody>
      </p:sp>
      <p:sp>
        <p:nvSpPr>
          <p:cNvPr id="168" name="Google Shape;168;p6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69" name="Google Shape;169;p6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chemeClr val="l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lt1"/>
                </a:solidFill>
                <a:latin typeface="Trebuchet MS"/>
                <a:ea typeface="Trebuchet MS"/>
                <a:cs typeface="Trebuchet MS"/>
                <a:sym typeface="Trebuchet MS"/>
              </a:defRPr>
            </a:lvl9pPr>
          </a:lstStyle>
          <a:p/>
        </p:txBody>
      </p:sp>
      <p:sp>
        <p:nvSpPr>
          <p:cNvPr id="170" name="Google Shape;170;p6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sz="900" u="none">
                <a:solidFill>
                  <a:schemeClr val="accent1"/>
                </a:solidFill>
                <a:latin typeface="Trebuchet MS"/>
                <a:ea typeface="Trebuchet MS"/>
                <a:cs typeface="Trebuchet MS"/>
                <a:sym typeface="Trebuchet MS"/>
              </a:defRPr>
            </a:lvl1pPr>
            <a:lvl2pPr indent="0" lvl="1" marL="0" marR="0" rtl="0" algn="r">
              <a:spcBef>
                <a:spcPts val="0"/>
              </a:spcBef>
              <a:buNone/>
              <a:defRPr b="0" sz="900" u="none">
                <a:solidFill>
                  <a:schemeClr val="accent1"/>
                </a:solidFill>
                <a:latin typeface="Trebuchet MS"/>
                <a:ea typeface="Trebuchet MS"/>
                <a:cs typeface="Trebuchet MS"/>
                <a:sym typeface="Trebuchet MS"/>
              </a:defRPr>
            </a:lvl2pPr>
            <a:lvl3pPr indent="0" lvl="2" marL="0" marR="0" rtl="0" algn="r">
              <a:spcBef>
                <a:spcPts val="0"/>
              </a:spcBef>
              <a:buNone/>
              <a:defRPr b="0" sz="900" u="none">
                <a:solidFill>
                  <a:schemeClr val="accent1"/>
                </a:solidFill>
                <a:latin typeface="Trebuchet MS"/>
                <a:ea typeface="Trebuchet MS"/>
                <a:cs typeface="Trebuchet MS"/>
                <a:sym typeface="Trebuchet MS"/>
              </a:defRPr>
            </a:lvl3pPr>
            <a:lvl4pPr indent="0" lvl="3" marL="0" marR="0" rtl="0" algn="r">
              <a:spcBef>
                <a:spcPts val="0"/>
              </a:spcBef>
              <a:buNone/>
              <a:defRPr b="0" sz="900" u="none">
                <a:solidFill>
                  <a:schemeClr val="accent1"/>
                </a:solidFill>
                <a:latin typeface="Trebuchet MS"/>
                <a:ea typeface="Trebuchet MS"/>
                <a:cs typeface="Trebuchet MS"/>
                <a:sym typeface="Trebuchet MS"/>
              </a:defRPr>
            </a:lvl4pPr>
            <a:lvl5pPr indent="0" lvl="4" marL="0" marR="0" rtl="0" algn="r">
              <a:spcBef>
                <a:spcPts val="0"/>
              </a:spcBef>
              <a:buNone/>
              <a:defRPr b="0" sz="900" u="none">
                <a:solidFill>
                  <a:schemeClr val="accent1"/>
                </a:solidFill>
                <a:latin typeface="Trebuchet MS"/>
                <a:ea typeface="Trebuchet MS"/>
                <a:cs typeface="Trebuchet MS"/>
                <a:sym typeface="Trebuchet MS"/>
              </a:defRPr>
            </a:lvl5pPr>
            <a:lvl6pPr indent="0" lvl="5" marL="0" marR="0" rtl="0" algn="r">
              <a:spcBef>
                <a:spcPts val="0"/>
              </a:spcBef>
              <a:buNone/>
              <a:defRPr b="0" sz="900" u="none">
                <a:solidFill>
                  <a:schemeClr val="accent1"/>
                </a:solidFill>
                <a:latin typeface="Trebuchet MS"/>
                <a:ea typeface="Trebuchet MS"/>
                <a:cs typeface="Trebuchet MS"/>
                <a:sym typeface="Trebuchet MS"/>
              </a:defRPr>
            </a:lvl6pPr>
            <a:lvl7pPr indent="0" lvl="6" marL="0" marR="0" rtl="0" algn="r">
              <a:spcBef>
                <a:spcPts val="0"/>
              </a:spcBef>
              <a:buNone/>
              <a:defRPr b="0" sz="900" u="none">
                <a:solidFill>
                  <a:schemeClr val="accent1"/>
                </a:solidFill>
                <a:latin typeface="Trebuchet MS"/>
                <a:ea typeface="Trebuchet MS"/>
                <a:cs typeface="Trebuchet MS"/>
                <a:sym typeface="Trebuchet MS"/>
              </a:defRPr>
            </a:lvl7pPr>
            <a:lvl8pPr indent="0" lvl="7" marL="0" marR="0" rtl="0" algn="r">
              <a:spcBef>
                <a:spcPts val="0"/>
              </a:spcBef>
              <a:buNone/>
              <a:defRPr b="0" sz="900" u="none">
                <a:solidFill>
                  <a:schemeClr val="accent1"/>
                </a:solidFill>
                <a:latin typeface="Trebuchet MS"/>
                <a:ea typeface="Trebuchet MS"/>
                <a:cs typeface="Trebuchet MS"/>
                <a:sym typeface="Trebuchet MS"/>
              </a:defRPr>
            </a:lvl8pPr>
            <a:lvl9pPr indent="0" lvl="8" marL="0" marR="0" rtl="0" algn="r">
              <a:spcBef>
                <a:spcPts val="0"/>
              </a:spcBef>
              <a:buNone/>
              <a:defRPr b="0" sz="9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pic>
        <p:nvPicPr>
          <p:cNvPr descr="A green and black logo&#10;&#10;AI-generated content may be incorrect." id="171" name="Google Shape;171;p65"/>
          <p:cNvPicPr preferRelativeResize="0"/>
          <p:nvPr/>
        </p:nvPicPr>
        <p:blipFill rotWithShape="1">
          <a:blip r:embed="rId1">
            <a:alphaModFix/>
          </a:blip>
          <a:srcRect b="0" l="0" r="0" t="0"/>
          <a:stretch/>
        </p:blipFill>
        <p:spPr>
          <a:xfrm>
            <a:off x="368816" y="-252574"/>
            <a:ext cx="1408173" cy="140817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5" name="Shape 175"/>
        <p:cNvGrpSpPr/>
        <p:nvPr/>
      </p:nvGrpSpPr>
      <p:grpSpPr>
        <a:xfrm>
          <a:off x="0" y="0"/>
          <a:ext cx="0" cy="0"/>
          <a:chOff x="0" y="0"/>
          <a:chExt cx="0" cy="0"/>
        </a:xfrm>
      </p:grpSpPr>
      <p:sp>
        <p:nvSpPr>
          <p:cNvPr id="176" name="Google Shape;176;p81"/>
          <p:cNvSpPr txBox="1"/>
          <p:nvPr>
            <p:ph type="title"/>
          </p:nvPr>
        </p:nvSpPr>
        <p:spPr>
          <a:xfrm>
            <a:off x="399370" y="252828"/>
            <a:ext cx="11393260" cy="675444"/>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lt1"/>
              </a:buClr>
              <a:buSzPts val="2800"/>
              <a:buFont typeface="Calibri"/>
              <a:buNone/>
              <a:defRPr b="0" i="0" sz="28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descr="A green and black logo&#10;&#10;AI-generated content may be incorrect." id="177" name="Google Shape;177;p81"/>
          <p:cNvPicPr preferRelativeResize="0"/>
          <p:nvPr/>
        </p:nvPicPr>
        <p:blipFill rotWithShape="1">
          <a:blip r:embed="rId1">
            <a:alphaModFix/>
          </a:blip>
          <a:srcRect b="0" l="0" r="0" t="0"/>
          <a:stretch/>
        </p:blipFill>
        <p:spPr>
          <a:xfrm>
            <a:off x="273423" y="-166137"/>
            <a:ext cx="1408173" cy="1408173"/>
          </a:xfrm>
          <a:prstGeom prst="rect">
            <a:avLst/>
          </a:prstGeom>
          <a:noFill/>
          <a:ln>
            <a:noFill/>
          </a:ln>
        </p:spPr>
      </p:pic>
      <p:pic>
        <p:nvPicPr>
          <p:cNvPr descr="A blue text on a black background&#10;&#10;AI-generated content may be incorrect." id="178" name="Google Shape;178;p81"/>
          <p:cNvPicPr preferRelativeResize="0"/>
          <p:nvPr/>
        </p:nvPicPr>
        <p:blipFill rotWithShape="1">
          <a:blip r:embed="rId2">
            <a:alphaModFix/>
          </a:blip>
          <a:srcRect b="0" l="0" r="0" t="0"/>
          <a:stretch/>
        </p:blipFill>
        <p:spPr>
          <a:xfrm>
            <a:off x="10674759" y="420687"/>
            <a:ext cx="1117871" cy="23452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youtube.com/watch?v=22coAwMD9M0" TargetMode="Externa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5.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www.triodos.com/" TargetMode="External"/><Relationship Id="rId4" Type="http://schemas.openxmlformats.org/officeDocument/2006/relationships/image" Target="../media/image3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environment.govt.nz/assets/Publications/Files/example-ghg-report.pdf" TargetMode="External"/><Relationship Id="rId4" Type="http://schemas.openxmlformats.org/officeDocument/2006/relationships/image" Target="../media/image2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hyperlink" Target="https://www.europarl.europa.eu/RegData/etudes/IDAN/2015/563471/IPOL_IDA(2015)563471_EN.pdf" TargetMode="External"/><Relationship Id="rId4" Type="http://schemas.openxmlformats.org/officeDocument/2006/relationships/image" Target="../media/image35.jpg"/><Relationship Id="rId5" Type="http://schemas.openxmlformats.org/officeDocument/2006/relationships/image" Target="../media/image2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26.png"/><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26.png"/><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26.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5.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2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2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2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hyperlink" Target="https://doi.org/10.1007/978-3-030-02006-4_128-1" TargetMode="External"/><Relationship Id="rId4" Type="http://schemas.openxmlformats.org/officeDocument/2006/relationships/hyperlink" Target="https://www.21kschool.com/in/blog/sustainable-education/" TargetMode="External"/><Relationship Id="rId5" Type="http://schemas.openxmlformats.org/officeDocument/2006/relationships/hyperlink" Target="https://teachwitheuropeana.eun.org/updates/sustainable-education/" TargetMode="External"/><Relationship Id="rId6" Type="http://schemas.openxmlformats.org/officeDocument/2006/relationships/hyperlink" Target="https://www.unesco.org/en/sustainable-development/education" TargetMode="External"/></Relationships>
</file>

<file path=ppt/slides/_rels/slide58.xml.rels><?xml version="1.0" encoding="UTF-8" standalone="yes"?><Relationships xmlns="http://schemas.openxmlformats.org/package/2006/relationships"><Relationship Id="rId11" Type="http://schemas.openxmlformats.org/officeDocument/2006/relationships/image" Target="../media/image42.png"/><Relationship Id="rId10" Type="http://schemas.openxmlformats.org/officeDocument/2006/relationships/image" Target="../media/image45.jpg"/><Relationship Id="rId13" Type="http://schemas.openxmlformats.org/officeDocument/2006/relationships/image" Target="../media/image41.jpg"/><Relationship Id="rId12" Type="http://schemas.openxmlformats.org/officeDocument/2006/relationships/image" Target="../media/image43.jpg"/><Relationship Id="rId1" Type="http://schemas.openxmlformats.org/officeDocument/2006/relationships/slideLayout" Target="../slideLayouts/slideLayout20.xml"/><Relationship Id="rId2" Type="http://schemas.openxmlformats.org/officeDocument/2006/relationships/notesSlide" Target="../notesSlides/notesSlide58.xml"/><Relationship Id="rId3" Type="http://schemas.openxmlformats.org/officeDocument/2006/relationships/image" Target="../media/image34.jpg"/><Relationship Id="rId4" Type="http://schemas.openxmlformats.org/officeDocument/2006/relationships/image" Target="../media/image38.png"/><Relationship Id="rId9" Type="http://schemas.openxmlformats.org/officeDocument/2006/relationships/image" Target="../media/image44.jpg"/><Relationship Id="rId15" Type="http://schemas.openxmlformats.org/officeDocument/2006/relationships/image" Target="../media/image48.jpg"/><Relationship Id="rId14" Type="http://schemas.openxmlformats.org/officeDocument/2006/relationships/image" Target="../media/image47.png"/><Relationship Id="rId17" Type="http://schemas.openxmlformats.org/officeDocument/2006/relationships/image" Target="../media/image49.png"/><Relationship Id="rId16" Type="http://schemas.openxmlformats.org/officeDocument/2006/relationships/image" Target="../media/image50.png"/><Relationship Id="rId5" Type="http://schemas.openxmlformats.org/officeDocument/2006/relationships/image" Target="../media/image37.jpg"/><Relationship Id="rId6" Type="http://schemas.openxmlformats.org/officeDocument/2006/relationships/image" Target="../media/image36.png"/><Relationship Id="rId18" Type="http://schemas.openxmlformats.org/officeDocument/2006/relationships/image" Target="../media/image51.png"/><Relationship Id="rId7" Type="http://schemas.openxmlformats.org/officeDocument/2006/relationships/image" Target="../media/image40.jpg"/><Relationship Id="rId8" Type="http://schemas.openxmlformats.org/officeDocument/2006/relationships/image" Target="../media/image4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
          <p:cNvSpPr txBox="1"/>
          <p:nvPr/>
        </p:nvSpPr>
        <p:spPr>
          <a:xfrm>
            <a:off x="3169920" y="5687475"/>
            <a:ext cx="5090160" cy="101059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sp>
        <p:nvSpPr>
          <p:cNvPr id="239" name="Google Shape;239;p1"/>
          <p:cNvSpPr/>
          <p:nvPr/>
        </p:nvSpPr>
        <p:spPr>
          <a:xfrm>
            <a:off x="2843306" y="4668184"/>
            <a:ext cx="6010137" cy="43016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rebuchet MS"/>
                <a:ea typeface="Trebuchet MS"/>
                <a:cs typeface="Trebuchet MS"/>
                <a:sym typeface="Trebuchet MS"/>
              </a:rPr>
              <a:t>Elaborated by: </a:t>
            </a:r>
            <a:r>
              <a:rPr b="1" lang="en-US" sz="1800">
                <a:solidFill>
                  <a:schemeClr val="dk1"/>
                </a:solidFill>
                <a:latin typeface="Trebuchet MS"/>
                <a:ea typeface="Trebuchet MS"/>
                <a:cs typeface="Trebuchet MS"/>
                <a:sym typeface="Trebuchet MS"/>
              </a:rPr>
              <a:t>Group for European Integration [GIE]</a:t>
            </a:r>
            <a:endParaRPr/>
          </a:p>
        </p:txBody>
      </p:sp>
      <p:sp>
        <p:nvSpPr>
          <p:cNvPr id="240" name="Google Shape;240;p1"/>
          <p:cNvSpPr/>
          <p:nvPr/>
        </p:nvSpPr>
        <p:spPr>
          <a:xfrm>
            <a:off x="314960" y="182880"/>
            <a:ext cx="1757680" cy="589280"/>
          </a:xfrm>
          <a:prstGeom prst="rect">
            <a:avLst/>
          </a:prstGeom>
          <a:solidFill>
            <a:schemeClr val="lt1"/>
          </a:solidFill>
          <a:ln cap="rnd" cmpd="sng" w="190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descr="A green and black logo&#10;&#10;AI-generated content may be incorrect." id="241" name="Google Shape;241;p1"/>
          <p:cNvPicPr preferRelativeResize="0"/>
          <p:nvPr/>
        </p:nvPicPr>
        <p:blipFill rotWithShape="1">
          <a:blip r:embed="rId3">
            <a:alphaModFix/>
          </a:blip>
          <a:srcRect b="29006" l="0" r="0" t="32394"/>
          <a:stretch/>
        </p:blipFill>
        <p:spPr>
          <a:xfrm>
            <a:off x="0" y="0"/>
            <a:ext cx="4506769" cy="1739590"/>
          </a:xfrm>
          <a:prstGeom prst="rect">
            <a:avLst/>
          </a:prstGeom>
          <a:noFill/>
          <a:ln>
            <a:noFill/>
          </a:ln>
        </p:spPr>
      </p:pic>
      <p:sp>
        <p:nvSpPr>
          <p:cNvPr id="242" name="Google Shape;242;p1"/>
          <p:cNvSpPr txBox="1"/>
          <p:nvPr/>
        </p:nvSpPr>
        <p:spPr>
          <a:xfrm>
            <a:off x="2356908" y="1420969"/>
            <a:ext cx="7119257" cy="200803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WP4: Train-the-Trainer</a:t>
            </a:r>
            <a:endParaRPr/>
          </a:p>
          <a:p>
            <a:pPr indent="0" lvl="0" marL="0" marR="0" rtl="0" algn="ctr">
              <a:lnSpc>
                <a:spcPct val="100000"/>
              </a:lnSpc>
              <a:spcBef>
                <a:spcPts val="0"/>
              </a:spcBef>
              <a:spcAft>
                <a:spcPts val="0"/>
              </a:spcAft>
              <a:buClr>
                <a:srgbClr val="255839"/>
              </a:buClr>
              <a:buSzPts val="4400"/>
              <a:buFont typeface="Trebuchet MS"/>
              <a:buNone/>
            </a:pPr>
            <a:r>
              <a:rPr lang="en-US" sz="4400">
                <a:solidFill>
                  <a:srgbClr val="255839"/>
                </a:solidFill>
                <a:latin typeface="Trebuchet MS"/>
                <a:ea typeface="Trebuchet MS"/>
                <a:cs typeface="Trebuchet MS"/>
                <a:sym typeface="Trebuchet MS"/>
              </a:rPr>
              <a:t>CPD Programme</a:t>
            </a:r>
            <a:endParaRPr sz="4400">
              <a:solidFill>
                <a:srgbClr val="255839"/>
              </a:solidFill>
              <a:latin typeface="Trebuchet MS"/>
              <a:ea typeface="Trebuchet MS"/>
              <a:cs typeface="Trebuchet MS"/>
              <a:sym typeface="Trebuchet MS"/>
            </a:endParaRPr>
          </a:p>
        </p:txBody>
      </p:sp>
      <p:pic>
        <p:nvPicPr>
          <p:cNvPr descr="A blue text on a black background&#10;&#10;AI-generated content may be incorrect." id="243" name="Google Shape;243;p1"/>
          <p:cNvPicPr preferRelativeResize="0"/>
          <p:nvPr/>
        </p:nvPicPr>
        <p:blipFill rotWithShape="1">
          <a:blip r:embed="rId4">
            <a:alphaModFix/>
          </a:blip>
          <a:srcRect b="0" l="0" r="0" t="0"/>
          <a:stretch/>
        </p:blipFill>
        <p:spPr>
          <a:xfrm>
            <a:off x="615852" y="5754709"/>
            <a:ext cx="2554068" cy="535831"/>
          </a:xfrm>
          <a:prstGeom prst="rect">
            <a:avLst/>
          </a:prstGeom>
          <a:noFill/>
          <a:ln>
            <a:noFill/>
          </a:ln>
        </p:spPr>
      </p:pic>
      <p:sp>
        <p:nvSpPr>
          <p:cNvPr id="244" name="Google Shape;244;p1"/>
          <p:cNvSpPr txBox="1"/>
          <p:nvPr/>
        </p:nvSpPr>
        <p:spPr>
          <a:xfrm>
            <a:off x="1196649" y="3520009"/>
            <a:ext cx="8365211" cy="99217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92D050"/>
              </a:buClr>
              <a:buSzPts val="2400"/>
              <a:buFont typeface="Arial"/>
              <a:buNone/>
            </a:pPr>
            <a:r>
              <a:rPr b="1" lang="en-US" sz="2400">
                <a:solidFill>
                  <a:srgbClr val="92D050"/>
                </a:solidFill>
                <a:latin typeface="Trebuchet MS"/>
                <a:ea typeface="Trebuchet MS"/>
                <a:cs typeface="Trebuchet MS"/>
                <a:sym typeface="Trebuchet MS"/>
              </a:rPr>
              <a:t>Module 6: Integrating Sustainability Across VET Programmes </a:t>
            </a:r>
            <a:endParaRPr b="1" sz="2400">
              <a:solidFill>
                <a:srgbClr val="92D050"/>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51" name="Google Shape;251;p2"/>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Session Roadmap</a:t>
            </a:r>
            <a:endParaRPr>
              <a:solidFill>
                <a:srgbClr val="255839"/>
              </a:solidFill>
            </a:endParaRPr>
          </a:p>
        </p:txBody>
      </p:sp>
      <p:sp>
        <p:nvSpPr>
          <p:cNvPr id="252" name="Google Shape;252;p2"/>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Today’s 3-hour session includes:</a:t>
            </a:r>
            <a:endParaRPr/>
          </a:p>
          <a:p>
            <a:pPr indent="-342900" lvl="0" marL="342900" rtl="0" algn="l">
              <a:spcBef>
                <a:spcPts val="1000"/>
              </a:spcBef>
              <a:spcAft>
                <a:spcPts val="0"/>
              </a:spcAft>
              <a:buSzPts val="1440"/>
              <a:buChar char="►"/>
            </a:pPr>
            <a:r>
              <a:rPr lang="en-US"/>
              <a:t>Module introduction and learning outcomes </a:t>
            </a:r>
            <a:endParaRPr/>
          </a:p>
          <a:p>
            <a:pPr indent="-342900" lvl="0" marL="342900" rtl="0" algn="l">
              <a:spcBef>
                <a:spcPts val="1000"/>
              </a:spcBef>
              <a:spcAft>
                <a:spcPts val="0"/>
              </a:spcAft>
              <a:buSzPts val="1440"/>
              <a:buChar char="►"/>
            </a:pPr>
            <a:r>
              <a:rPr lang="en-US"/>
              <a:t>Key concepts and examples </a:t>
            </a:r>
            <a:endParaRPr/>
          </a:p>
          <a:p>
            <a:pPr indent="-342900" lvl="0" marL="342900" rtl="0" algn="l">
              <a:spcBef>
                <a:spcPts val="1000"/>
              </a:spcBef>
              <a:spcAft>
                <a:spcPts val="0"/>
              </a:spcAft>
              <a:buSzPts val="1440"/>
              <a:buChar char="►"/>
            </a:pPr>
            <a:r>
              <a:rPr lang="en-US"/>
              <a:t>Practical activity </a:t>
            </a:r>
            <a:endParaRPr/>
          </a:p>
          <a:p>
            <a:pPr indent="-342900" lvl="0" marL="342900" rtl="0" algn="l">
              <a:spcBef>
                <a:spcPts val="1000"/>
              </a:spcBef>
              <a:spcAft>
                <a:spcPts val="0"/>
              </a:spcAft>
              <a:buSzPts val="1440"/>
              <a:buChar char="►"/>
            </a:pPr>
            <a:r>
              <a:rPr lang="en-US"/>
              <a:t>Application to training practice </a:t>
            </a:r>
            <a:endParaRPr/>
          </a:p>
          <a:p>
            <a:pPr indent="-342900" lvl="0" marL="342900" rtl="0" algn="l">
              <a:spcBef>
                <a:spcPts val="1000"/>
              </a:spcBef>
              <a:spcAft>
                <a:spcPts val="0"/>
              </a:spcAft>
              <a:buSzPts val="1440"/>
              <a:buChar char="►"/>
            </a:pPr>
            <a:r>
              <a:rPr lang="en-US"/>
              <a:t>Reflection and self-directed learning task</a:t>
            </a:r>
            <a:endParaRPr/>
          </a:p>
        </p:txBody>
      </p:sp>
      <p:pic>
        <p:nvPicPr>
          <p:cNvPr id="253" name="Google Shape;253;p2"/>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260" name="Google Shape;260;p3"/>
          <p:cNvSpPr txBox="1"/>
          <p:nvPr>
            <p:ph type="title"/>
          </p:nvPr>
        </p:nvSpPr>
        <p:spPr>
          <a:xfrm>
            <a:off x="2166897" y="635000"/>
            <a:ext cx="7279694" cy="62992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Module Overview</a:t>
            </a:r>
            <a:endParaRPr>
              <a:solidFill>
                <a:srgbClr val="255839"/>
              </a:solidFill>
            </a:endParaRPr>
          </a:p>
        </p:txBody>
      </p:sp>
      <p:sp>
        <p:nvSpPr>
          <p:cNvPr id="261" name="Google Shape;261;p3"/>
          <p:cNvSpPr txBox="1"/>
          <p:nvPr>
            <p:ph idx="1" type="body"/>
          </p:nvPr>
        </p:nvSpPr>
        <p:spPr>
          <a:xfrm>
            <a:off x="399570" y="1383126"/>
            <a:ext cx="6293223" cy="5378824"/>
          </a:xfrm>
          <a:prstGeom prst="rect">
            <a:avLst/>
          </a:prstGeom>
          <a:noFill/>
          <a:ln>
            <a:noFill/>
          </a:ln>
        </p:spPr>
        <p:txBody>
          <a:bodyPr anchorCtr="0" anchor="t" bIns="0" lIns="0" spcFirstLastPara="1" rIns="0" wrap="square" tIns="0">
            <a:normAutofit lnSpcReduction="10000"/>
          </a:bodyPr>
          <a:lstStyle/>
          <a:p>
            <a:pPr indent="0" lvl="0" marL="0" rtl="0" algn="l">
              <a:spcBef>
                <a:spcPts val="0"/>
              </a:spcBef>
              <a:spcAft>
                <a:spcPts val="0"/>
              </a:spcAft>
              <a:buSzPts val="1440"/>
              <a:buNone/>
            </a:pPr>
            <a:r>
              <a:rPr lang="en-US"/>
              <a:t>This module focuses on:</a:t>
            </a:r>
            <a:endParaRPr/>
          </a:p>
          <a:p>
            <a:pPr indent="-342900" lvl="0" marL="342900" rtl="0" algn="l">
              <a:spcBef>
                <a:spcPts val="1000"/>
              </a:spcBef>
              <a:spcAft>
                <a:spcPts val="0"/>
              </a:spcAft>
              <a:buSzPts val="1440"/>
              <a:buChar char="►"/>
            </a:pPr>
            <a:r>
              <a:rPr b="1" lang="en-US"/>
              <a:t>Topic 1:</a:t>
            </a:r>
            <a:r>
              <a:rPr lang="en-US"/>
              <a:t> Strategies for Embedding Sustainability across VET Programmes  </a:t>
            </a:r>
            <a:endParaRPr/>
          </a:p>
          <a:p>
            <a:pPr indent="-342900" lvl="0" marL="342900" rtl="0" algn="l">
              <a:spcBef>
                <a:spcPts val="1000"/>
              </a:spcBef>
              <a:spcAft>
                <a:spcPts val="0"/>
              </a:spcAft>
              <a:buSzPts val="1440"/>
              <a:buChar char="►"/>
            </a:pPr>
            <a:r>
              <a:rPr b="1" lang="en-US"/>
              <a:t>Topic 2:</a:t>
            </a:r>
            <a:r>
              <a:rPr lang="en-US"/>
              <a:t> Planning and Delivering ESE Training Sessions </a:t>
            </a:r>
            <a:endParaRPr/>
          </a:p>
          <a:p>
            <a:pPr indent="-342900" lvl="0" marL="342900" rtl="0" algn="l">
              <a:spcBef>
                <a:spcPts val="1000"/>
              </a:spcBef>
              <a:spcAft>
                <a:spcPts val="0"/>
              </a:spcAft>
              <a:buSzPts val="1440"/>
              <a:buChar char="►"/>
            </a:pPr>
            <a:r>
              <a:rPr b="1" lang="en-US"/>
              <a:t>Topic 3:</a:t>
            </a:r>
            <a:r>
              <a:rPr lang="en-US"/>
              <a:t> Professional Practice, Collaboration and Continuous Improvement  </a:t>
            </a:r>
            <a:endParaRPr/>
          </a:p>
          <a:p>
            <a:pPr indent="0" lvl="0" marL="0" rtl="0" algn="l">
              <a:spcBef>
                <a:spcPts val="1000"/>
              </a:spcBef>
              <a:spcAft>
                <a:spcPts val="0"/>
              </a:spcAft>
              <a:buSzPts val="1440"/>
              <a:buNone/>
            </a:pPr>
            <a:r>
              <a:rPr b="1" lang="en-US"/>
              <a:t>By completing this module, trainers will be better prepared to:</a:t>
            </a:r>
            <a:endParaRPr/>
          </a:p>
          <a:p>
            <a:pPr indent="-342900" lvl="0" marL="342900" rtl="0" algn="l">
              <a:spcBef>
                <a:spcPts val="1000"/>
              </a:spcBef>
              <a:spcAft>
                <a:spcPts val="0"/>
              </a:spcAft>
              <a:buSzPts val="1440"/>
              <a:buFont typeface="Noto Sans Symbols"/>
              <a:buChar char="✔"/>
            </a:pPr>
            <a:r>
              <a:rPr lang="en-US"/>
              <a:t>Integrate sustainability across VET programmes</a:t>
            </a:r>
            <a:endParaRPr/>
          </a:p>
          <a:p>
            <a:pPr indent="-342900" lvl="0" marL="342900" rtl="0" algn="l">
              <a:spcBef>
                <a:spcPts val="1000"/>
              </a:spcBef>
              <a:spcAft>
                <a:spcPts val="0"/>
              </a:spcAft>
              <a:buSzPts val="1440"/>
              <a:buFont typeface="Noto Sans Symbols"/>
              <a:buChar char="✔"/>
            </a:pPr>
            <a:r>
              <a:rPr lang="en-US"/>
              <a:t>Design and facilitate ESE training sessions</a:t>
            </a:r>
            <a:endParaRPr/>
          </a:p>
          <a:p>
            <a:pPr indent="-342900" lvl="0" marL="342900" rtl="0" algn="l">
              <a:spcBef>
                <a:spcPts val="1000"/>
              </a:spcBef>
              <a:spcAft>
                <a:spcPts val="0"/>
              </a:spcAft>
              <a:buSzPts val="1440"/>
              <a:buFont typeface="Noto Sans Symbols"/>
              <a:buChar char="✔"/>
            </a:pPr>
            <a:r>
              <a:rPr lang="en-US"/>
              <a:t>Apply systems thinking and sustainability approaches</a:t>
            </a:r>
            <a:endParaRPr/>
          </a:p>
          <a:p>
            <a:pPr indent="-342900" lvl="0" marL="342900" rtl="0" algn="l">
              <a:spcBef>
                <a:spcPts val="1000"/>
              </a:spcBef>
              <a:spcAft>
                <a:spcPts val="0"/>
              </a:spcAft>
              <a:buSzPts val="1440"/>
              <a:buFont typeface="Noto Sans Symbols"/>
              <a:buChar char="✔"/>
            </a:pPr>
            <a:r>
              <a:rPr lang="en-US"/>
              <a:t>Adapt training materials to local contexts</a:t>
            </a:r>
            <a:endParaRPr/>
          </a:p>
          <a:p>
            <a:pPr indent="-342900" lvl="0" marL="342900" rtl="0" algn="l">
              <a:spcBef>
                <a:spcPts val="1000"/>
              </a:spcBef>
              <a:spcAft>
                <a:spcPts val="0"/>
              </a:spcAft>
              <a:buSzPts val="1440"/>
              <a:buFont typeface="Noto Sans Symbols"/>
              <a:buChar char="✔"/>
            </a:pPr>
            <a:r>
              <a:rPr lang="en-US"/>
              <a:t>Use monitoring and continuous improvement practices</a:t>
            </a:r>
            <a:endParaRPr/>
          </a:p>
          <a:p>
            <a:pPr indent="-342900" lvl="0" marL="342900" rtl="0" algn="l">
              <a:spcBef>
                <a:spcPts val="1000"/>
              </a:spcBef>
              <a:spcAft>
                <a:spcPts val="0"/>
              </a:spcAft>
              <a:buSzPts val="1440"/>
              <a:buFont typeface="Noto Sans Symbols"/>
              <a:buChar char="✔"/>
            </a:pPr>
            <a:r>
              <a:rPr lang="en-US"/>
              <a:t>Engage in collaboration and peer learning</a:t>
            </a:r>
            <a:endParaRPr/>
          </a:p>
          <a:p>
            <a:pPr indent="-342900" lvl="0" marL="342900" rtl="0" algn="l">
              <a:spcBef>
                <a:spcPts val="1000"/>
              </a:spcBef>
              <a:spcAft>
                <a:spcPts val="0"/>
              </a:spcAft>
              <a:buSzPts val="1440"/>
              <a:buFont typeface="Noto Sans Symbols"/>
              <a:buChar char="✔"/>
            </a:pPr>
            <a:r>
              <a:rPr lang="en-US"/>
              <a:t>Support sustainability-focused professional practice</a:t>
            </a:r>
            <a:endParaRPr/>
          </a:p>
        </p:txBody>
      </p:sp>
      <p:pic>
        <p:nvPicPr>
          <p:cNvPr id="262" name="Google Shape;262;p3"/>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
          <p:cNvSpPr txBox="1"/>
          <p:nvPr>
            <p:ph type="title"/>
          </p:nvPr>
        </p:nvSpPr>
        <p:spPr>
          <a:xfrm>
            <a:off x="399369" y="788987"/>
            <a:ext cx="9198678" cy="105873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b="1" lang="en-US">
                <a:solidFill>
                  <a:srgbClr val="255839"/>
                </a:solidFill>
              </a:rPr>
              <a:t>Topic 1:</a:t>
            </a:r>
            <a:r>
              <a:rPr lang="en-US">
                <a:solidFill>
                  <a:srgbClr val="255839"/>
                </a:solidFill>
              </a:rPr>
              <a:t> Strategies for Embedding Sustainability across VET Programmes </a:t>
            </a:r>
            <a:endParaRPr>
              <a:solidFill>
                <a:srgbClr val="255839"/>
              </a:solidFill>
            </a:endParaRPr>
          </a:p>
        </p:txBody>
      </p:sp>
      <p:sp>
        <p:nvSpPr>
          <p:cNvPr id="269" name="Google Shape;269;p4"/>
          <p:cNvSpPr txBox="1"/>
          <p:nvPr>
            <p:ph idx="2" type="body"/>
          </p:nvPr>
        </p:nvSpPr>
        <p:spPr>
          <a:xfrm>
            <a:off x="4666593" y="2560320"/>
            <a:ext cx="5467482" cy="1999068"/>
          </a:xfrm>
          <a:prstGeom prst="rect">
            <a:avLst/>
          </a:prstGeom>
          <a:noFill/>
          <a:ln>
            <a:noFill/>
          </a:ln>
        </p:spPr>
        <p:txBody>
          <a:bodyPr anchorCtr="0" anchor="t" bIns="0" lIns="0" spcFirstLastPara="1" rIns="0" wrap="square" tIns="0">
            <a:normAutofit/>
          </a:bodyPr>
          <a:lstStyle/>
          <a:p>
            <a:pPr indent="-342900" lvl="0" marL="342900" rtl="0" algn="just">
              <a:spcBef>
                <a:spcPts val="0"/>
              </a:spcBef>
              <a:spcAft>
                <a:spcPts val="0"/>
              </a:spcAft>
              <a:buSzPts val="1440"/>
              <a:buChar char="►"/>
            </a:pPr>
            <a:r>
              <a:rPr lang="en-US"/>
              <a:t>Key topic 1 “</a:t>
            </a:r>
            <a:r>
              <a:rPr b="1" lang="en-US"/>
              <a:t>Strategies for Embedding Sustainability across VET Programmes” </a:t>
            </a:r>
            <a:r>
              <a:rPr lang="en-US"/>
              <a:t>focuses on practical methods for integrating sustainability across curricula, including curriculum mapping, systems thinking, stakeholder engagement, and continuous improvement approaches.</a:t>
            </a:r>
            <a:endParaRPr/>
          </a:p>
          <a:p>
            <a:pPr indent="0" lvl="0" marL="0" rtl="0" algn="l">
              <a:spcBef>
                <a:spcPts val="1000"/>
              </a:spcBef>
              <a:spcAft>
                <a:spcPts val="0"/>
              </a:spcAft>
              <a:buSzPts val="1440"/>
              <a:buNone/>
            </a:pPr>
            <a:r>
              <a:t/>
            </a:r>
            <a:endParaRPr/>
          </a:p>
        </p:txBody>
      </p:sp>
      <p:pic>
        <p:nvPicPr>
          <p:cNvPr id="270" name="Google Shape;270;p4"/>
          <p:cNvPicPr preferRelativeResize="0"/>
          <p:nvPr/>
        </p:nvPicPr>
        <p:blipFill rotWithShape="1">
          <a:blip r:embed="rId3">
            <a:alphaModFix/>
          </a:blip>
          <a:srcRect b="0" l="0" r="0" t="0"/>
          <a:stretch/>
        </p:blipFill>
        <p:spPr>
          <a:xfrm>
            <a:off x="231903" y="2213478"/>
            <a:ext cx="4288221" cy="428822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5"/>
          <p:cNvSpPr txBox="1"/>
          <p:nvPr>
            <p:ph type="title"/>
          </p:nvPr>
        </p:nvSpPr>
        <p:spPr>
          <a:xfrm>
            <a:off x="399369" y="788988"/>
            <a:ext cx="8596668" cy="1078232"/>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b="1" lang="en-US">
                <a:solidFill>
                  <a:srgbClr val="255839"/>
                </a:solidFill>
              </a:rPr>
              <a:t>Topic 2:</a:t>
            </a:r>
            <a:r>
              <a:rPr lang="en-US">
                <a:solidFill>
                  <a:srgbClr val="255839"/>
                </a:solidFill>
              </a:rPr>
              <a:t> Planning and Delivering ESE Training Sessions </a:t>
            </a:r>
            <a:endParaRPr>
              <a:solidFill>
                <a:srgbClr val="255839"/>
              </a:solidFill>
            </a:endParaRPr>
          </a:p>
        </p:txBody>
      </p:sp>
      <p:sp>
        <p:nvSpPr>
          <p:cNvPr id="277" name="Google Shape;277;p5"/>
          <p:cNvSpPr txBox="1"/>
          <p:nvPr>
            <p:ph idx="2" type="body"/>
          </p:nvPr>
        </p:nvSpPr>
        <p:spPr>
          <a:xfrm>
            <a:off x="343711" y="2743199"/>
            <a:ext cx="5496156" cy="1677725"/>
          </a:xfrm>
          <a:prstGeom prst="rect">
            <a:avLst/>
          </a:prstGeom>
          <a:noFill/>
          <a:ln>
            <a:noFill/>
          </a:ln>
        </p:spPr>
        <p:txBody>
          <a:bodyPr anchorCtr="0" anchor="t" bIns="0" lIns="0" spcFirstLastPara="1" rIns="0" wrap="square" tIns="0">
            <a:normAutofit/>
          </a:bodyPr>
          <a:lstStyle/>
          <a:p>
            <a:pPr indent="-342900" lvl="0" marL="342900" rtl="0" algn="just">
              <a:spcBef>
                <a:spcPts val="0"/>
              </a:spcBef>
              <a:spcAft>
                <a:spcPts val="0"/>
              </a:spcAft>
              <a:buSzPts val="1440"/>
              <a:buChar char="►"/>
            </a:pPr>
            <a:r>
              <a:rPr lang="en-US"/>
              <a:t>Key topic 2 </a:t>
            </a:r>
            <a:r>
              <a:rPr b="1" i="1" lang="en-US"/>
              <a:t>“Planning and Delivering ESE Training Sessions” </a:t>
            </a:r>
            <a:r>
              <a:rPr lang="en-US"/>
              <a:t>focuses on designing facilitation plans aligned with the ESE curriculum, selecting appropriate learning methods, and adapting materials for diverse learning contexts.</a:t>
            </a:r>
            <a:endParaRPr/>
          </a:p>
        </p:txBody>
      </p:sp>
      <p:sp>
        <p:nvSpPr>
          <p:cNvPr id="278" name="Google Shape;278;p5"/>
          <p:cNvSpPr txBox="1"/>
          <p:nvPr/>
        </p:nvSpPr>
        <p:spPr>
          <a:xfrm>
            <a:off x="6293225" y="2128477"/>
            <a:ext cx="3795912" cy="3282407"/>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Clr>
                <a:schemeClr val="accent1"/>
              </a:buClr>
              <a:buSzPts val="1440"/>
              <a:buFont typeface="Noto Sans Symbols"/>
              <a:buNone/>
            </a:pPr>
            <a:r>
              <a:t/>
            </a:r>
            <a:endParaRPr sz="1800">
              <a:solidFill>
                <a:srgbClr val="FF0000"/>
              </a:solidFill>
              <a:latin typeface="Trebuchet MS"/>
              <a:ea typeface="Trebuchet MS"/>
              <a:cs typeface="Trebuchet MS"/>
              <a:sym typeface="Trebuchet MS"/>
            </a:endParaRPr>
          </a:p>
        </p:txBody>
      </p:sp>
      <p:pic>
        <p:nvPicPr>
          <p:cNvPr id="279" name="Google Shape;279;p5"/>
          <p:cNvPicPr preferRelativeResize="0"/>
          <p:nvPr/>
        </p:nvPicPr>
        <p:blipFill rotWithShape="1">
          <a:blip r:embed="rId3">
            <a:alphaModFix/>
          </a:blip>
          <a:srcRect b="0" l="0" r="0" t="0"/>
          <a:stretch/>
        </p:blipFill>
        <p:spPr>
          <a:xfrm>
            <a:off x="6125526" y="1867220"/>
            <a:ext cx="3963611" cy="396361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6"/>
          <p:cNvSpPr txBox="1"/>
          <p:nvPr>
            <p:ph type="title"/>
          </p:nvPr>
        </p:nvSpPr>
        <p:spPr>
          <a:xfrm>
            <a:off x="399369" y="788988"/>
            <a:ext cx="8596668" cy="1024444"/>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b="1" lang="en-US">
                <a:solidFill>
                  <a:srgbClr val="255839"/>
                </a:solidFill>
              </a:rPr>
              <a:t>Topic 3:</a:t>
            </a:r>
            <a:r>
              <a:rPr lang="en-US">
                <a:solidFill>
                  <a:srgbClr val="255839"/>
                </a:solidFill>
              </a:rPr>
              <a:t> Professional Practice, Collaboration and Continuous Improvement </a:t>
            </a:r>
            <a:endParaRPr>
              <a:solidFill>
                <a:srgbClr val="255839"/>
              </a:solidFill>
            </a:endParaRPr>
          </a:p>
        </p:txBody>
      </p:sp>
      <p:sp>
        <p:nvSpPr>
          <p:cNvPr id="285" name="Google Shape;285;p6"/>
          <p:cNvSpPr txBox="1"/>
          <p:nvPr>
            <p:ph idx="2" type="body"/>
          </p:nvPr>
        </p:nvSpPr>
        <p:spPr>
          <a:xfrm>
            <a:off x="4890052" y="2023744"/>
            <a:ext cx="4611757" cy="4575839"/>
          </a:xfrm>
          <a:prstGeom prst="rect">
            <a:avLst/>
          </a:prstGeom>
          <a:noFill/>
          <a:ln>
            <a:noFill/>
          </a:ln>
        </p:spPr>
        <p:txBody>
          <a:bodyPr anchorCtr="0" anchor="t" bIns="0" lIns="0" spcFirstLastPara="1" rIns="0" wrap="square" tIns="0">
            <a:normAutofit/>
          </a:bodyPr>
          <a:lstStyle/>
          <a:p>
            <a:pPr indent="-342900" lvl="0" marL="342900" rtl="0" algn="just">
              <a:spcBef>
                <a:spcPts val="0"/>
              </a:spcBef>
              <a:spcAft>
                <a:spcPts val="0"/>
              </a:spcAft>
              <a:buSzPts val="1440"/>
              <a:buChar char="►"/>
            </a:pPr>
            <a:r>
              <a:rPr lang="en-US"/>
              <a:t>Key topic 3 </a:t>
            </a:r>
            <a:r>
              <a:rPr b="1" i="1" lang="en-US"/>
              <a:t>“Professional Practice, Collaboration and Continuous Improvement” </a:t>
            </a:r>
            <a:r>
              <a:rPr lang="en-US"/>
              <a:t>supports trainers in strengthening their professional practice through reflective learning, peer collaboration, and quality assurance processes. Trainers explore how to document and evaluate their facilitation practices, contribute evidence to their ongoing Trainer Portfolio, engage in peer moderation, mentor new trainers, and participate in national and transnational trainer networks. Emphasis is placed on continuous improvement and sustaining the quality and impact of ESE training across different institutional contexts.</a:t>
            </a:r>
            <a:endParaRPr/>
          </a:p>
        </p:txBody>
      </p:sp>
      <p:sp>
        <p:nvSpPr>
          <p:cNvPr id="286" name="Google Shape;286;p6"/>
          <p:cNvSpPr txBox="1"/>
          <p:nvPr/>
        </p:nvSpPr>
        <p:spPr>
          <a:xfrm>
            <a:off x="901791" y="2478358"/>
            <a:ext cx="3795912" cy="3282407"/>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Clr>
                <a:schemeClr val="accent1"/>
              </a:buClr>
              <a:buSzPts val="1440"/>
              <a:buFont typeface="Noto Sans Symbols"/>
              <a:buNone/>
            </a:pPr>
            <a:r>
              <a:t/>
            </a:r>
            <a:endParaRPr sz="1800">
              <a:solidFill>
                <a:srgbClr val="FF0000"/>
              </a:solidFill>
              <a:latin typeface="Trebuchet MS"/>
              <a:ea typeface="Trebuchet MS"/>
              <a:cs typeface="Trebuchet MS"/>
              <a:sym typeface="Trebuchet MS"/>
            </a:endParaRPr>
          </a:p>
        </p:txBody>
      </p:sp>
      <p:pic>
        <p:nvPicPr>
          <p:cNvPr id="287" name="Google Shape;287;p6"/>
          <p:cNvPicPr preferRelativeResize="0"/>
          <p:nvPr/>
        </p:nvPicPr>
        <p:blipFill rotWithShape="1">
          <a:blip r:embed="rId3">
            <a:alphaModFix/>
          </a:blip>
          <a:srcRect b="0" l="0" r="0" t="0"/>
          <a:stretch/>
        </p:blipFill>
        <p:spPr>
          <a:xfrm>
            <a:off x="732682" y="2258665"/>
            <a:ext cx="3619621" cy="36196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7"/>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Learning Outcomes</a:t>
            </a:r>
            <a:endParaRPr>
              <a:solidFill>
                <a:srgbClr val="255839"/>
              </a:solidFill>
            </a:endParaRPr>
          </a:p>
        </p:txBody>
      </p:sp>
      <p:sp>
        <p:nvSpPr>
          <p:cNvPr id="294" name="Google Shape;294;p7"/>
          <p:cNvSpPr txBox="1"/>
          <p:nvPr>
            <p:ph idx="2" type="body"/>
          </p:nvPr>
        </p:nvSpPr>
        <p:spPr>
          <a:xfrm>
            <a:off x="399369" y="1449388"/>
            <a:ext cx="9313591" cy="5157229"/>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module addresses the following Learning Outcomes:</a:t>
            </a:r>
            <a:endParaRPr/>
          </a:p>
          <a:p>
            <a:pPr indent="-342900" lvl="0" marL="342900" rtl="0" algn="l">
              <a:spcBef>
                <a:spcPts val="1000"/>
              </a:spcBef>
              <a:spcAft>
                <a:spcPts val="0"/>
              </a:spcAft>
              <a:buSzPts val="1440"/>
              <a:buChar char="►"/>
            </a:pPr>
            <a:r>
              <a:rPr lang="en-US"/>
              <a:t>K7: Outline methods for integrating sustainability across VET programmes, including monitoring, reporting, and continuous improvement.</a:t>
            </a:r>
            <a:endParaRPr/>
          </a:p>
          <a:p>
            <a:pPr indent="-342900" lvl="0" marL="342900" rtl="0" algn="l">
              <a:spcBef>
                <a:spcPts val="1000"/>
              </a:spcBef>
              <a:spcAft>
                <a:spcPts val="0"/>
              </a:spcAft>
              <a:buSzPts val="1440"/>
              <a:buChar char="►"/>
            </a:pPr>
            <a:r>
              <a:rPr lang="en-US"/>
              <a:t>S6: Develop and implement facilitation plans aligned with the six modules of the ESE curriculum.</a:t>
            </a:r>
            <a:endParaRPr/>
          </a:p>
          <a:p>
            <a:pPr indent="-342900" lvl="0" marL="342900" rtl="0" algn="l">
              <a:spcBef>
                <a:spcPts val="1000"/>
              </a:spcBef>
              <a:spcAft>
                <a:spcPts val="0"/>
              </a:spcAft>
              <a:buSzPts val="1440"/>
              <a:buChar char="►"/>
            </a:pPr>
            <a:r>
              <a:rPr lang="en-US"/>
              <a:t>S7: Compile and manage a Trainer Portfolio demonstrating learning design, quality assurance, accessibility, and reflection.</a:t>
            </a:r>
            <a:endParaRPr/>
          </a:p>
          <a:p>
            <a:pPr indent="-342900" lvl="0" marL="342900" rtl="0" algn="l">
              <a:spcBef>
                <a:spcPts val="1000"/>
              </a:spcBef>
              <a:spcAft>
                <a:spcPts val="0"/>
              </a:spcAft>
              <a:buSzPts val="1440"/>
              <a:buChar char="►"/>
            </a:pPr>
            <a:r>
              <a:rPr lang="en-US"/>
              <a:t>AR1: Facilitate the ESE course independently, ensuring pedagogical, ethical, and technical quality.</a:t>
            </a:r>
            <a:endParaRPr/>
          </a:p>
          <a:p>
            <a:pPr indent="-342900" lvl="0" marL="342900" rtl="0" algn="l">
              <a:spcBef>
                <a:spcPts val="1000"/>
              </a:spcBef>
              <a:spcAft>
                <a:spcPts val="0"/>
              </a:spcAft>
              <a:buSzPts val="1440"/>
              <a:buChar char="►"/>
            </a:pPr>
            <a:r>
              <a:rPr lang="en-US"/>
              <a:t>AR2: Adapt materials and examples to local or institutional contexts while maintaining the European quality-assurance framework.</a:t>
            </a:r>
            <a:endParaRPr/>
          </a:p>
          <a:p>
            <a:pPr indent="-342900" lvl="0" marL="342900" rtl="0" algn="l">
              <a:spcBef>
                <a:spcPts val="1000"/>
              </a:spcBef>
              <a:spcAft>
                <a:spcPts val="0"/>
              </a:spcAft>
              <a:buSzPts val="1440"/>
              <a:buChar char="►"/>
            </a:pPr>
            <a:r>
              <a:rPr lang="en-US"/>
              <a:t>AR3: Mentor new trainers and contribute to national and transnational ESE trainer networks.</a:t>
            </a:r>
            <a:endParaRPr/>
          </a:p>
          <a:p>
            <a:pPr indent="-342900" lvl="0" marL="342900" rtl="0" algn="l">
              <a:spcBef>
                <a:spcPts val="1000"/>
              </a:spcBef>
              <a:spcAft>
                <a:spcPts val="0"/>
              </a:spcAft>
              <a:buSzPts val="1440"/>
              <a:buChar char="►"/>
            </a:pPr>
            <a:r>
              <a:rPr lang="en-US"/>
              <a:t>AR6: Engage in peer moderation and continuous improvement, contributing to the sustainability of the ESE training ecosystem.</a:t>
            </a:r>
            <a:endParaRPr/>
          </a:p>
          <a:p>
            <a:pPr indent="0" lvl="0" marL="0" rtl="0" algn="l">
              <a:spcBef>
                <a:spcPts val="1000"/>
              </a:spcBef>
              <a:spcAft>
                <a:spcPts val="0"/>
              </a:spcAft>
              <a:buSzPts val="1440"/>
              <a:buNone/>
            </a:pPr>
            <a:r>
              <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8"/>
          <p:cNvSpPr/>
          <p:nvPr/>
        </p:nvSpPr>
        <p:spPr>
          <a:xfrm>
            <a:off x="9721318" y="1734819"/>
            <a:ext cx="2339252" cy="3727319"/>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301" name="Google Shape;301;p8"/>
          <p:cNvSpPr txBox="1"/>
          <p:nvPr>
            <p:ph idx="1" type="body"/>
          </p:nvPr>
        </p:nvSpPr>
        <p:spPr>
          <a:xfrm>
            <a:off x="489495" y="2386985"/>
            <a:ext cx="8593120" cy="3537406"/>
          </a:xfrm>
          <a:prstGeom prst="rect">
            <a:avLst/>
          </a:prstGeom>
          <a:noFill/>
          <a:ln>
            <a:noFill/>
          </a:ln>
        </p:spPr>
        <p:txBody>
          <a:bodyPr anchorCtr="0" anchor="t" bIns="0" lIns="0" spcFirstLastPara="1" rIns="0" wrap="square" tIns="0">
            <a:normAutofit/>
          </a:bodyPr>
          <a:lstStyle/>
          <a:p>
            <a:pPr indent="-342900" lvl="0" marL="342900" rtl="0" algn="just">
              <a:spcBef>
                <a:spcPts val="0"/>
              </a:spcBef>
              <a:spcAft>
                <a:spcPts val="0"/>
              </a:spcAft>
              <a:buSzPts val="1440"/>
              <a:buChar char="►"/>
            </a:pPr>
            <a:r>
              <a:rPr b="1" i="1" lang="en-US"/>
              <a:t>Sustainability: </a:t>
            </a:r>
            <a:r>
              <a:rPr lang="en-US"/>
              <a:t>The ability to meet present needs without compromising future generations, balancing environmental, social, and economic aspects.</a:t>
            </a:r>
            <a:endParaRPr/>
          </a:p>
          <a:p>
            <a:pPr indent="-342900" lvl="0" marL="342900" rtl="0" algn="just">
              <a:spcBef>
                <a:spcPts val="1000"/>
              </a:spcBef>
              <a:spcAft>
                <a:spcPts val="0"/>
              </a:spcAft>
              <a:buSzPts val="1440"/>
              <a:buChar char="►"/>
            </a:pPr>
            <a:r>
              <a:rPr b="1" i="1" lang="en-US"/>
              <a:t>Sustainable Development: </a:t>
            </a:r>
            <a:r>
              <a:rPr lang="en-US"/>
              <a:t>A development model that seeks economic growth combined with environmental preservation and social inclusion.</a:t>
            </a:r>
            <a:endParaRPr/>
          </a:p>
          <a:p>
            <a:pPr indent="-342900" lvl="0" marL="342900" rtl="0" algn="just">
              <a:spcBef>
                <a:spcPts val="1000"/>
              </a:spcBef>
              <a:spcAft>
                <a:spcPts val="0"/>
              </a:spcAft>
              <a:buSzPts val="1440"/>
              <a:buChar char="►"/>
            </a:pPr>
            <a:r>
              <a:rPr b="1" i="1" lang="en-US"/>
              <a:t>Sustainable Communities: </a:t>
            </a:r>
            <a:r>
              <a:rPr lang="en-US"/>
              <a:t>Communities that manage natural, human, and financial resources to ensure current and future quality of life, promoting inclusion and social participation.</a:t>
            </a:r>
            <a:endParaRPr/>
          </a:p>
          <a:p>
            <a:pPr indent="-342900" lvl="0" marL="342900" rtl="0" algn="just">
              <a:spcBef>
                <a:spcPts val="1000"/>
              </a:spcBef>
              <a:spcAft>
                <a:spcPts val="0"/>
              </a:spcAft>
              <a:buSzPts val="1440"/>
              <a:buChar char="►"/>
            </a:pPr>
            <a:r>
              <a:rPr b="1" i="1" lang="en-US"/>
              <a:t>Triple Bottom Line: </a:t>
            </a:r>
            <a:r>
              <a:rPr lang="en-US"/>
              <a:t>An approach that evaluates an organisation’s performance considering three dimensions: social (people), environmental (planet), and economic (profit).</a:t>
            </a:r>
            <a:endParaRPr/>
          </a:p>
        </p:txBody>
      </p:sp>
      <p:sp>
        <p:nvSpPr>
          <p:cNvPr id="302" name="Google Shape;302;p8"/>
          <p:cNvSpPr txBox="1"/>
          <p:nvPr>
            <p:ph type="title"/>
          </p:nvPr>
        </p:nvSpPr>
        <p:spPr>
          <a:xfrm>
            <a:off x="1928032" y="1134683"/>
            <a:ext cx="5716045" cy="66698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What is sustainability​</a:t>
            </a:r>
            <a:endParaRPr>
              <a:solidFill>
                <a:srgbClr val="255839"/>
              </a:solidFill>
            </a:endParaRPr>
          </a:p>
        </p:txBody>
      </p:sp>
      <p:pic>
        <p:nvPicPr>
          <p:cNvPr descr="Books with solid fill" id="303" name="Google Shape;303;p8"/>
          <p:cNvPicPr preferRelativeResize="0"/>
          <p:nvPr/>
        </p:nvPicPr>
        <p:blipFill rotWithShape="1">
          <a:blip r:embed="rId3">
            <a:alphaModFix/>
          </a:blip>
          <a:srcRect b="0" l="0" r="0" t="0"/>
          <a:stretch/>
        </p:blipFill>
        <p:spPr>
          <a:xfrm>
            <a:off x="9941071" y="2648606"/>
            <a:ext cx="1899746" cy="189974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9"/>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lang="en-US">
                <a:solidFill>
                  <a:srgbClr val="92D050"/>
                </a:solidFill>
              </a:rPr>
              <a:t>Sustainability – Elkington’s triple bottom line</a:t>
            </a:r>
            <a:endParaRPr>
              <a:solidFill>
                <a:srgbClr val="92D050"/>
              </a:solidFill>
            </a:endParaRPr>
          </a:p>
        </p:txBody>
      </p:sp>
      <p:sp>
        <p:nvSpPr>
          <p:cNvPr id="310" name="Google Shape;310;p9"/>
          <p:cNvSpPr txBox="1"/>
          <p:nvPr>
            <p:ph idx="2" type="body"/>
          </p:nvPr>
        </p:nvSpPr>
        <p:spPr>
          <a:xfrm>
            <a:off x="399370" y="2177491"/>
            <a:ext cx="4674906" cy="4429126"/>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First published in 1997, </a:t>
            </a:r>
            <a:r>
              <a:rPr i="1" lang="en-US"/>
              <a:t>John </a:t>
            </a:r>
            <a:r>
              <a:rPr lang="en-US"/>
              <a:t>Elkington’s triple bottom line concept depicts a business world with outstanding performances in three main areas: </a:t>
            </a:r>
            <a:endParaRPr/>
          </a:p>
          <a:p>
            <a:pPr indent="-285750" lvl="1" marL="742950" rtl="0" algn="l">
              <a:spcBef>
                <a:spcPts val="1000"/>
              </a:spcBef>
              <a:spcAft>
                <a:spcPts val="0"/>
              </a:spcAft>
              <a:buSzPts val="1440"/>
              <a:buFont typeface="Arial"/>
              <a:buChar char="•"/>
            </a:pPr>
            <a:r>
              <a:rPr lang="en-US" sz="1800"/>
              <a:t>Social</a:t>
            </a:r>
            <a:endParaRPr/>
          </a:p>
          <a:p>
            <a:pPr indent="-285750" lvl="1" marL="742950" rtl="0" algn="l">
              <a:spcBef>
                <a:spcPts val="1000"/>
              </a:spcBef>
              <a:spcAft>
                <a:spcPts val="0"/>
              </a:spcAft>
              <a:buSzPts val="1440"/>
              <a:buFont typeface="Arial"/>
              <a:buChar char="•"/>
            </a:pPr>
            <a:r>
              <a:rPr lang="en-US" sz="1800"/>
              <a:t>Environmental, and </a:t>
            </a:r>
            <a:endParaRPr/>
          </a:p>
          <a:p>
            <a:pPr indent="-285750" lvl="1" marL="742950" rtl="0" algn="l">
              <a:spcBef>
                <a:spcPts val="1000"/>
              </a:spcBef>
              <a:spcAft>
                <a:spcPts val="0"/>
              </a:spcAft>
              <a:buSzPts val="1440"/>
              <a:buFont typeface="Arial"/>
              <a:buChar char="•"/>
            </a:pPr>
            <a:r>
              <a:rPr lang="en-US" sz="1800"/>
              <a:t>Economic</a:t>
            </a:r>
            <a:endParaRPr sz="2000"/>
          </a:p>
          <a:p>
            <a:pPr indent="0" lvl="0" marL="0" rtl="0" algn="l">
              <a:spcBef>
                <a:spcPts val="1800"/>
              </a:spcBef>
              <a:spcAft>
                <a:spcPts val="0"/>
              </a:spcAft>
              <a:buSzPts val="1440"/>
              <a:buNone/>
            </a:pPr>
            <a:r>
              <a:rPr lang="en-US"/>
              <a:t>     rather than solely focusing on generating</a:t>
            </a:r>
            <a:endParaRPr/>
          </a:p>
          <a:p>
            <a:pPr indent="0" lvl="0" marL="0" rtl="0" algn="l">
              <a:spcBef>
                <a:spcPts val="0"/>
              </a:spcBef>
              <a:spcAft>
                <a:spcPts val="0"/>
              </a:spcAft>
              <a:buSzPts val="1440"/>
              <a:buNone/>
            </a:pPr>
            <a:r>
              <a:rPr lang="en-US"/>
              <a:t>     profit, or the standard “bottom line.”</a:t>
            </a:r>
            <a:endParaRPr/>
          </a:p>
        </p:txBody>
      </p:sp>
      <p:sp>
        <p:nvSpPr>
          <p:cNvPr id="311" name="Google Shape;311;p9"/>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Overview on Sustainability vision</a:t>
            </a:r>
            <a:endParaRPr>
              <a:solidFill>
                <a:srgbClr val="255839"/>
              </a:solidFill>
            </a:endParaRPr>
          </a:p>
        </p:txBody>
      </p:sp>
      <p:pic>
        <p:nvPicPr>
          <p:cNvPr id="312" name="Google Shape;312;p9"/>
          <p:cNvPicPr preferRelativeResize="0"/>
          <p:nvPr/>
        </p:nvPicPr>
        <p:blipFill rotWithShape="1">
          <a:blip r:embed="rId3">
            <a:alphaModFix/>
          </a:blip>
          <a:srcRect b="0" l="0" r="0" t="0"/>
          <a:stretch/>
        </p:blipFill>
        <p:spPr>
          <a:xfrm>
            <a:off x="5074276" y="2337315"/>
            <a:ext cx="5526008" cy="3684005"/>
          </a:xfrm>
          <a:prstGeom prst="rect">
            <a:avLst/>
          </a:prstGeom>
          <a:noFill/>
          <a:ln>
            <a:noFill/>
          </a:ln>
        </p:spPr>
      </p:pic>
      <p:sp>
        <p:nvSpPr>
          <p:cNvPr id="313" name="Google Shape;313;p9"/>
          <p:cNvSpPr/>
          <p:nvPr/>
        </p:nvSpPr>
        <p:spPr>
          <a:xfrm>
            <a:off x="6957860" y="2756859"/>
            <a:ext cx="1465006"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003585"/>
                </a:solidFill>
                <a:latin typeface="Trebuchet MS"/>
                <a:ea typeface="Trebuchet MS"/>
                <a:cs typeface="Trebuchet MS"/>
                <a:sym typeface="Trebuchet MS"/>
              </a:rPr>
              <a:t>“Society”</a:t>
            </a:r>
            <a:endParaRPr sz="1800">
              <a:solidFill>
                <a:srgbClr val="003585"/>
              </a:solidFill>
              <a:latin typeface="Trebuchet MS"/>
              <a:ea typeface="Trebuchet MS"/>
              <a:cs typeface="Trebuchet MS"/>
              <a:sym typeface="Trebuchet MS"/>
            </a:endParaRPr>
          </a:p>
        </p:txBody>
      </p:sp>
      <p:sp>
        <p:nvSpPr>
          <p:cNvPr id="314" name="Google Shape;314;p9"/>
          <p:cNvSpPr/>
          <p:nvPr/>
        </p:nvSpPr>
        <p:spPr>
          <a:xfrm>
            <a:off x="7993743" y="4492252"/>
            <a:ext cx="1465006"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Trebuchet MS"/>
                <a:ea typeface="Trebuchet MS"/>
                <a:cs typeface="Trebuchet MS"/>
                <a:sym typeface="Trebuchet MS"/>
              </a:rPr>
              <a:t>“Economy”</a:t>
            </a:r>
            <a:endParaRPr sz="1800">
              <a:solidFill>
                <a:srgbClr val="C00000"/>
              </a:solidFill>
              <a:latin typeface="Trebuchet MS"/>
              <a:ea typeface="Trebuchet MS"/>
              <a:cs typeface="Trebuchet MS"/>
              <a:sym typeface="Trebuchet MS"/>
            </a:endParaRPr>
          </a:p>
        </p:txBody>
      </p:sp>
      <p:sp>
        <p:nvSpPr>
          <p:cNvPr id="315" name="Google Shape;315;p9"/>
          <p:cNvSpPr/>
          <p:nvPr/>
        </p:nvSpPr>
        <p:spPr>
          <a:xfrm>
            <a:off x="5986306" y="4614949"/>
            <a:ext cx="1829695"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accent2"/>
                </a:solidFill>
                <a:latin typeface="Trebuchet MS"/>
                <a:ea typeface="Trebuchet MS"/>
                <a:cs typeface="Trebuchet MS"/>
                <a:sym typeface="Trebuchet MS"/>
              </a:rPr>
              <a:t>“Environment”</a:t>
            </a:r>
            <a:endParaRPr sz="1800">
              <a:solidFill>
                <a:schemeClr val="accent2"/>
              </a:solidFill>
              <a:latin typeface="Trebuchet MS"/>
              <a:ea typeface="Trebuchet MS"/>
              <a:cs typeface="Trebuchet MS"/>
              <a:sym typeface="Trebuchet MS"/>
            </a:endParaRPr>
          </a:p>
        </p:txBody>
      </p:sp>
      <p:grpSp>
        <p:nvGrpSpPr>
          <p:cNvPr id="316" name="Google Shape;316;p9"/>
          <p:cNvGrpSpPr/>
          <p:nvPr/>
        </p:nvGrpSpPr>
        <p:grpSpPr>
          <a:xfrm>
            <a:off x="5047023" y="3027020"/>
            <a:ext cx="2032203" cy="709238"/>
            <a:chOff x="5047023" y="3027020"/>
            <a:chExt cx="2032203" cy="709238"/>
          </a:xfrm>
        </p:grpSpPr>
        <p:sp>
          <p:nvSpPr>
            <p:cNvPr id="317" name="Google Shape;317;p9"/>
            <p:cNvSpPr/>
            <p:nvPr/>
          </p:nvSpPr>
          <p:spPr>
            <a:xfrm>
              <a:off x="5047023" y="3027020"/>
              <a:ext cx="1626906"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Trebuchet MS"/>
                  <a:ea typeface="Trebuchet MS"/>
                  <a:cs typeface="Trebuchet MS"/>
                  <a:sym typeface="Trebuchet MS"/>
                </a:rPr>
                <a:t>“Bearable”</a:t>
              </a:r>
              <a:endParaRPr sz="1800">
                <a:solidFill>
                  <a:srgbClr val="C00000"/>
                </a:solidFill>
                <a:latin typeface="Trebuchet MS"/>
                <a:ea typeface="Trebuchet MS"/>
                <a:cs typeface="Trebuchet MS"/>
                <a:sym typeface="Trebuchet MS"/>
              </a:endParaRPr>
            </a:p>
          </p:txBody>
        </p:sp>
        <p:cxnSp>
          <p:nvCxnSpPr>
            <p:cNvPr id="318" name="Google Shape;318;p9"/>
            <p:cNvCxnSpPr/>
            <p:nvPr/>
          </p:nvCxnSpPr>
          <p:spPr>
            <a:xfrm>
              <a:off x="6508955" y="3390156"/>
              <a:ext cx="570271" cy="346102"/>
            </a:xfrm>
            <a:prstGeom prst="straightConnector1">
              <a:avLst/>
            </a:prstGeom>
            <a:noFill/>
            <a:ln cap="rnd" cmpd="sng" w="12700">
              <a:solidFill>
                <a:schemeClr val="accent5"/>
              </a:solidFill>
              <a:prstDash val="solid"/>
              <a:round/>
              <a:headEnd len="sm" w="sm" type="none"/>
              <a:tailEnd len="med" w="med" type="triangle"/>
            </a:ln>
          </p:spPr>
        </p:cxnSp>
      </p:grpSp>
      <p:grpSp>
        <p:nvGrpSpPr>
          <p:cNvPr id="319" name="Google Shape;319;p9"/>
          <p:cNvGrpSpPr/>
          <p:nvPr/>
        </p:nvGrpSpPr>
        <p:grpSpPr>
          <a:xfrm>
            <a:off x="8368312" y="3003013"/>
            <a:ext cx="1984840" cy="692073"/>
            <a:chOff x="8368312" y="3003013"/>
            <a:chExt cx="1984840" cy="692073"/>
          </a:xfrm>
        </p:grpSpPr>
        <p:sp>
          <p:nvSpPr>
            <p:cNvPr id="320" name="Google Shape;320;p9"/>
            <p:cNvSpPr/>
            <p:nvPr/>
          </p:nvSpPr>
          <p:spPr>
            <a:xfrm>
              <a:off x="8726246" y="3003013"/>
              <a:ext cx="1626906"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7BB54D"/>
                  </a:solidFill>
                  <a:latin typeface="Trebuchet MS"/>
                  <a:ea typeface="Trebuchet MS"/>
                  <a:cs typeface="Trebuchet MS"/>
                  <a:sym typeface="Trebuchet MS"/>
                </a:rPr>
                <a:t>“Equitable”</a:t>
              </a:r>
              <a:endParaRPr/>
            </a:p>
          </p:txBody>
        </p:sp>
        <p:cxnSp>
          <p:nvCxnSpPr>
            <p:cNvPr id="321" name="Google Shape;321;p9"/>
            <p:cNvCxnSpPr/>
            <p:nvPr/>
          </p:nvCxnSpPr>
          <p:spPr>
            <a:xfrm flipH="1">
              <a:off x="8368312" y="3307943"/>
              <a:ext cx="565355" cy="387143"/>
            </a:xfrm>
            <a:prstGeom prst="straightConnector1">
              <a:avLst/>
            </a:prstGeom>
            <a:noFill/>
            <a:ln cap="rnd" cmpd="sng" w="12700">
              <a:solidFill>
                <a:srgbClr val="7BB54D"/>
              </a:solidFill>
              <a:prstDash val="solid"/>
              <a:round/>
              <a:headEnd len="sm" w="sm" type="none"/>
              <a:tailEnd len="med" w="med" type="triangle"/>
            </a:ln>
          </p:spPr>
        </p:cxnSp>
      </p:grpSp>
      <p:grpSp>
        <p:nvGrpSpPr>
          <p:cNvPr id="322" name="Google Shape;322;p9"/>
          <p:cNvGrpSpPr/>
          <p:nvPr/>
        </p:nvGrpSpPr>
        <p:grpSpPr>
          <a:xfrm>
            <a:off x="6901154" y="4879395"/>
            <a:ext cx="1626906" cy="1102096"/>
            <a:chOff x="6901154" y="4879395"/>
            <a:chExt cx="1626906" cy="1102096"/>
          </a:xfrm>
        </p:grpSpPr>
        <p:sp>
          <p:nvSpPr>
            <p:cNvPr id="323" name="Google Shape;323;p9"/>
            <p:cNvSpPr/>
            <p:nvPr/>
          </p:nvSpPr>
          <p:spPr>
            <a:xfrm>
              <a:off x="6901154" y="5594348"/>
              <a:ext cx="1626906" cy="38714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003585"/>
                  </a:solidFill>
                  <a:latin typeface="Trebuchet MS"/>
                  <a:ea typeface="Trebuchet MS"/>
                  <a:cs typeface="Trebuchet MS"/>
                  <a:sym typeface="Trebuchet MS"/>
                </a:rPr>
                <a:t>“Viable”</a:t>
              </a:r>
              <a:endParaRPr sz="1800">
                <a:solidFill>
                  <a:srgbClr val="003585"/>
                </a:solidFill>
                <a:latin typeface="Trebuchet MS"/>
                <a:ea typeface="Trebuchet MS"/>
                <a:cs typeface="Trebuchet MS"/>
                <a:sym typeface="Trebuchet MS"/>
              </a:endParaRPr>
            </a:p>
          </p:txBody>
        </p:sp>
        <p:cxnSp>
          <p:nvCxnSpPr>
            <p:cNvPr id="324" name="Google Shape;324;p9"/>
            <p:cNvCxnSpPr/>
            <p:nvPr/>
          </p:nvCxnSpPr>
          <p:spPr>
            <a:xfrm rot="10800000">
              <a:off x="7716144" y="4879395"/>
              <a:ext cx="5773" cy="672316"/>
            </a:xfrm>
            <a:prstGeom prst="straightConnector1">
              <a:avLst/>
            </a:prstGeom>
            <a:noFill/>
            <a:ln cap="rnd" cmpd="sng" w="12700">
              <a:solidFill>
                <a:srgbClr val="003585"/>
              </a:solidFill>
              <a:prstDash val="solid"/>
              <a:round/>
              <a:headEnd len="sm" w="sm" type="none"/>
              <a:tailEnd len="med" w="med" type="triangl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0"/>
          <p:cNvSpPr txBox="1"/>
          <p:nvPr>
            <p:ph idx="1" type="body"/>
          </p:nvPr>
        </p:nvSpPr>
        <p:spPr>
          <a:xfrm>
            <a:off x="314845" y="1827909"/>
            <a:ext cx="11393261" cy="500784"/>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SzPts val="1600"/>
              <a:buNone/>
            </a:pPr>
            <a:r>
              <a:rPr lang="en-US">
                <a:solidFill>
                  <a:srgbClr val="92D050"/>
                </a:solidFill>
              </a:rPr>
              <a:t>	Conceptual delimitations		(1)</a:t>
            </a:r>
            <a:endParaRPr>
              <a:solidFill>
                <a:srgbClr val="92D050"/>
              </a:solidFill>
            </a:endParaRPr>
          </a:p>
        </p:txBody>
      </p:sp>
      <p:sp>
        <p:nvSpPr>
          <p:cNvPr id="331" name="Google Shape;331;p10"/>
          <p:cNvSpPr txBox="1"/>
          <p:nvPr>
            <p:ph idx="2" type="body"/>
          </p:nvPr>
        </p:nvSpPr>
        <p:spPr>
          <a:xfrm>
            <a:off x="399369" y="2659106"/>
            <a:ext cx="7592026" cy="2827724"/>
          </a:xfrm>
          <a:prstGeom prst="rect">
            <a:avLst/>
          </a:prstGeom>
          <a:noFill/>
          <a:ln>
            <a:noFill/>
          </a:ln>
        </p:spPr>
        <p:txBody>
          <a:bodyPr anchorCtr="0" anchor="t" bIns="0" lIns="0" spcFirstLastPara="1" rIns="0" wrap="square" tIns="0">
            <a:normAutofit/>
          </a:bodyPr>
          <a:lstStyle/>
          <a:p>
            <a:pPr indent="-342900" lvl="0" marL="342900" rtl="0" algn="just">
              <a:spcBef>
                <a:spcPts val="0"/>
              </a:spcBef>
              <a:spcAft>
                <a:spcPts val="0"/>
              </a:spcAft>
              <a:buSzPts val="1440"/>
              <a:buFont typeface="Noto Sans Symbols"/>
              <a:buChar char="⮚"/>
            </a:pPr>
            <a:r>
              <a:rPr b="1" i="1" lang="en-US">
                <a:solidFill>
                  <a:schemeClr val="accent1"/>
                </a:solidFill>
              </a:rPr>
              <a:t>Sustainable education </a:t>
            </a:r>
            <a:r>
              <a:rPr lang="en-US"/>
              <a:t>and </a:t>
            </a:r>
            <a:r>
              <a:rPr b="1" i="1" lang="en-US">
                <a:solidFill>
                  <a:schemeClr val="accent1"/>
                </a:solidFill>
              </a:rPr>
              <a:t>sustainability education </a:t>
            </a:r>
            <a:r>
              <a:rPr lang="en-US"/>
              <a:t>(or </a:t>
            </a:r>
            <a:r>
              <a:rPr b="1" i="1" lang="en-US">
                <a:solidFill>
                  <a:schemeClr val="accent1"/>
                </a:solidFill>
              </a:rPr>
              <a:t>Education for Sustainable Development</a:t>
            </a:r>
            <a:r>
              <a:rPr lang="en-US"/>
              <a:t> - ESD) are closely related terms and often used interchangeably in the general discourse, but academic and specialized contexts recognize a distinction between them. </a:t>
            </a:r>
            <a:endParaRPr/>
          </a:p>
          <a:p>
            <a:pPr indent="-251460" lvl="0" marL="342900" rtl="0" algn="just">
              <a:spcBef>
                <a:spcPts val="1000"/>
              </a:spcBef>
              <a:spcAft>
                <a:spcPts val="0"/>
              </a:spcAft>
              <a:buSzPts val="1440"/>
              <a:buFont typeface="Noto Sans Symbols"/>
              <a:buNone/>
            </a:pPr>
            <a:r>
              <a:t/>
            </a:r>
            <a:endParaRPr/>
          </a:p>
          <a:p>
            <a:pPr indent="-342900" lvl="0" marL="342900" rtl="0" algn="just">
              <a:spcBef>
                <a:spcPts val="1000"/>
              </a:spcBef>
              <a:spcAft>
                <a:spcPts val="0"/>
              </a:spcAft>
              <a:buSzPts val="1440"/>
              <a:buFont typeface="Noto Sans Symbols"/>
              <a:buChar char="⮚"/>
            </a:pPr>
            <a:r>
              <a:rPr lang="en-US"/>
              <a:t>Definition of sustainable education refers to the sustainability </a:t>
            </a:r>
            <a:r>
              <a:rPr i="1" lang="en-US">
                <a:solidFill>
                  <a:schemeClr val="accent1"/>
                </a:solidFill>
              </a:rPr>
              <a:t>of</a:t>
            </a:r>
            <a:r>
              <a:rPr lang="en-US"/>
              <a:t> the educational system, rather than the teaching </a:t>
            </a:r>
            <a:r>
              <a:rPr i="1" lang="en-US">
                <a:solidFill>
                  <a:schemeClr val="accent1"/>
                </a:solidFill>
              </a:rPr>
              <a:t>about</a:t>
            </a:r>
            <a:r>
              <a:rPr lang="en-US"/>
              <a:t> sustainability. </a:t>
            </a:r>
            <a:endParaRPr/>
          </a:p>
          <a:p>
            <a:pPr indent="-251460" lvl="0" marL="342900" rtl="0" algn="just">
              <a:spcBef>
                <a:spcPts val="1000"/>
              </a:spcBef>
              <a:spcAft>
                <a:spcPts val="0"/>
              </a:spcAft>
              <a:buSzPts val="1440"/>
              <a:buFont typeface="Noto Sans Symbols"/>
              <a:buNone/>
            </a:pPr>
            <a:r>
              <a:t/>
            </a:r>
            <a:endParaRPr/>
          </a:p>
        </p:txBody>
      </p:sp>
      <p:sp>
        <p:nvSpPr>
          <p:cNvPr id="332" name="Google Shape;332;p10"/>
          <p:cNvSpPr txBox="1"/>
          <p:nvPr>
            <p:ph type="title"/>
          </p:nvPr>
        </p:nvSpPr>
        <p:spPr>
          <a:xfrm>
            <a:off x="399369" y="788988"/>
            <a:ext cx="8596668" cy="70850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Sustainable Education </a:t>
            </a:r>
            <a:endParaRPr>
              <a:solidFill>
                <a:srgbClr val="255839"/>
              </a:solidFill>
            </a:endParaRPr>
          </a:p>
        </p:txBody>
      </p:sp>
      <p:pic>
        <p:nvPicPr>
          <p:cNvPr id="333" name="Google Shape;333;p10"/>
          <p:cNvPicPr preferRelativeResize="0"/>
          <p:nvPr/>
        </p:nvPicPr>
        <p:blipFill rotWithShape="1">
          <a:blip r:embed="rId3">
            <a:alphaModFix/>
          </a:blip>
          <a:srcRect b="0" l="0" r="0" t="0"/>
          <a:stretch/>
        </p:blipFill>
        <p:spPr>
          <a:xfrm>
            <a:off x="8180932" y="2596054"/>
            <a:ext cx="3798884" cy="2764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11"/>
          <p:cNvSpPr txBox="1"/>
          <p:nvPr>
            <p:ph idx="1" type="body"/>
          </p:nvPr>
        </p:nvSpPr>
        <p:spPr>
          <a:xfrm>
            <a:off x="3088782" y="1408467"/>
            <a:ext cx="4848826" cy="500784"/>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SzPts val="1600"/>
              <a:buNone/>
            </a:pPr>
            <a:r>
              <a:rPr lang="en-US">
                <a:solidFill>
                  <a:srgbClr val="92D050"/>
                </a:solidFill>
              </a:rPr>
              <a:t>	Conceptual delimitations		(2)</a:t>
            </a:r>
            <a:endParaRPr>
              <a:solidFill>
                <a:srgbClr val="92D050"/>
              </a:solidFill>
            </a:endParaRPr>
          </a:p>
        </p:txBody>
      </p:sp>
      <p:sp>
        <p:nvSpPr>
          <p:cNvPr id="340" name="Google Shape;340;p11"/>
          <p:cNvSpPr txBox="1"/>
          <p:nvPr>
            <p:ph idx="2" type="body"/>
          </p:nvPr>
        </p:nvSpPr>
        <p:spPr>
          <a:xfrm>
            <a:off x="399369" y="2158321"/>
            <a:ext cx="4403152" cy="4565208"/>
          </a:xfrm>
          <a:prstGeom prst="rect">
            <a:avLst/>
          </a:prstGeom>
          <a:noFill/>
          <a:ln>
            <a:noFill/>
          </a:ln>
        </p:spPr>
        <p:txBody>
          <a:bodyPr anchorCtr="0" anchor="t" bIns="0" lIns="0" spcFirstLastPara="1" rIns="0" wrap="square" tIns="0">
            <a:normAutofit fontScale="92500"/>
          </a:bodyPr>
          <a:lstStyle/>
          <a:p>
            <a:pPr indent="0" lvl="0" marL="0" rtl="0" algn="ctr">
              <a:spcBef>
                <a:spcPts val="0"/>
              </a:spcBef>
              <a:spcAft>
                <a:spcPts val="0"/>
              </a:spcAft>
              <a:buSzPct val="80000"/>
              <a:buNone/>
            </a:pPr>
            <a:r>
              <a:rPr b="1" lang="en-US"/>
              <a:t>	Sustainable Education </a:t>
            </a:r>
            <a:endParaRPr/>
          </a:p>
          <a:p>
            <a:pPr indent="0" lvl="0" marL="0" rtl="0" algn="just">
              <a:spcBef>
                <a:spcPts val="1000"/>
              </a:spcBef>
              <a:spcAft>
                <a:spcPts val="0"/>
              </a:spcAft>
              <a:buSzPct val="80000"/>
              <a:buNone/>
            </a:pPr>
            <a:r>
              <a:t/>
            </a:r>
            <a:endParaRPr b="1"/>
          </a:p>
          <a:p>
            <a:pPr indent="-342900" lvl="0" marL="342900" rtl="0" algn="just">
              <a:spcBef>
                <a:spcPts val="1000"/>
              </a:spcBef>
              <a:spcAft>
                <a:spcPts val="0"/>
              </a:spcAft>
              <a:buSzPct val="80000"/>
              <a:buChar char="►"/>
            </a:pPr>
            <a:r>
              <a:rPr lang="en-US"/>
              <a:t>Is a system of learning that aims at addressing the social, economic, and physical environment, whose intended learning outcomes are to equip the learner with the knowledge skills, attitudes, and values required to support a sustainable future </a:t>
            </a:r>
            <a:r>
              <a:rPr i="1" lang="en-US"/>
              <a:t>(Shivam, 2025).</a:t>
            </a:r>
            <a:endParaRPr/>
          </a:p>
          <a:p>
            <a:pPr indent="-342900" lvl="0" marL="342900" rtl="0" algn="just">
              <a:spcBef>
                <a:spcPts val="1000"/>
              </a:spcBef>
              <a:spcAft>
                <a:spcPts val="0"/>
              </a:spcAft>
              <a:buSzPct val="80000"/>
              <a:buChar char="►"/>
            </a:pPr>
            <a:r>
              <a:rPr lang="en-US"/>
              <a:t>Integrates the principles of sustainability into the curriculum and pedagogy, teaching not only about the environmental but also economic &amp; social dimensions of sustainability, and how they interconnect </a:t>
            </a:r>
            <a:r>
              <a:rPr i="1" lang="en-US"/>
              <a:t>(Teaching with Europeana, 2024). </a:t>
            </a:r>
            <a:endParaRPr/>
          </a:p>
          <a:p>
            <a:pPr indent="-258318" lvl="0" marL="342900" rtl="0" algn="just">
              <a:spcBef>
                <a:spcPts val="1000"/>
              </a:spcBef>
              <a:spcAft>
                <a:spcPts val="0"/>
              </a:spcAft>
              <a:buSzPct val="80000"/>
              <a:buFont typeface="Noto Sans Symbols"/>
              <a:buNone/>
            </a:pPr>
            <a:r>
              <a:t/>
            </a:r>
            <a:endParaRPr>
              <a:solidFill>
                <a:schemeClr val="dk1"/>
              </a:solidFill>
            </a:endParaRPr>
          </a:p>
          <a:p>
            <a:pPr indent="-258318" lvl="0" marL="342900" rtl="0" algn="just">
              <a:spcBef>
                <a:spcPts val="1000"/>
              </a:spcBef>
              <a:spcAft>
                <a:spcPts val="0"/>
              </a:spcAft>
              <a:buSzPct val="80000"/>
              <a:buFont typeface="Noto Sans Symbols"/>
              <a:buNone/>
            </a:pPr>
            <a:r>
              <a:t/>
            </a:r>
            <a:endParaRPr/>
          </a:p>
        </p:txBody>
      </p:sp>
      <p:sp>
        <p:nvSpPr>
          <p:cNvPr id="341" name="Google Shape;341;p11"/>
          <p:cNvSpPr txBox="1"/>
          <p:nvPr>
            <p:ph type="title"/>
          </p:nvPr>
        </p:nvSpPr>
        <p:spPr>
          <a:xfrm>
            <a:off x="399369" y="788988"/>
            <a:ext cx="8596668" cy="70850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Sustainable Education </a:t>
            </a:r>
            <a:endParaRPr>
              <a:solidFill>
                <a:srgbClr val="255839"/>
              </a:solidFill>
            </a:endParaRPr>
          </a:p>
        </p:txBody>
      </p:sp>
      <p:sp>
        <p:nvSpPr>
          <p:cNvPr id="342" name="Google Shape;342;p11"/>
          <p:cNvSpPr txBox="1"/>
          <p:nvPr/>
        </p:nvSpPr>
        <p:spPr>
          <a:xfrm>
            <a:off x="4910638" y="2158321"/>
            <a:ext cx="4650322" cy="4565208"/>
          </a:xfrm>
          <a:prstGeom prst="rect">
            <a:avLst/>
          </a:prstGeom>
          <a:noFill/>
          <a:ln>
            <a:noFill/>
          </a:ln>
        </p:spPr>
        <p:txBody>
          <a:bodyPr anchorCtr="0" anchor="t" bIns="0" lIns="0" spcFirstLastPara="1" rIns="0" wrap="square" tIns="0">
            <a:normAutofit fontScale="92500" lnSpcReduction="10000"/>
          </a:bodyPr>
          <a:lstStyle/>
          <a:p>
            <a:pPr indent="0" lvl="0" marL="0" marR="0" rtl="0" algn="ctr">
              <a:spcBef>
                <a:spcPts val="0"/>
              </a:spcBef>
              <a:spcAft>
                <a:spcPts val="0"/>
              </a:spcAft>
              <a:buClr>
                <a:schemeClr val="accent1"/>
              </a:buClr>
              <a:buSzPct val="80000"/>
              <a:buFont typeface="Noto Sans Symbols"/>
              <a:buNone/>
            </a:pPr>
            <a:r>
              <a:rPr b="1" lang="en-US" sz="1800">
                <a:solidFill>
                  <a:schemeClr val="dk2"/>
                </a:solidFill>
                <a:latin typeface="Trebuchet MS"/>
                <a:ea typeface="Trebuchet MS"/>
                <a:cs typeface="Trebuchet MS"/>
                <a:sym typeface="Trebuchet MS"/>
              </a:rPr>
              <a:t>	Sustainability Education</a:t>
            </a:r>
            <a:endParaRPr/>
          </a:p>
          <a:p>
            <a:pPr indent="0" lvl="0" marL="0" marR="0" rtl="0" algn="ctr">
              <a:spcBef>
                <a:spcPts val="1000"/>
              </a:spcBef>
              <a:spcAft>
                <a:spcPts val="0"/>
              </a:spcAft>
              <a:buClr>
                <a:schemeClr val="accent1"/>
              </a:buClr>
              <a:buSzPct val="80000"/>
              <a:buFont typeface="Noto Sans Symbols"/>
              <a:buNone/>
            </a:pPr>
            <a:r>
              <a:rPr b="1" lang="en-US" sz="1800">
                <a:solidFill>
                  <a:schemeClr val="dk2"/>
                </a:solidFill>
                <a:latin typeface="Trebuchet MS"/>
                <a:ea typeface="Trebuchet MS"/>
                <a:cs typeface="Trebuchet MS"/>
                <a:sym typeface="Trebuchet MS"/>
              </a:rPr>
              <a:t>(or Education for Sustainable Development – ESD)</a:t>
            </a:r>
            <a:endParaRPr/>
          </a:p>
          <a:p>
            <a:pPr indent="-342900" lvl="0" marL="342900" marR="0" rtl="0" algn="just">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Is education approach that aims to develop students, schools, and communities with the values and the motivation to take action for sustainability, in their personal lives, within their community and at a global scale, now and in the future. </a:t>
            </a:r>
            <a:r>
              <a:rPr i="1" lang="en-US" sz="1800">
                <a:solidFill>
                  <a:schemeClr val="dk2"/>
                </a:solidFill>
                <a:latin typeface="Trebuchet MS"/>
                <a:ea typeface="Trebuchet MS"/>
                <a:cs typeface="Trebuchet MS"/>
                <a:sym typeface="Trebuchet MS"/>
              </a:rPr>
              <a:t>(Elegbede et. al., 2023)</a:t>
            </a:r>
            <a:endParaRPr/>
          </a:p>
          <a:p>
            <a:pPr indent="-342900" lvl="0" marL="342900" marR="0" rtl="0" algn="just">
              <a:spcBef>
                <a:spcPts val="1000"/>
              </a:spcBef>
              <a:spcAft>
                <a:spcPts val="0"/>
              </a:spcAft>
              <a:buClr>
                <a:schemeClr val="accent1"/>
              </a:buClr>
              <a:buSzPct val="80000"/>
              <a:buFont typeface="Noto Sans Symbols"/>
              <a:buChar char="►"/>
            </a:pPr>
            <a:r>
              <a:rPr lang="en-US" sz="1800">
                <a:solidFill>
                  <a:schemeClr val="dk2"/>
                </a:solidFill>
                <a:latin typeface="Trebuchet MS"/>
                <a:ea typeface="Trebuchet MS"/>
                <a:cs typeface="Trebuchet MS"/>
                <a:sym typeface="Trebuchet MS"/>
              </a:rPr>
              <a:t>Empowers people with the knowledge, skills, values, attitudes and behaviors to live in a way that is good for the environment, economy, and society. It encourages people to make smart, responsible choices that help create a better future for everyone. </a:t>
            </a:r>
            <a:r>
              <a:rPr i="1" lang="en-US" sz="1800">
                <a:solidFill>
                  <a:schemeClr val="dk2"/>
                </a:solidFill>
                <a:latin typeface="Trebuchet MS"/>
                <a:ea typeface="Trebuchet MS"/>
                <a:cs typeface="Trebuchet MS"/>
                <a:sym typeface="Trebuchet MS"/>
              </a:rPr>
              <a:t>(UNESCO, 2025)</a:t>
            </a:r>
            <a:endParaRPr/>
          </a:p>
          <a:p>
            <a:pPr indent="0" lvl="0" marL="0" marR="0" rtl="0" algn="just">
              <a:spcBef>
                <a:spcPts val="1000"/>
              </a:spcBef>
              <a:spcAft>
                <a:spcPts val="0"/>
              </a:spcAft>
              <a:buClr>
                <a:schemeClr val="accent1"/>
              </a:buClr>
              <a:buSzPct val="80000"/>
              <a:buFont typeface="Noto Sans Symbols"/>
              <a:buNone/>
            </a:pPr>
            <a:r>
              <a:t/>
            </a:r>
            <a:endParaRPr i="1" sz="1800">
              <a:solidFill>
                <a:schemeClr val="dk2"/>
              </a:solidFill>
              <a:latin typeface="Trebuchet MS"/>
              <a:ea typeface="Trebuchet MS"/>
              <a:cs typeface="Trebuchet MS"/>
              <a:sym typeface="Trebuchet MS"/>
            </a:endParaRPr>
          </a:p>
          <a:p>
            <a:pPr indent="-258318" lvl="0" marL="342900" marR="0" rtl="0" algn="just">
              <a:spcBef>
                <a:spcPts val="1000"/>
              </a:spcBef>
              <a:spcAft>
                <a:spcPts val="0"/>
              </a:spcAft>
              <a:buClr>
                <a:schemeClr val="accent1"/>
              </a:buClr>
              <a:buSzPct val="80000"/>
              <a:buFont typeface="Noto Sans Symbols"/>
              <a:buNone/>
            </a:pPr>
            <a:r>
              <a:t/>
            </a:r>
            <a:endParaRPr sz="1800">
              <a:solidFill>
                <a:schemeClr val="dk1"/>
              </a:solidFill>
              <a:latin typeface="Trebuchet MS"/>
              <a:ea typeface="Trebuchet MS"/>
              <a:cs typeface="Trebuchet MS"/>
              <a:sym typeface="Trebuchet MS"/>
            </a:endParaRPr>
          </a:p>
          <a:p>
            <a:pPr indent="-258318" lvl="0" marL="342900" marR="0" rtl="0" algn="just">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12"/>
          <p:cNvSpPr txBox="1"/>
          <p:nvPr>
            <p:ph type="title"/>
          </p:nvPr>
        </p:nvSpPr>
        <p:spPr>
          <a:xfrm>
            <a:off x="399369" y="1396028"/>
            <a:ext cx="6276940"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Brief Opening Group Reflection</a:t>
            </a:r>
            <a:endParaRPr>
              <a:solidFill>
                <a:srgbClr val="255839"/>
              </a:solidFill>
            </a:endParaRPr>
          </a:p>
        </p:txBody>
      </p:sp>
      <p:sp>
        <p:nvSpPr>
          <p:cNvPr id="349" name="Google Shape;349;p12"/>
          <p:cNvSpPr txBox="1"/>
          <p:nvPr>
            <p:ph idx="2" type="body"/>
          </p:nvPr>
        </p:nvSpPr>
        <p:spPr>
          <a:xfrm>
            <a:off x="399369" y="2056428"/>
            <a:ext cx="6377949" cy="3084192"/>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342900" lvl="0" marL="342900" rtl="0" algn="l">
              <a:spcBef>
                <a:spcPts val="1000"/>
              </a:spcBef>
              <a:spcAft>
                <a:spcPts val="0"/>
              </a:spcAft>
              <a:buSzPts val="2240"/>
              <a:buChar char="►"/>
            </a:pPr>
            <a:r>
              <a:rPr b="1" i="1" lang="en-US" sz="2800"/>
              <a:t>What does sustainability mean in your training context?</a:t>
            </a:r>
            <a:endParaRPr/>
          </a:p>
        </p:txBody>
      </p:sp>
      <p:sp>
        <p:nvSpPr>
          <p:cNvPr id="350" name="Google Shape;350;p12"/>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351" name="Google Shape;351;p12"/>
          <p:cNvPicPr preferRelativeResize="0"/>
          <p:nvPr/>
        </p:nvPicPr>
        <p:blipFill rotWithShape="1">
          <a:blip r:embed="rId3">
            <a:alphaModFix/>
          </a:blip>
          <a:srcRect b="0" l="0" r="0" t="0"/>
          <a:stretch/>
        </p:blipFill>
        <p:spPr>
          <a:xfrm>
            <a:off x="7605286" y="1535923"/>
            <a:ext cx="4008783" cy="400878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3"/>
          <p:cNvSpPr txBox="1"/>
          <p:nvPr>
            <p:ph type="title"/>
          </p:nvPr>
        </p:nvSpPr>
        <p:spPr>
          <a:xfrm>
            <a:off x="1504000" y="1055036"/>
            <a:ext cx="8070306" cy="69692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PERSONAL REFLECTION ACTIVITY</a:t>
            </a:r>
            <a:endParaRPr b="1">
              <a:solidFill>
                <a:srgbClr val="92D050"/>
              </a:solidFill>
            </a:endParaRPr>
          </a:p>
        </p:txBody>
      </p:sp>
      <p:sp>
        <p:nvSpPr>
          <p:cNvPr id="358" name="Google Shape;358;p13"/>
          <p:cNvSpPr txBox="1"/>
          <p:nvPr>
            <p:ph idx="2" type="body"/>
          </p:nvPr>
        </p:nvSpPr>
        <p:spPr>
          <a:xfrm>
            <a:off x="3094595" y="3588443"/>
            <a:ext cx="7916626" cy="1677725"/>
          </a:xfrm>
          <a:prstGeom prst="rect">
            <a:avLst/>
          </a:prstGeom>
          <a:noFill/>
          <a:ln>
            <a:noFill/>
          </a:ln>
        </p:spPr>
        <p:txBody>
          <a:bodyPr anchorCtr="0" anchor="t" bIns="0" lIns="0" spcFirstLastPara="1" rIns="0" wrap="square" tIns="0">
            <a:normAutofit fontScale="92500" lnSpcReduction="10000"/>
          </a:bodyPr>
          <a:lstStyle/>
          <a:p>
            <a:pPr indent="-342900" lvl="0" marL="342900" rtl="0" algn="l">
              <a:spcBef>
                <a:spcPts val="0"/>
              </a:spcBef>
              <a:spcAft>
                <a:spcPts val="0"/>
              </a:spcAft>
              <a:buSzPct val="80000"/>
              <a:buChar char="►"/>
            </a:pPr>
            <a:r>
              <a:rPr b="1" lang="en-US" sz="3600"/>
              <a:t>Worksheet 1:</a:t>
            </a:r>
            <a:endParaRPr/>
          </a:p>
          <a:p>
            <a:pPr indent="-173736" lvl="0" marL="342900" rtl="0" algn="l">
              <a:spcBef>
                <a:spcPts val="1000"/>
              </a:spcBef>
              <a:spcAft>
                <a:spcPts val="0"/>
              </a:spcAft>
              <a:buSzPct val="80000"/>
              <a:buNone/>
            </a:pPr>
            <a:r>
              <a:t/>
            </a:r>
            <a:endParaRPr b="1" sz="3600"/>
          </a:p>
          <a:p>
            <a:pPr indent="-342900" lvl="0" marL="342900" rtl="0" algn="l">
              <a:spcBef>
                <a:spcPts val="1000"/>
              </a:spcBef>
              <a:spcAft>
                <a:spcPts val="0"/>
              </a:spcAft>
              <a:buSzPct val="80000"/>
              <a:buChar char="►"/>
            </a:pPr>
            <a:r>
              <a:rPr b="1" i="1" lang="en-US" sz="3600"/>
              <a:t>Sustainability in My Training Practice</a:t>
            </a:r>
            <a:endParaRPr i="1" sz="3600"/>
          </a:p>
          <a:p>
            <a:pPr indent="-258318" lvl="0" marL="342900" rtl="0" algn="l">
              <a:spcBef>
                <a:spcPts val="1000"/>
              </a:spcBef>
              <a:spcAft>
                <a:spcPts val="0"/>
              </a:spcAft>
              <a:buSzPct val="80000"/>
              <a:buNone/>
            </a:pPr>
            <a:r>
              <a:t/>
            </a:r>
            <a:endParaRPr/>
          </a:p>
        </p:txBody>
      </p:sp>
      <p:pic>
        <p:nvPicPr>
          <p:cNvPr descr="Think Emoji PNGs for Free Download" id="359" name="Google Shape;359;p13"/>
          <p:cNvPicPr preferRelativeResize="0"/>
          <p:nvPr/>
        </p:nvPicPr>
        <p:blipFill rotWithShape="1">
          <a:blip r:embed="rId3">
            <a:alphaModFix/>
          </a:blip>
          <a:srcRect b="0" l="0" r="0" t="0"/>
          <a:stretch/>
        </p:blipFill>
        <p:spPr>
          <a:xfrm>
            <a:off x="0" y="1987271"/>
            <a:ext cx="3021386" cy="302138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4"/>
          <p:cNvSpPr txBox="1"/>
          <p:nvPr>
            <p:ph type="title"/>
          </p:nvPr>
        </p:nvSpPr>
        <p:spPr>
          <a:xfrm>
            <a:off x="4829130"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Creative Thinking</a:t>
            </a:r>
            <a:br>
              <a:rPr lang="en-US">
                <a:solidFill>
                  <a:srgbClr val="255839"/>
                </a:solidFill>
              </a:rPr>
            </a:br>
            <a:endParaRPr>
              <a:solidFill>
                <a:srgbClr val="255839"/>
              </a:solidFill>
            </a:endParaRPr>
          </a:p>
        </p:txBody>
      </p:sp>
      <p:sp>
        <p:nvSpPr>
          <p:cNvPr id="366" name="Google Shape;366;p14"/>
          <p:cNvSpPr txBox="1"/>
          <p:nvPr>
            <p:ph idx="1" type="body"/>
          </p:nvPr>
        </p:nvSpPr>
        <p:spPr>
          <a:xfrm>
            <a:off x="4829130" y="1579306"/>
            <a:ext cx="6143670" cy="5096388"/>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1440"/>
              <a:buChar char="►"/>
            </a:pPr>
            <a:r>
              <a:rPr lang="en-US"/>
              <a:t>Creative thinking gets together key attributes for addressing complex sustainability challenges and driving meaningful transitions.</a:t>
            </a:r>
            <a:endParaRPr/>
          </a:p>
          <a:p>
            <a:pPr indent="-342900" lvl="0" marL="342900" rtl="0" algn="l">
              <a:spcBef>
                <a:spcPts val="1000"/>
              </a:spcBef>
              <a:spcAft>
                <a:spcPts val="0"/>
              </a:spcAft>
              <a:buSzPts val="1440"/>
              <a:buChar char="►"/>
            </a:pPr>
            <a:r>
              <a:rPr lang="en-US"/>
              <a:t>While combining the following approaches, it enables solutions that are creative, systemic, and resilient:</a:t>
            </a:r>
            <a:endParaRPr/>
          </a:p>
          <a:p>
            <a:pPr indent="-457200" lvl="1" marL="914400" rtl="0" algn="l">
              <a:spcBef>
                <a:spcPts val="1000"/>
              </a:spcBef>
              <a:spcAft>
                <a:spcPts val="0"/>
              </a:spcAft>
              <a:buSzPts val="1600"/>
              <a:buFont typeface="Trebuchet MS"/>
              <a:buAutoNum type="arabicPeriod"/>
            </a:pPr>
            <a:r>
              <a:rPr lang="en-US" sz="2000"/>
              <a:t>Systems thinking </a:t>
            </a:r>
            <a:r>
              <a:rPr lang="en-US" sz="1800"/>
              <a:t>– allows systemic insight into feedback loops and system resilience </a:t>
            </a:r>
            <a:endParaRPr/>
          </a:p>
          <a:p>
            <a:pPr indent="-457200" lvl="1" marL="914400" rtl="0" algn="l">
              <a:spcBef>
                <a:spcPts val="1000"/>
              </a:spcBef>
              <a:spcAft>
                <a:spcPts val="0"/>
              </a:spcAft>
              <a:buSzPts val="1600"/>
              <a:buFont typeface="Trebuchet MS"/>
              <a:buAutoNum type="arabicPeriod"/>
            </a:pPr>
            <a:r>
              <a:rPr lang="en-US" sz="2000"/>
              <a:t>Design thinking </a:t>
            </a:r>
            <a:r>
              <a:rPr lang="en-US" sz="1800"/>
              <a:t>– towards empathy-driven, context-sensitive solutions</a:t>
            </a:r>
            <a:endParaRPr/>
          </a:p>
          <a:p>
            <a:pPr indent="-457200" lvl="1" marL="914400" rtl="0" algn="l">
              <a:spcBef>
                <a:spcPts val="1000"/>
              </a:spcBef>
              <a:spcAft>
                <a:spcPts val="0"/>
              </a:spcAft>
              <a:buSzPts val="1600"/>
              <a:buFont typeface="Trebuchet MS"/>
              <a:buAutoNum type="arabicPeriod"/>
            </a:pPr>
            <a:r>
              <a:rPr lang="en-US" sz="2000"/>
              <a:t>Futures literacy </a:t>
            </a:r>
            <a:r>
              <a:rPr lang="en-US" sz="1800"/>
              <a:t>– enhances forward-looking and adaptable mindsets.</a:t>
            </a:r>
            <a:endParaRPr sz="2000"/>
          </a:p>
          <a:p>
            <a:pPr indent="0" lvl="1" marL="457200" rtl="0" algn="l">
              <a:spcBef>
                <a:spcPts val="1000"/>
              </a:spcBef>
              <a:spcAft>
                <a:spcPts val="0"/>
              </a:spcAft>
              <a:buSzPts val="1440"/>
              <a:buNone/>
            </a:pPr>
            <a:r>
              <a:rPr lang="en-US" sz="1800"/>
              <a:t>These approaches – Design thinking, Systems thinking and Futures literacy – can lead the way to sustainability transitions.</a:t>
            </a:r>
            <a:endParaRPr sz="1600"/>
          </a:p>
        </p:txBody>
      </p:sp>
      <p:sp>
        <p:nvSpPr>
          <p:cNvPr id="367" name="Google Shape;367;p14"/>
          <p:cNvSpPr/>
          <p:nvPr/>
        </p:nvSpPr>
        <p:spPr>
          <a:xfrm>
            <a:off x="0" y="4013200"/>
            <a:ext cx="448733" cy="2844800"/>
          </a:xfrm>
          <a:prstGeom prst="triangle">
            <a:avLst>
              <a:gd fmla="val 0" name="adj"/>
            </a:avLst>
          </a:prstGeom>
          <a:solidFill>
            <a:schemeClr val="accent1">
              <a:alpha val="85098"/>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368" name="Google Shape;368;p14"/>
          <p:cNvSpPr/>
          <p:nvPr/>
        </p:nvSpPr>
        <p:spPr>
          <a:xfrm>
            <a:off x="0" y="1579306"/>
            <a:ext cx="4549698"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Trebuchet MS"/>
                <a:ea typeface="Trebuchet MS"/>
                <a:cs typeface="Trebuchet MS"/>
                <a:sym typeface="Trebuchet MS"/>
              </a:rPr>
              <a:t>Picture</a:t>
            </a:r>
            <a:endParaRPr/>
          </a:p>
        </p:txBody>
      </p:sp>
      <p:pic>
        <p:nvPicPr>
          <p:cNvPr id="369" name="Google Shape;369;p14"/>
          <p:cNvPicPr preferRelativeResize="0"/>
          <p:nvPr/>
        </p:nvPicPr>
        <p:blipFill rotWithShape="1">
          <a:blip r:embed="rId3">
            <a:alphaModFix/>
          </a:blip>
          <a:srcRect b="0" l="0" r="0" t="0"/>
          <a:stretch/>
        </p:blipFill>
        <p:spPr>
          <a:xfrm>
            <a:off x="20667" y="2478478"/>
            <a:ext cx="4570365" cy="2889168"/>
          </a:xfrm>
          <a:prstGeom prst="rect">
            <a:avLst/>
          </a:prstGeom>
          <a:noFill/>
          <a:ln>
            <a:noFill/>
          </a:ln>
        </p:spPr>
      </p:pic>
      <p:sp>
        <p:nvSpPr>
          <p:cNvPr id="370" name="Google Shape;370;p14"/>
          <p:cNvSpPr/>
          <p:nvPr/>
        </p:nvSpPr>
        <p:spPr>
          <a:xfrm>
            <a:off x="170122" y="2478478"/>
            <a:ext cx="3157870" cy="6368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rgbClr val="FBAF3F"/>
                </a:solidFill>
                <a:latin typeface="Arial"/>
                <a:ea typeface="Arial"/>
                <a:cs typeface="Arial"/>
                <a:sym typeface="Arial"/>
              </a:rPr>
              <a:t>CREATIVITY </a:t>
            </a:r>
            <a:endParaRPr b="1" sz="1800">
              <a:solidFill>
                <a:srgbClr val="FBAF3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15"/>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lang="en-US">
                <a:solidFill>
                  <a:srgbClr val="92D050"/>
                </a:solidFill>
              </a:rPr>
              <a:t>Systems thinking</a:t>
            </a:r>
            <a:endParaRPr>
              <a:solidFill>
                <a:srgbClr val="92D050"/>
              </a:solidFill>
            </a:endParaRPr>
          </a:p>
        </p:txBody>
      </p:sp>
      <p:sp>
        <p:nvSpPr>
          <p:cNvPr id="377" name="Google Shape;377;p15"/>
          <p:cNvSpPr txBox="1"/>
          <p:nvPr>
            <p:ph idx="2" type="body"/>
          </p:nvPr>
        </p:nvSpPr>
        <p:spPr>
          <a:xfrm>
            <a:off x="399369" y="2109788"/>
            <a:ext cx="11393260" cy="4429126"/>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b="1" lang="en-US"/>
              <a:t>Core principles:</a:t>
            </a:r>
            <a:endParaRPr/>
          </a:p>
          <a:p>
            <a:pPr indent="-342900" lvl="0" marL="342900" rtl="0" algn="l">
              <a:spcBef>
                <a:spcPts val="1000"/>
              </a:spcBef>
              <a:spcAft>
                <a:spcPts val="0"/>
              </a:spcAft>
              <a:buSzPts val="1440"/>
              <a:buChar char="►"/>
            </a:pPr>
            <a:r>
              <a:rPr lang="en-US" u="sng"/>
              <a:t>Holistic perspective</a:t>
            </a:r>
            <a:r>
              <a:rPr lang="en-US"/>
              <a:t>: Focus on systems as interrelated wholes rather than isolated parts </a:t>
            </a:r>
            <a:endParaRPr/>
          </a:p>
          <a:p>
            <a:pPr indent="-342900" lvl="0" marL="342900" rtl="0" algn="l">
              <a:spcBef>
                <a:spcPts val="1000"/>
              </a:spcBef>
              <a:spcAft>
                <a:spcPts val="0"/>
              </a:spcAft>
              <a:buSzPts val="1440"/>
              <a:buChar char="►"/>
            </a:pPr>
            <a:r>
              <a:rPr lang="en-US" u="sng"/>
              <a:t>Feedback loops &amp; interdependence</a:t>
            </a:r>
            <a:r>
              <a:rPr lang="en-US"/>
              <a:t>: Recognises causal chains and dynamic relationships that shape system behaviour </a:t>
            </a:r>
            <a:endParaRPr/>
          </a:p>
          <a:p>
            <a:pPr indent="-342900" lvl="0" marL="342900" rtl="0" algn="l">
              <a:spcBef>
                <a:spcPts val="1000"/>
              </a:spcBef>
              <a:spcAft>
                <a:spcPts val="0"/>
              </a:spcAft>
              <a:buSzPts val="1440"/>
              <a:buChar char="►"/>
            </a:pPr>
            <a:r>
              <a:rPr lang="en-US" u="sng"/>
              <a:t>Identification of leverage points</a:t>
            </a:r>
            <a:r>
              <a:rPr lang="en-US"/>
              <a:t>: Pinpoints where small interventions generate significant change, crucial for systemic transformation.</a:t>
            </a:r>
            <a:endParaRPr/>
          </a:p>
          <a:p>
            <a:pPr indent="0" lvl="0" marL="0" rtl="0" algn="l">
              <a:spcBef>
                <a:spcPts val="1000"/>
              </a:spcBef>
              <a:spcAft>
                <a:spcPts val="0"/>
              </a:spcAft>
              <a:buSzPts val="400"/>
              <a:buNone/>
            </a:pPr>
            <a:r>
              <a:t/>
            </a:r>
            <a:endParaRPr sz="500"/>
          </a:p>
          <a:p>
            <a:pPr indent="0" lvl="0" marL="0" rtl="0" algn="l">
              <a:spcBef>
                <a:spcPts val="1000"/>
              </a:spcBef>
              <a:spcAft>
                <a:spcPts val="0"/>
              </a:spcAft>
              <a:buSzPts val="1440"/>
              <a:buNone/>
            </a:pPr>
            <a:r>
              <a:rPr b="1" lang="en-US"/>
              <a:t>Application to sustainability:</a:t>
            </a:r>
            <a:endParaRPr/>
          </a:p>
          <a:p>
            <a:pPr indent="-342900" lvl="0" marL="342900" rtl="0" algn="l">
              <a:spcBef>
                <a:spcPts val="1000"/>
              </a:spcBef>
              <a:spcAft>
                <a:spcPts val="0"/>
              </a:spcAft>
              <a:buSzPts val="1440"/>
              <a:buChar char="►"/>
            </a:pPr>
            <a:r>
              <a:rPr lang="en-US"/>
              <a:t>Systems-based models (e.g., SDG Interlinkages frameworks) help assess complex SDG trade-offs</a:t>
            </a:r>
            <a:endParaRPr/>
          </a:p>
          <a:p>
            <a:pPr indent="-342900" lvl="0" marL="342900" rtl="0" algn="l">
              <a:spcBef>
                <a:spcPts val="1000"/>
              </a:spcBef>
              <a:spcAft>
                <a:spcPts val="0"/>
              </a:spcAft>
              <a:buSzPts val="1440"/>
              <a:buChar char="►"/>
            </a:pPr>
            <a:r>
              <a:rPr lang="en-US"/>
              <a:t>New AI-enhanced platforms, like SYMBIOSIS, use systems thinking to support societal challenges and the SDGs by mapping causal structures and enhancing stakeholder understanding</a:t>
            </a:r>
            <a:endParaRPr/>
          </a:p>
        </p:txBody>
      </p:sp>
      <p:sp>
        <p:nvSpPr>
          <p:cNvPr id="378" name="Google Shape;378;p15"/>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Creative Thinking</a:t>
            </a:r>
            <a:endParaRPr>
              <a:solidFill>
                <a:srgbClr val="255839"/>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16"/>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lang="en-US">
                <a:solidFill>
                  <a:srgbClr val="92D050"/>
                </a:solidFill>
              </a:rPr>
              <a:t>Systems thinking</a:t>
            </a:r>
            <a:endParaRPr>
              <a:solidFill>
                <a:srgbClr val="92D050"/>
              </a:solidFill>
            </a:endParaRPr>
          </a:p>
        </p:txBody>
      </p:sp>
      <p:sp>
        <p:nvSpPr>
          <p:cNvPr id="385" name="Google Shape;385;p16"/>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Creative Thinking</a:t>
            </a:r>
            <a:endParaRPr>
              <a:solidFill>
                <a:srgbClr val="255839"/>
              </a:solidFill>
            </a:endParaRPr>
          </a:p>
        </p:txBody>
      </p:sp>
      <p:pic>
        <p:nvPicPr>
          <p:cNvPr id="386" name="Google Shape;386;p16"/>
          <p:cNvPicPr preferRelativeResize="0"/>
          <p:nvPr/>
        </p:nvPicPr>
        <p:blipFill rotWithShape="1">
          <a:blip r:embed="rId3">
            <a:alphaModFix/>
          </a:blip>
          <a:srcRect b="0" l="0" r="0" t="0"/>
          <a:stretch/>
        </p:blipFill>
        <p:spPr>
          <a:xfrm>
            <a:off x="5509395" y="2061359"/>
            <a:ext cx="6283233" cy="4441103"/>
          </a:xfrm>
          <a:prstGeom prst="rect">
            <a:avLst/>
          </a:prstGeom>
          <a:solidFill>
            <a:srgbClr val="97B4F0"/>
          </a:solidFill>
          <a:ln>
            <a:noFill/>
          </a:ln>
        </p:spPr>
      </p:pic>
      <p:sp>
        <p:nvSpPr>
          <p:cNvPr id="387" name="Google Shape;387;p16"/>
          <p:cNvSpPr txBox="1"/>
          <p:nvPr>
            <p:ph idx="2" type="body"/>
          </p:nvPr>
        </p:nvSpPr>
        <p:spPr>
          <a:xfrm>
            <a:off x="399369" y="2082491"/>
            <a:ext cx="5110027" cy="4429126"/>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The Iceberg model</a:t>
            </a:r>
            <a:endParaRPr/>
          </a:p>
          <a:p>
            <a:pPr indent="-342900" lvl="0" marL="342900" rtl="0" algn="l">
              <a:spcBef>
                <a:spcPts val="1000"/>
              </a:spcBef>
              <a:spcAft>
                <a:spcPts val="0"/>
              </a:spcAft>
              <a:buSzPts val="1440"/>
              <a:buChar char="►"/>
            </a:pPr>
            <a:r>
              <a:rPr lang="en-US"/>
              <a:t>Event: What is the specific problem or opportunity?</a:t>
            </a:r>
            <a:endParaRPr/>
          </a:p>
          <a:p>
            <a:pPr indent="-342900" lvl="0" marL="342900" rtl="0" algn="l">
              <a:spcBef>
                <a:spcPts val="1000"/>
              </a:spcBef>
              <a:spcAft>
                <a:spcPts val="0"/>
              </a:spcAft>
              <a:buSzPts val="1440"/>
              <a:buChar char="►"/>
            </a:pPr>
            <a:r>
              <a:rPr lang="en-US"/>
              <a:t>Patterns/trends: What trends /patterns have there been over time? </a:t>
            </a:r>
            <a:endParaRPr/>
          </a:p>
          <a:p>
            <a:pPr indent="-342900" lvl="0" marL="342900" rtl="0" algn="l">
              <a:spcBef>
                <a:spcPts val="1000"/>
              </a:spcBef>
              <a:spcAft>
                <a:spcPts val="0"/>
              </a:spcAft>
              <a:buSzPts val="1440"/>
              <a:buChar char="►"/>
            </a:pPr>
            <a:r>
              <a:rPr lang="en-US"/>
              <a:t>Underlying structures: What has influenced these patterns and how are they interconnected?</a:t>
            </a:r>
            <a:endParaRPr/>
          </a:p>
          <a:p>
            <a:pPr indent="-342900" lvl="0" marL="342900" rtl="0" algn="l">
              <a:spcBef>
                <a:spcPts val="1000"/>
              </a:spcBef>
              <a:spcAft>
                <a:spcPts val="0"/>
              </a:spcAft>
              <a:buSzPts val="1440"/>
              <a:buChar char="►"/>
            </a:pPr>
            <a:r>
              <a:rPr lang="en-US"/>
              <a:t>Mental modes: What assumptions, beliefs and values do people hold about the system?</a:t>
            </a:r>
            <a:endParaRPr/>
          </a:p>
        </p:txBody>
      </p:sp>
      <p:sp>
        <p:nvSpPr>
          <p:cNvPr id="388" name="Google Shape;388;p16"/>
          <p:cNvSpPr/>
          <p:nvPr/>
        </p:nvSpPr>
        <p:spPr>
          <a:xfrm>
            <a:off x="5596269" y="2195043"/>
            <a:ext cx="2346252" cy="707645"/>
          </a:xfrm>
          <a:prstGeom prst="rect">
            <a:avLst/>
          </a:prstGeom>
          <a:solidFill>
            <a:srgbClr val="EEF0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dk1"/>
                </a:solidFill>
                <a:latin typeface="Arial"/>
                <a:ea typeface="Arial"/>
                <a:cs typeface="Arial"/>
                <a:sym typeface="Arial"/>
              </a:rPr>
              <a:t>What’s seen from outside</a:t>
            </a:r>
            <a:endParaRPr/>
          </a:p>
        </p:txBody>
      </p:sp>
      <p:sp>
        <p:nvSpPr>
          <p:cNvPr id="389" name="Google Shape;389;p16"/>
          <p:cNvSpPr/>
          <p:nvPr/>
        </p:nvSpPr>
        <p:spPr>
          <a:xfrm>
            <a:off x="8996036" y="2195042"/>
            <a:ext cx="2657247" cy="1047888"/>
          </a:xfrm>
          <a:prstGeom prst="rect">
            <a:avLst/>
          </a:prstGeom>
          <a:solidFill>
            <a:srgbClr val="EEF0F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dk1"/>
                </a:solidFill>
                <a:latin typeface="Arial"/>
                <a:ea typeface="Arial"/>
                <a:cs typeface="Arial"/>
                <a:sym typeface="Arial"/>
              </a:rPr>
              <a:t>ICEBERG MODEL</a:t>
            </a:r>
            <a:endParaRPr/>
          </a:p>
        </p:txBody>
      </p:sp>
      <p:sp>
        <p:nvSpPr>
          <p:cNvPr id="390" name="Google Shape;390;p16"/>
          <p:cNvSpPr/>
          <p:nvPr/>
        </p:nvSpPr>
        <p:spPr>
          <a:xfrm>
            <a:off x="9922990" y="4026123"/>
            <a:ext cx="1584252" cy="1047888"/>
          </a:xfrm>
          <a:prstGeom prst="rect">
            <a:avLst/>
          </a:prstGeom>
          <a:solidFill>
            <a:srgbClr val="85A9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What’s going on underneath</a:t>
            </a:r>
            <a:endParaRPr/>
          </a:p>
        </p:txBody>
      </p:sp>
      <p:sp>
        <p:nvSpPr>
          <p:cNvPr id="391" name="Google Shape;391;p16"/>
          <p:cNvSpPr/>
          <p:nvPr/>
        </p:nvSpPr>
        <p:spPr>
          <a:xfrm>
            <a:off x="7411784" y="4026123"/>
            <a:ext cx="1584252" cy="331088"/>
          </a:xfrm>
          <a:prstGeom prst="rect">
            <a:avLst/>
          </a:prstGeom>
          <a:solidFill>
            <a:srgbClr val="8DAE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PATTERNS</a:t>
            </a:r>
            <a:endParaRPr b="1" sz="2000">
              <a:solidFill>
                <a:schemeClr val="dk1"/>
              </a:solidFill>
              <a:latin typeface="Arial"/>
              <a:ea typeface="Arial"/>
              <a:cs typeface="Arial"/>
              <a:sym typeface="Arial"/>
            </a:endParaRPr>
          </a:p>
        </p:txBody>
      </p:sp>
      <p:sp>
        <p:nvSpPr>
          <p:cNvPr id="392" name="Google Shape;392;p16"/>
          <p:cNvSpPr/>
          <p:nvPr/>
        </p:nvSpPr>
        <p:spPr>
          <a:xfrm>
            <a:off x="7503148" y="3559785"/>
            <a:ext cx="1147864" cy="252191"/>
          </a:xfrm>
          <a:prstGeom prst="rect">
            <a:avLst/>
          </a:prstGeom>
          <a:solidFill>
            <a:srgbClr val="E4E4E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EVENTS</a:t>
            </a:r>
            <a:endParaRPr/>
          </a:p>
        </p:txBody>
      </p:sp>
      <p:sp>
        <p:nvSpPr>
          <p:cNvPr id="393" name="Google Shape;393;p16"/>
          <p:cNvSpPr/>
          <p:nvPr/>
        </p:nvSpPr>
        <p:spPr>
          <a:xfrm>
            <a:off x="7303755" y="4701908"/>
            <a:ext cx="1800310" cy="331088"/>
          </a:xfrm>
          <a:prstGeom prst="rect">
            <a:avLst/>
          </a:prstGeom>
          <a:solidFill>
            <a:srgbClr val="85A9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STRUCTURES</a:t>
            </a:r>
            <a:endParaRPr/>
          </a:p>
        </p:txBody>
      </p:sp>
      <p:sp>
        <p:nvSpPr>
          <p:cNvPr id="394" name="Google Shape;394;p16"/>
          <p:cNvSpPr/>
          <p:nvPr/>
        </p:nvSpPr>
        <p:spPr>
          <a:xfrm>
            <a:off x="7468100" y="5445652"/>
            <a:ext cx="1527935" cy="331088"/>
          </a:xfrm>
          <a:prstGeom prst="rect">
            <a:avLst/>
          </a:prstGeom>
          <a:solidFill>
            <a:srgbClr val="85A9F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Arial"/>
                <a:ea typeface="Arial"/>
                <a:cs typeface="Arial"/>
                <a:sym typeface="Arial"/>
              </a:rPr>
              <a:t>MENTAL </a:t>
            </a:r>
            <a:endParaRPr/>
          </a:p>
          <a:p>
            <a:pPr indent="0" lvl="0" marL="0" marR="0" rtl="0" algn="ctr">
              <a:spcBef>
                <a:spcPts val="0"/>
              </a:spcBef>
              <a:spcAft>
                <a:spcPts val="0"/>
              </a:spcAft>
              <a:buNone/>
            </a:pPr>
            <a:r>
              <a:rPr b="1" lang="en-US" sz="2000">
                <a:solidFill>
                  <a:schemeClr val="dk1"/>
                </a:solidFill>
                <a:latin typeface="Arial"/>
                <a:ea typeface="Arial"/>
                <a:cs typeface="Arial"/>
                <a:sym typeface="Arial"/>
              </a:rPr>
              <a:t>MODELS</a:t>
            </a:r>
            <a:endParaRPr b="1" sz="20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17"/>
          <p:cNvSpPr txBox="1"/>
          <p:nvPr>
            <p:ph type="title"/>
          </p:nvPr>
        </p:nvSpPr>
        <p:spPr>
          <a:xfrm>
            <a:off x="622206" y="1626549"/>
            <a:ext cx="5696631"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SHORT DISCUSSION</a:t>
            </a:r>
            <a:endParaRPr>
              <a:solidFill>
                <a:srgbClr val="255839"/>
              </a:solidFill>
            </a:endParaRPr>
          </a:p>
        </p:txBody>
      </p:sp>
      <p:sp>
        <p:nvSpPr>
          <p:cNvPr id="401" name="Google Shape;401;p17"/>
          <p:cNvSpPr txBox="1"/>
          <p:nvPr>
            <p:ph idx="2" type="body"/>
          </p:nvPr>
        </p:nvSpPr>
        <p:spPr>
          <a:xfrm>
            <a:off x="399369" y="2056428"/>
            <a:ext cx="6377949" cy="3084192"/>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342900" lvl="0" marL="342900" rtl="0" algn="l">
              <a:spcBef>
                <a:spcPts val="1000"/>
              </a:spcBef>
              <a:spcAft>
                <a:spcPts val="0"/>
              </a:spcAft>
              <a:buSzPts val="2240"/>
              <a:buChar char="►"/>
            </a:pPr>
            <a:r>
              <a:rPr b="1" i="1" lang="en-US" sz="2800"/>
              <a:t>What hidden systems influence sustainability in your VET programme?</a:t>
            </a:r>
            <a:endParaRPr/>
          </a:p>
        </p:txBody>
      </p:sp>
      <p:sp>
        <p:nvSpPr>
          <p:cNvPr id="402" name="Google Shape;402;p17"/>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03" name="Google Shape;403;p17"/>
          <p:cNvPicPr preferRelativeResize="0"/>
          <p:nvPr/>
        </p:nvPicPr>
        <p:blipFill rotWithShape="1">
          <a:blip r:embed="rId3">
            <a:alphaModFix/>
          </a:blip>
          <a:srcRect b="0" l="0" r="0" t="0"/>
          <a:stretch/>
        </p:blipFill>
        <p:spPr>
          <a:xfrm>
            <a:off x="7559074" y="1527108"/>
            <a:ext cx="4166762" cy="416676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8"/>
          <p:cNvSpPr txBox="1"/>
          <p:nvPr>
            <p:ph type="title"/>
          </p:nvPr>
        </p:nvSpPr>
        <p:spPr>
          <a:xfrm>
            <a:off x="622206" y="1626549"/>
            <a:ext cx="5696631"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APPLIED DISCUSSION</a:t>
            </a:r>
            <a:endParaRPr>
              <a:solidFill>
                <a:srgbClr val="255839"/>
              </a:solidFill>
            </a:endParaRPr>
          </a:p>
        </p:txBody>
      </p:sp>
      <p:sp>
        <p:nvSpPr>
          <p:cNvPr id="410" name="Google Shape;410;p18"/>
          <p:cNvSpPr txBox="1"/>
          <p:nvPr>
            <p:ph idx="2" type="body"/>
          </p:nvPr>
        </p:nvSpPr>
        <p:spPr>
          <a:xfrm>
            <a:off x="399369" y="2366682"/>
            <a:ext cx="6377949" cy="2773938"/>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342900" lvl="0" marL="342900" rtl="0" algn="l">
              <a:spcBef>
                <a:spcPts val="1000"/>
              </a:spcBef>
              <a:spcAft>
                <a:spcPts val="0"/>
              </a:spcAft>
              <a:buSzPts val="2240"/>
              <a:buChar char="►"/>
            </a:pPr>
            <a:r>
              <a:rPr b="1" i="1" lang="en-US" sz="2800"/>
              <a:t>What patterns do you observe in sustainability challenges?</a:t>
            </a:r>
            <a:endParaRPr/>
          </a:p>
        </p:txBody>
      </p:sp>
      <p:sp>
        <p:nvSpPr>
          <p:cNvPr id="411" name="Google Shape;411;p18"/>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12" name="Google Shape;412;p18"/>
          <p:cNvPicPr preferRelativeResize="0"/>
          <p:nvPr/>
        </p:nvPicPr>
        <p:blipFill rotWithShape="1">
          <a:blip r:embed="rId3">
            <a:alphaModFix/>
          </a:blip>
          <a:srcRect b="0" l="0" r="0" t="0"/>
          <a:stretch/>
        </p:blipFill>
        <p:spPr>
          <a:xfrm>
            <a:off x="7491056" y="1515238"/>
            <a:ext cx="4209367" cy="42093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9"/>
          <p:cNvSpPr txBox="1"/>
          <p:nvPr>
            <p:ph idx="2" type="body"/>
          </p:nvPr>
        </p:nvSpPr>
        <p:spPr>
          <a:xfrm>
            <a:off x="42266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440"/>
              <a:buChar char="►"/>
            </a:pPr>
            <a:r>
              <a:rPr lang="en-US"/>
              <a:t>Map internal and external stakeholders (e.g. employees, unions, customers, suppliers, regulators, communities).</a:t>
            </a:r>
            <a:endParaRPr/>
          </a:p>
          <a:p>
            <a:pPr indent="-342900" lvl="0" marL="342900" rtl="0" algn="l">
              <a:spcBef>
                <a:spcPts val="1000"/>
              </a:spcBef>
              <a:spcAft>
                <a:spcPts val="0"/>
              </a:spcAft>
              <a:buSzPts val="1440"/>
              <a:buChar char="►"/>
            </a:pPr>
            <a:r>
              <a:rPr lang="en-US"/>
              <a:t>Use a power/interest grid to place each group in the appropriate quadrant.</a:t>
            </a:r>
            <a:endParaRPr/>
          </a:p>
          <a:p>
            <a:pPr indent="-342900" lvl="0" marL="342900" rtl="0" algn="l">
              <a:spcBef>
                <a:spcPts val="1000"/>
              </a:spcBef>
              <a:spcAft>
                <a:spcPts val="0"/>
              </a:spcAft>
              <a:buSzPts val="1440"/>
              <a:buChar char="►"/>
            </a:pPr>
            <a:r>
              <a:rPr lang="en-US"/>
              <a:t>Define engagement actions per quadrant – e.g. inform, consult, involve, collaborate/partner.</a:t>
            </a:r>
            <a:endParaRPr/>
          </a:p>
          <a:p>
            <a:pPr indent="-342900" lvl="0" marL="342900" rtl="0" algn="l">
              <a:spcBef>
                <a:spcPts val="1000"/>
              </a:spcBef>
              <a:spcAft>
                <a:spcPts val="0"/>
              </a:spcAft>
              <a:buSzPts val="1440"/>
              <a:buChar char="►"/>
            </a:pPr>
            <a:r>
              <a:rPr lang="en-US"/>
              <a:t>Capture key expectations, concerns and opportunities from each group in a simple log.</a:t>
            </a:r>
            <a:endParaRPr/>
          </a:p>
          <a:p>
            <a:pPr indent="-342900" lvl="0" marL="342900" rtl="0" algn="l">
              <a:spcBef>
                <a:spcPts val="1000"/>
              </a:spcBef>
              <a:spcAft>
                <a:spcPts val="0"/>
              </a:spcAft>
              <a:buSzPts val="1440"/>
              <a:buChar char="►"/>
            </a:pPr>
            <a:r>
              <a:rPr lang="en-US"/>
              <a:t>Use the map to design your communication plan and to decide who to involve in co‑creating the plan.</a:t>
            </a:r>
            <a:endParaRPr/>
          </a:p>
        </p:txBody>
      </p:sp>
      <p:sp>
        <p:nvSpPr>
          <p:cNvPr id="419" name="Google Shape;419;p19"/>
          <p:cNvSpPr txBox="1"/>
          <p:nvPr>
            <p:ph type="title"/>
          </p:nvPr>
        </p:nvSpPr>
        <p:spPr>
          <a:xfrm>
            <a:off x="399369" y="788988"/>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Strategy &amp; Stakeholders</a:t>
            </a:r>
            <a:endParaRPr>
              <a:solidFill>
                <a:srgbClr val="255839"/>
              </a:solidFill>
            </a:endParaRPr>
          </a:p>
        </p:txBody>
      </p:sp>
      <p:sp>
        <p:nvSpPr>
          <p:cNvPr id="420" name="Google Shape;420;p19"/>
          <p:cNvSpPr txBox="1"/>
          <p:nvPr/>
        </p:nvSpPr>
        <p:spPr>
          <a:xfrm>
            <a:off x="399369" y="1449388"/>
            <a:ext cx="11393261" cy="500784"/>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2000">
                <a:solidFill>
                  <a:srgbClr val="92D050"/>
                </a:solidFill>
                <a:latin typeface="Trebuchet MS"/>
                <a:ea typeface="Trebuchet MS"/>
                <a:cs typeface="Trebuchet MS"/>
                <a:sym typeface="Trebuchet MS"/>
              </a:rPr>
              <a:t>Stakeholder Mapping</a:t>
            </a:r>
            <a:endParaRPr sz="2000">
              <a:solidFill>
                <a:srgbClr val="92D050"/>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0"/>
          <p:cNvSpPr txBox="1"/>
          <p:nvPr>
            <p:ph type="title"/>
          </p:nvPr>
        </p:nvSpPr>
        <p:spPr>
          <a:xfrm>
            <a:off x="3501848" y="796203"/>
            <a:ext cx="4935221"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a:t>
            </a:r>
            <a:endParaRPr b="1"/>
          </a:p>
        </p:txBody>
      </p:sp>
      <p:sp>
        <p:nvSpPr>
          <p:cNvPr id="427" name="Google Shape;427;p20"/>
          <p:cNvSpPr txBox="1"/>
          <p:nvPr>
            <p:ph idx="2" type="body"/>
          </p:nvPr>
        </p:nvSpPr>
        <p:spPr>
          <a:xfrm>
            <a:off x="2756497" y="3980328"/>
            <a:ext cx="7916626" cy="2205318"/>
          </a:xfrm>
          <a:prstGeom prst="rect">
            <a:avLst/>
          </a:prstGeom>
          <a:noFill/>
          <a:ln>
            <a:noFill/>
          </a:ln>
        </p:spPr>
        <p:txBody>
          <a:bodyPr anchorCtr="0" anchor="t" bIns="0" lIns="0" spcFirstLastPara="1" rIns="0" wrap="square" tIns="0">
            <a:normAutofit fontScale="92500" lnSpcReduction="10000"/>
          </a:bodyPr>
          <a:lstStyle/>
          <a:p>
            <a:pPr indent="-342900" lvl="0" marL="342900" rtl="0" algn="l">
              <a:spcBef>
                <a:spcPts val="0"/>
              </a:spcBef>
              <a:spcAft>
                <a:spcPts val="0"/>
              </a:spcAft>
              <a:buSzPct val="80000"/>
              <a:buChar char="►"/>
            </a:pPr>
            <a:r>
              <a:rPr b="1" lang="en-US" sz="3600"/>
              <a:t>Worksheet 2:</a:t>
            </a:r>
            <a:endParaRPr/>
          </a:p>
          <a:p>
            <a:pPr indent="-173736" lvl="0" marL="342900" rtl="0" algn="l">
              <a:spcBef>
                <a:spcPts val="1000"/>
              </a:spcBef>
              <a:spcAft>
                <a:spcPts val="0"/>
              </a:spcAft>
              <a:buSzPct val="80000"/>
              <a:buNone/>
            </a:pPr>
            <a:r>
              <a:t/>
            </a:r>
            <a:endParaRPr b="1" sz="3600"/>
          </a:p>
          <a:p>
            <a:pPr indent="-342900" lvl="0" marL="342900" rtl="0" algn="l">
              <a:spcBef>
                <a:spcPts val="1000"/>
              </a:spcBef>
              <a:spcAft>
                <a:spcPts val="0"/>
              </a:spcAft>
              <a:buSzPct val="80000"/>
              <a:buChar char="►"/>
            </a:pPr>
            <a:r>
              <a:rPr b="1" i="1" lang="en-US" sz="3600"/>
              <a:t>Mapping Sustainability in Your VET System</a:t>
            </a:r>
            <a:endParaRPr/>
          </a:p>
        </p:txBody>
      </p:sp>
      <p:pic>
        <p:nvPicPr>
          <p:cNvPr id="428" name="Google Shape;428;p20"/>
          <p:cNvPicPr preferRelativeResize="0"/>
          <p:nvPr/>
        </p:nvPicPr>
        <p:blipFill rotWithShape="1">
          <a:blip r:embed="rId3">
            <a:alphaModFix/>
          </a:blip>
          <a:srcRect b="0" l="0" r="0" t="0"/>
          <a:stretch/>
        </p:blipFill>
        <p:spPr>
          <a:xfrm>
            <a:off x="199640" y="1390810"/>
            <a:ext cx="3480443" cy="220531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21"/>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lang="en-US">
                <a:solidFill>
                  <a:srgbClr val="92D050"/>
                </a:solidFill>
              </a:rPr>
              <a:t>Scopes 1, 2, and 3</a:t>
            </a:r>
            <a:endParaRPr b="1">
              <a:solidFill>
                <a:srgbClr val="92D050"/>
              </a:solidFill>
            </a:endParaRPr>
          </a:p>
        </p:txBody>
      </p:sp>
      <p:sp>
        <p:nvSpPr>
          <p:cNvPr id="435" name="Google Shape;435;p21"/>
          <p:cNvSpPr txBox="1"/>
          <p:nvPr>
            <p:ph idx="2" type="body"/>
          </p:nvPr>
        </p:nvSpPr>
        <p:spPr>
          <a:xfrm>
            <a:off x="399369" y="1950172"/>
            <a:ext cx="10448740" cy="4421752"/>
          </a:xfrm>
          <a:prstGeom prst="rect">
            <a:avLst/>
          </a:prstGeom>
          <a:noFill/>
          <a:ln>
            <a:noFill/>
          </a:ln>
        </p:spPr>
        <p:txBody>
          <a:bodyPr anchorCtr="0" anchor="t" bIns="0" lIns="0" spcFirstLastPara="1" rIns="0" wrap="square" tIns="0">
            <a:noAutofit/>
          </a:bodyPr>
          <a:lstStyle/>
          <a:p>
            <a:pPr indent="-342900" lvl="0" marL="342900" rtl="0" algn="l">
              <a:spcBef>
                <a:spcPts val="0"/>
              </a:spcBef>
              <a:spcAft>
                <a:spcPts val="0"/>
              </a:spcAft>
              <a:buSzPts val="1440"/>
              <a:buChar char="►"/>
            </a:pPr>
            <a:r>
              <a:rPr b="1" lang="en-US"/>
              <a:t>GHG emissions are reported in three scopes (IBM, n.d.):</a:t>
            </a:r>
            <a:endParaRPr/>
          </a:p>
          <a:p>
            <a:pPr indent="-285750" lvl="1" marL="742950" rtl="0" algn="l">
              <a:spcBef>
                <a:spcPts val="1000"/>
              </a:spcBef>
              <a:spcAft>
                <a:spcPts val="0"/>
              </a:spcAft>
              <a:buSzPts val="1440"/>
              <a:buChar char="►"/>
            </a:pPr>
            <a:r>
              <a:rPr b="1" lang="en-US" sz="1800"/>
              <a:t>Scope 1:</a:t>
            </a:r>
            <a:r>
              <a:rPr lang="en-US" sz="1800"/>
              <a:t> Direct emissions from sources the organisation owns or controls, such as on-site fuel use, manufacturing processes, or fugitive emissions.</a:t>
            </a:r>
            <a:endParaRPr/>
          </a:p>
          <a:p>
            <a:pPr indent="-285750" lvl="1" marL="742950" rtl="0" algn="l">
              <a:spcBef>
                <a:spcPts val="1000"/>
              </a:spcBef>
              <a:spcAft>
                <a:spcPts val="0"/>
              </a:spcAft>
              <a:buSzPts val="1440"/>
              <a:buChar char="►"/>
            </a:pPr>
            <a:r>
              <a:rPr b="1" lang="en-US" sz="1800"/>
              <a:t>Scope 2:</a:t>
            </a:r>
            <a:r>
              <a:rPr lang="en-US" sz="1800"/>
              <a:t> Indirect emissions from purchased electricity, heat, or steam. Reporting can use </a:t>
            </a:r>
            <a:r>
              <a:rPr b="1" lang="en-US" sz="1800"/>
              <a:t>location-based</a:t>
            </a:r>
            <a:r>
              <a:rPr lang="en-US" sz="1800"/>
              <a:t> or </a:t>
            </a:r>
            <a:r>
              <a:rPr b="1" lang="en-US" sz="1800"/>
              <a:t>market-based</a:t>
            </a:r>
            <a:r>
              <a:rPr lang="en-US" sz="1800"/>
              <a:t> calculations.</a:t>
            </a:r>
            <a:endParaRPr/>
          </a:p>
          <a:p>
            <a:pPr indent="-285750" lvl="1" marL="742950" rtl="0" algn="l">
              <a:spcBef>
                <a:spcPts val="1000"/>
              </a:spcBef>
              <a:spcAft>
                <a:spcPts val="0"/>
              </a:spcAft>
              <a:buSzPts val="1440"/>
              <a:buChar char="►"/>
            </a:pPr>
            <a:r>
              <a:rPr b="1" lang="en-US" sz="1800"/>
              <a:t>Scope 3:</a:t>
            </a:r>
            <a:r>
              <a:rPr lang="en-US" sz="1800"/>
              <a:t> Indirect emissions from the wider value chain, including suppliers, business travel, and product use. Not required to report under GHG Corporate Protocol.</a:t>
            </a:r>
            <a:endParaRPr/>
          </a:p>
          <a:p>
            <a:pPr indent="-342900" lvl="0" marL="342900" rtl="0" algn="l">
              <a:spcBef>
                <a:spcPts val="1000"/>
              </a:spcBef>
              <a:spcAft>
                <a:spcPts val="0"/>
              </a:spcAft>
              <a:buSzPts val="1440"/>
              <a:buChar char="►"/>
            </a:pPr>
            <a:r>
              <a:rPr lang="en-US"/>
              <a:t>GHG accounting covers seven main gases (CO₂, CH₄, N₂O, HFCs, PFCs, SF₆, NF₃), all converted to </a:t>
            </a:r>
            <a:r>
              <a:rPr b="1" lang="en-US"/>
              <a:t>CO₂-equivalents</a:t>
            </a:r>
            <a:r>
              <a:rPr lang="en-US"/>
              <a:t>. Scope 3 is optional under the Corporate Standard but can be reported using the </a:t>
            </a:r>
            <a:r>
              <a:rPr b="1" lang="en-US"/>
              <a:t>Scope 3 standard</a:t>
            </a:r>
            <a:r>
              <a:rPr lang="en-US"/>
              <a:t>.</a:t>
            </a:r>
            <a:endParaRPr/>
          </a:p>
          <a:p>
            <a:pPr indent="-342900" lvl="0" marL="342900" rtl="0" algn="l">
              <a:spcBef>
                <a:spcPts val="1000"/>
              </a:spcBef>
              <a:spcAft>
                <a:spcPts val="0"/>
              </a:spcAft>
              <a:buSzPts val="1440"/>
              <a:buChar char="►"/>
            </a:pPr>
            <a:r>
              <a:rPr lang="en-US"/>
              <a:t>Using emission scopes helps organisations identify risks and opportunities, set and track reduction targets, and improve transparency. They also provide a basis for assessing environmental impacts, such as carbon footprint, energy and water use, and waste generation, and for prioritising mitigation strategies (Beyond Team, 2025; Fiveable, 2025)</a:t>
            </a:r>
            <a:endParaRPr/>
          </a:p>
        </p:txBody>
      </p:sp>
      <p:sp>
        <p:nvSpPr>
          <p:cNvPr id="436" name="Google Shape;436;p21"/>
          <p:cNvSpPr txBox="1"/>
          <p:nvPr>
            <p:ph type="title"/>
          </p:nvPr>
        </p:nvSpPr>
        <p:spPr>
          <a:xfrm>
            <a:off x="399369" y="788988"/>
            <a:ext cx="9495402"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Organisational Emissions and Reporting</a:t>
            </a:r>
            <a:endParaRPr>
              <a:solidFill>
                <a:srgbClr val="255839"/>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22"/>
          <p:cNvSpPr txBox="1"/>
          <p:nvPr>
            <p:ph idx="1" type="body"/>
          </p:nvPr>
        </p:nvSpPr>
        <p:spPr>
          <a:xfrm>
            <a:off x="399369" y="1449388"/>
            <a:ext cx="11393261"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lang="en-US">
                <a:solidFill>
                  <a:srgbClr val="92D050"/>
                </a:solidFill>
              </a:rPr>
              <a:t>Inventory Boundaries: </a:t>
            </a:r>
            <a:r>
              <a:rPr b="1" lang="en-US">
                <a:solidFill>
                  <a:srgbClr val="92D050"/>
                </a:solidFill>
              </a:rPr>
              <a:t>Organisational</a:t>
            </a:r>
            <a:r>
              <a:rPr lang="en-US">
                <a:solidFill>
                  <a:srgbClr val="92D050"/>
                </a:solidFill>
              </a:rPr>
              <a:t> and Operational</a:t>
            </a:r>
            <a:endParaRPr/>
          </a:p>
        </p:txBody>
      </p:sp>
      <p:sp>
        <p:nvSpPr>
          <p:cNvPr id="443" name="Google Shape;443;p22"/>
          <p:cNvSpPr txBox="1"/>
          <p:nvPr>
            <p:ph idx="2" type="body"/>
          </p:nvPr>
        </p:nvSpPr>
        <p:spPr>
          <a:xfrm>
            <a:off x="399369" y="1950172"/>
            <a:ext cx="10448740" cy="4980017"/>
          </a:xfrm>
          <a:prstGeom prst="rect">
            <a:avLst/>
          </a:prstGeom>
          <a:noFill/>
          <a:ln>
            <a:noFill/>
          </a:ln>
        </p:spPr>
        <p:txBody>
          <a:bodyPr anchorCtr="0" anchor="t" bIns="0" lIns="0" spcFirstLastPara="1" rIns="0" wrap="square" tIns="0">
            <a:noAutofit/>
          </a:bodyPr>
          <a:lstStyle/>
          <a:p>
            <a:pPr indent="-342900" lvl="0" marL="342900" rtl="0" algn="l">
              <a:spcBef>
                <a:spcPts val="0"/>
              </a:spcBef>
              <a:spcAft>
                <a:spcPts val="0"/>
              </a:spcAft>
              <a:buSzPts val="1440"/>
              <a:buChar char="►"/>
            </a:pPr>
            <a:r>
              <a:rPr lang="en-US"/>
              <a:t>Inventory boundaries define which emissions are included in a company’s greenhouse gas (GHG) inventory. They are set at two levels:</a:t>
            </a:r>
            <a:endParaRPr/>
          </a:p>
          <a:p>
            <a:pPr indent="-285750" lvl="1" marL="742950" rtl="0" algn="l">
              <a:spcBef>
                <a:spcPts val="1000"/>
              </a:spcBef>
              <a:spcAft>
                <a:spcPts val="0"/>
              </a:spcAft>
              <a:buSzPts val="1440"/>
              <a:buChar char="►"/>
            </a:pPr>
            <a:r>
              <a:rPr b="1" lang="en-US" sz="1800"/>
              <a:t>Organisational boundaries: </a:t>
            </a:r>
            <a:r>
              <a:rPr lang="en-US" sz="1800"/>
              <a:t>Decide which operations are included in the inventory.</a:t>
            </a:r>
            <a:endParaRPr/>
          </a:p>
          <a:p>
            <a:pPr indent="-285750" lvl="1" marL="742950" rtl="0" algn="l">
              <a:spcBef>
                <a:spcPts val="1000"/>
              </a:spcBef>
              <a:spcAft>
                <a:spcPts val="0"/>
              </a:spcAft>
              <a:buSzPts val="1440"/>
              <a:buChar char="►"/>
            </a:pPr>
            <a:r>
              <a:rPr b="1" lang="en-US" sz="1800"/>
              <a:t>Operational boundaries: </a:t>
            </a:r>
            <a:r>
              <a:rPr lang="en-US" sz="1800"/>
              <a:t>Operational boundaries define which emission sources are included in a company’s GHG inventory and how they are categorised into Scopes 1, 2, and 3, based on whether they are direct or indirect. </a:t>
            </a:r>
            <a:endParaRPr/>
          </a:p>
          <a:p>
            <a:pPr indent="-342900" lvl="0" marL="342900" rtl="0" algn="l">
              <a:spcBef>
                <a:spcPts val="1000"/>
              </a:spcBef>
              <a:spcAft>
                <a:spcPts val="0"/>
              </a:spcAft>
              <a:buSzPts val="1440"/>
              <a:buChar char="►"/>
            </a:pPr>
            <a:r>
              <a:rPr b="1" lang="en-US"/>
              <a:t>Organisational Boundaries</a:t>
            </a:r>
            <a:endParaRPr/>
          </a:p>
          <a:p>
            <a:pPr indent="-342900" lvl="0" marL="342900" rtl="0" algn="l">
              <a:spcBef>
                <a:spcPts val="1000"/>
              </a:spcBef>
              <a:spcAft>
                <a:spcPts val="0"/>
              </a:spcAft>
              <a:buSzPts val="1440"/>
              <a:buChar char="►"/>
            </a:pPr>
            <a:r>
              <a:rPr lang="en-US"/>
              <a:t>Companies select one consolidation approach for their inventory and must apply it consistently across the organisation. Two main approaches are used:</a:t>
            </a:r>
            <a:endParaRPr/>
          </a:p>
          <a:p>
            <a:pPr indent="-285750" lvl="1" marL="742950" rtl="0" algn="l">
              <a:spcBef>
                <a:spcPts val="1000"/>
              </a:spcBef>
              <a:spcAft>
                <a:spcPts val="0"/>
              </a:spcAft>
              <a:buSzPts val="1440"/>
              <a:buChar char="►"/>
            </a:pPr>
            <a:r>
              <a:rPr b="1" lang="en-US" sz="1800"/>
              <a:t>Equity share: </a:t>
            </a:r>
            <a:r>
              <a:rPr lang="en-US" sz="1800"/>
              <a:t>Emissions are reported according to the company’s percentage ownership of an operation, regardless of control. Common in sectors like oil and gas.</a:t>
            </a:r>
            <a:endParaRPr/>
          </a:p>
          <a:p>
            <a:pPr indent="-285750" lvl="1" marL="742950" rtl="0" algn="l">
              <a:spcBef>
                <a:spcPts val="1000"/>
              </a:spcBef>
              <a:spcAft>
                <a:spcPts val="0"/>
              </a:spcAft>
              <a:buSzPts val="1440"/>
              <a:buChar char="►"/>
            </a:pPr>
            <a:r>
              <a:rPr b="1" lang="en-US" sz="1800"/>
              <a:t>Control approach: </a:t>
            </a:r>
            <a:r>
              <a:rPr lang="en-US" sz="1800"/>
              <a:t>Companies report 100% of emissions from operations they control, either financially or operationally, but cannot mix the two. Operational control is the most common method.</a:t>
            </a:r>
            <a:endParaRPr/>
          </a:p>
        </p:txBody>
      </p:sp>
      <p:sp>
        <p:nvSpPr>
          <p:cNvPr id="444" name="Google Shape;444;p22"/>
          <p:cNvSpPr txBox="1"/>
          <p:nvPr>
            <p:ph type="title"/>
          </p:nvPr>
        </p:nvSpPr>
        <p:spPr>
          <a:xfrm>
            <a:off x="399369" y="788988"/>
            <a:ext cx="9495402"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Organisational Emissions and Reporting</a:t>
            </a:r>
            <a:endParaRPr>
              <a:solidFill>
                <a:srgbClr val="255839"/>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3"/>
          <p:cNvSpPr txBox="1"/>
          <p:nvPr>
            <p:ph idx="1" type="body"/>
          </p:nvPr>
        </p:nvSpPr>
        <p:spPr>
          <a:xfrm>
            <a:off x="552449" y="1304925"/>
            <a:ext cx="8982075" cy="500784"/>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SzPts val="1600"/>
              <a:buNone/>
            </a:pPr>
            <a:r>
              <a:rPr lang="en-US">
                <a:solidFill>
                  <a:srgbClr val="92D050"/>
                </a:solidFill>
              </a:rPr>
              <a:t>Lewin’ s Change Management Model</a:t>
            </a:r>
            <a:endParaRPr>
              <a:solidFill>
                <a:srgbClr val="92D050"/>
              </a:solidFill>
            </a:endParaRPr>
          </a:p>
        </p:txBody>
      </p:sp>
      <p:sp>
        <p:nvSpPr>
          <p:cNvPr id="451" name="Google Shape;451;p23"/>
          <p:cNvSpPr txBox="1"/>
          <p:nvPr>
            <p:ph type="title"/>
          </p:nvPr>
        </p:nvSpPr>
        <p:spPr>
          <a:xfrm>
            <a:off x="552449" y="660274"/>
            <a:ext cx="8982075" cy="64465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Understanding change in Sustainability contexts</a:t>
            </a:r>
            <a:endParaRPr>
              <a:solidFill>
                <a:srgbClr val="255839"/>
              </a:solidFill>
            </a:endParaRPr>
          </a:p>
        </p:txBody>
      </p:sp>
      <p:sp>
        <p:nvSpPr>
          <p:cNvPr id="452" name="Google Shape;452;p23"/>
          <p:cNvSpPr txBox="1"/>
          <p:nvPr/>
        </p:nvSpPr>
        <p:spPr>
          <a:xfrm>
            <a:off x="449368" y="1949576"/>
            <a:ext cx="7018231" cy="4489324"/>
          </a:xfrm>
          <a:prstGeom prst="rect">
            <a:avLst/>
          </a:prstGeom>
          <a:noFill/>
          <a:ln>
            <a:noFill/>
          </a:ln>
        </p:spPr>
        <p:txBody>
          <a:bodyPr anchorCtr="0" anchor="t" bIns="0" lIns="0" spcFirstLastPara="1" rIns="0" wrap="square" tIns="0">
            <a:normAutofit/>
          </a:bodyPr>
          <a:lstStyle/>
          <a:p>
            <a:pPr indent="0" lvl="0" marL="0" marR="0" rtl="0" algn="just">
              <a:spcBef>
                <a:spcPts val="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Kurt Lewin’s three-stage model remains relevant despite its simplicity:</a:t>
            </a:r>
            <a:endParaRPr/>
          </a:p>
          <a:p>
            <a:pPr indent="-342900" lvl="0" marL="342900" marR="0" rtl="0" algn="just">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Unfreeze</a:t>
            </a:r>
            <a:r>
              <a:rPr lang="en-US" sz="1800">
                <a:solidFill>
                  <a:schemeClr val="dk2"/>
                </a:solidFill>
                <a:latin typeface="Trebuchet MS"/>
                <a:ea typeface="Trebuchet MS"/>
                <a:cs typeface="Trebuchet MS"/>
                <a:sym typeface="Trebuchet MS"/>
              </a:rPr>
              <a:t>: creating motivation for change by disrupting the status quo.</a:t>
            </a:r>
            <a:endParaRPr/>
          </a:p>
          <a:p>
            <a:pPr indent="-342900" lvl="0" marL="342900" marR="0" rtl="0" algn="just">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Change</a:t>
            </a:r>
            <a:r>
              <a:rPr lang="en-US" sz="1800">
                <a:solidFill>
                  <a:schemeClr val="dk2"/>
                </a:solidFill>
                <a:latin typeface="Trebuchet MS"/>
                <a:ea typeface="Trebuchet MS"/>
                <a:cs typeface="Trebuchet MS"/>
                <a:sym typeface="Trebuchet MS"/>
              </a:rPr>
              <a:t>: implementing the new approaches, with support and communication.</a:t>
            </a:r>
            <a:endParaRPr/>
          </a:p>
          <a:p>
            <a:pPr indent="-342900" lvl="0" marL="342900" marR="0" rtl="0" algn="just">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Refreeze</a:t>
            </a:r>
            <a:r>
              <a:rPr lang="en-US" sz="1800">
                <a:solidFill>
                  <a:schemeClr val="dk2"/>
                </a:solidFill>
                <a:latin typeface="Trebuchet MS"/>
                <a:ea typeface="Trebuchet MS"/>
                <a:cs typeface="Trebuchet MS"/>
                <a:sym typeface="Trebuchet MS"/>
              </a:rPr>
              <a:t>: solidifying the change into new norms and practices.</a:t>
            </a:r>
            <a:endParaRPr/>
          </a:p>
          <a:p>
            <a:pPr indent="0" lvl="0" marL="0" marR="0" rtl="0" algn="just">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a:p>
            <a:pPr indent="0" lvl="0" marL="0" marR="0" rtl="0" algn="just">
              <a:spcBef>
                <a:spcPts val="100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This model recognizes that organizations and people have established equilibriums that must be disturbed before change can occur, and that new equilibriums must be established afterward.</a:t>
            </a:r>
            <a:endParaRPr/>
          </a:p>
          <a:p>
            <a:pPr indent="0" lvl="0" marL="0" marR="0" rtl="0" algn="just">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pic>
        <p:nvPicPr>
          <p:cNvPr id="453" name="Google Shape;453;p23"/>
          <p:cNvPicPr preferRelativeResize="0"/>
          <p:nvPr/>
        </p:nvPicPr>
        <p:blipFill rotWithShape="1">
          <a:blip r:embed="rId3">
            <a:alphaModFix/>
          </a:blip>
          <a:srcRect b="0" l="0" r="0" t="0"/>
          <a:stretch/>
        </p:blipFill>
        <p:spPr>
          <a:xfrm>
            <a:off x="7715250" y="2442986"/>
            <a:ext cx="4476750" cy="260930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24"/>
          <p:cNvSpPr txBox="1"/>
          <p:nvPr>
            <p:ph idx="1" type="body"/>
          </p:nvPr>
        </p:nvSpPr>
        <p:spPr>
          <a:xfrm>
            <a:off x="552449" y="1304925"/>
            <a:ext cx="8982075" cy="500784"/>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SzPts val="1600"/>
              <a:buNone/>
            </a:pPr>
            <a:r>
              <a:rPr lang="en-US">
                <a:solidFill>
                  <a:srgbClr val="92D050"/>
                </a:solidFill>
              </a:rPr>
              <a:t>The ADKAR Change Management Model</a:t>
            </a:r>
            <a:endParaRPr>
              <a:solidFill>
                <a:srgbClr val="92D050"/>
              </a:solidFill>
            </a:endParaRPr>
          </a:p>
        </p:txBody>
      </p:sp>
      <p:sp>
        <p:nvSpPr>
          <p:cNvPr id="460" name="Google Shape;460;p24"/>
          <p:cNvSpPr txBox="1"/>
          <p:nvPr>
            <p:ph type="title"/>
          </p:nvPr>
        </p:nvSpPr>
        <p:spPr>
          <a:xfrm>
            <a:off x="552449" y="660274"/>
            <a:ext cx="8982075" cy="64465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Understanding change in Sustainability contexts</a:t>
            </a:r>
            <a:endParaRPr>
              <a:solidFill>
                <a:srgbClr val="255839"/>
              </a:solidFill>
            </a:endParaRPr>
          </a:p>
        </p:txBody>
      </p:sp>
      <p:sp>
        <p:nvSpPr>
          <p:cNvPr id="461" name="Google Shape;461;p24"/>
          <p:cNvSpPr txBox="1"/>
          <p:nvPr/>
        </p:nvSpPr>
        <p:spPr>
          <a:xfrm>
            <a:off x="449368" y="1949576"/>
            <a:ext cx="10437707" cy="4489324"/>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The model was developed nearly two decades ago by Prosci founder Jeff Hiatt after studying the change patterns of more than 700 organizations. The ADKAR Model is used by thousands of change leaders around the world.</a:t>
            </a:r>
            <a:endParaRPr/>
          </a:p>
          <a:p>
            <a:pPr indent="0" lvl="0" marL="0" marR="0" rtl="0" algn="l">
              <a:spcBef>
                <a:spcPts val="100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This powerful model is based on the understanding that organizational change can only happen when individuals change.</a:t>
            </a:r>
            <a:endParaRPr/>
          </a:p>
          <a:p>
            <a:pPr indent="0" lvl="0" marL="0" marR="0" rtl="0" algn="l">
              <a:spcBef>
                <a:spcPts val="1000"/>
              </a:spcBef>
              <a:spcAft>
                <a:spcPts val="0"/>
              </a:spcAft>
              <a:buClr>
                <a:schemeClr val="accent1"/>
              </a:buClr>
              <a:buSzPts val="1440"/>
              <a:buFont typeface="Noto Sans Symbols"/>
              <a:buNone/>
            </a:pPr>
            <a:r>
              <a:rPr lang="en-US" sz="1800">
                <a:solidFill>
                  <a:schemeClr val="dk2"/>
                </a:solidFill>
                <a:latin typeface="Trebuchet MS"/>
                <a:ea typeface="Trebuchet MS"/>
                <a:cs typeface="Trebuchet MS"/>
                <a:sym typeface="Trebuchet MS"/>
              </a:rPr>
              <a:t>ADKAR is an acronym for:</a:t>
            </a:r>
            <a:endParaRPr/>
          </a:p>
          <a:p>
            <a:pPr indent="-342900" lvl="0" marL="342900" marR="0" rtl="0" algn="l">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A 		Awareness</a:t>
            </a:r>
            <a:r>
              <a:rPr lang="en-US" sz="1800">
                <a:solidFill>
                  <a:schemeClr val="dk2"/>
                </a:solidFill>
                <a:latin typeface="Trebuchet MS"/>
                <a:ea typeface="Trebuchet MS"/>
                <a:cs typeface="Trebuchet MS"/>
                <a:sym typeface="Trebuchet MS"/>
              </a:rPr>
              <a:t>  – of the need for change</a:t>
            </a:r>
            <a:endParaRPr/>
          </a:p>
          <a:p>
            <a:pPr indent="-342900" lvl="0" marL="342900" marR="0" rtl="0" algn="l">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D		Desire</a:t>
            </a:r>
            <a:r>
              <a:rPr lang="en-US" sz="1800">
                <a:solidFill>
                  <a:schemeClr val="dk2"/>
                </a:solidFill>
                <a:latin typeface="Trebuchet MS"/>
                <a:ea typeface="Trebuchet MS"/>
                <a:cs typeface="Trebuchet MS"/>
                <a:sym typeface="Trebuchet MS"/>
              </a:rPr>
              <a:t> – to participate and support the change</a:t>
            </a:r>
            <a:endParaRPr/>
          </a:p>
          <a:p>
            <a:pPr indent="-342900" lvl="0" marL="342900" marR="0" rtl="0" algn="l">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K 		Knowledge </a:t>
            </a:r>
            <a:r>
              <a:rPr lang="en-US" sz="1800">
                <a:solidFill>
                  <a:schemeClr val="dk2"/>
                </a:solidFill>
                <a:latin typeface="Trebuchet MS"/>
                <a:ea typeface="Trebuchet MS"/>
                <a:cs typeface="Trebuchet MS"/>
                <a:sym typeface="Trebuchet MS"/>
              </a:rPr>
              <a:t> – on how to change</a:t>
            </a:r>
            <a:endParaRPr/>
          </a:p>
          <a:p>
            <a:pPr indent="-342900" lvl="0" marL="342900" marR="0" rtl="0" algn="l">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A 		Ability</a:t>
            </a:r>
            <a:r>
              <a:rPr lang="en-US" sz="1800">
                <a:solidFill>
                  <a:schemeClr val="dk2"/>
                </a:solidFill>
                <a:latin typeface="Trebuchet MS"/>
                <a:ea typeface="Trebuchet MS"/>
                <a:cs typeface="Trebuchet MS"/>
                <a:sym typeface="Trebuchet MS"/>
              </a:rPr>
              <a:t>  – To implement required skills and behaviors</a:t>
            </a:r>
            <a:endParaRPr/>
          </a:p>
          <a:p>
            <a:pPr indent="-342900" lvl="0" marL="342900" marR="0" rtl="0" algn="l">
              <a:spcBef>
                <a:spcPts val="1000"/>
              </a:spcBef>
              <a:spcAft>
                <a:spcPts val="0"/>
              </a:spcAft>
              <a:buClr>
                <a:schemeClr val="accent1"/>
              </a:buClr>
              <a:buSzPts val="1440"/>
              <a:buFont typeface="Noto Sans Symbols"/>
              <a:buChar char="►"/>
            </a:pPr>
            <a:r>
              <a:rPr b="1" lang="en-US" sz="1800">
                <a:solidFill>
                  <a:schemeClr val="dk2"/>
                </a:solidFill>
                <a:latin typeface="Trebuchet MS"/>
                <a:ea typeface="Trebuchet MS"/>
                <a:cs typeface="Trebuchet MS"/>
                <a:sym typeface="Trebuchet MS"/>
              </a:rPr>
              <a:t>R 		Reinforcement </a:t>
            </a:r>
            <a:r>
              <a:rPr lang="en-US" sz="1800">
                <a:solidFill>
                  <a:schemeClr val="dk2"/>
                </a:solidFill>
                <a:latin typeface="Trebuchet MS"/>
                <a:ea typeface="Trebuchet MS"/>
                <a:cs typeface="Trebuchet MS"/>
                <a:sym typeface="Trebuchet MS"/>
              </a:rPr>
              <a:t>– To sustain the change</a:t>
            </a:r>
            <a:endParaRPr/>
          </a:p>
          <a:p>
            <a:pPr indent="0" lvl="0" marL="0" marR="0" rtl="0" algn="l">
              <a:spcBef>
                <a:spcPts val="100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descr="McKinsey's 7S: Hard and Soft Strategies (Ravanfar, Analyzing Organizational Structure Based on 7s Model of, 2015)" id="462" name="Google Shape;462;p24"/>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463" name="Google Shape;463;p24"/>
          <p:cNvSpPr txBox="1"/>
          <p:nvPr/>
        </p:nvSpPr>
        <p:spPr>
          <a:xfrm>
            <a:off x="7801025" y="5305424"/>
            <a:ext cx="4467175" cy="742951"/>
          </a:xfrm>
          <a:prstGeom prst="rect">
            <a:avLst/>
          </a:prstGeom>
          <a:noFill/>
          <a:ln>
            <a:noFill/>
          </a:ln>
        </p:spPr>
        <p:txBody>
          <a:bodyPr anchorCtr="0" anchor="t" bIns="0" lIns="0" spcFirstLastPara="1" rIns="0" wrap="square" tIns="0">
            <a:normAutofit/>
          </a:bodyPr>
          <a:lstStyle/>
          <a:p>
            <a:pPr indent="0" lvl="0" marL="0" marR="0" rtl="0" algn="just">
              <a:spcBef>
                <a:spcPts val="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sp>
        <p:nvSpPr>
          <p:cNvPr id="464" name="Google Shape;464;p24"/>
          <p:cNvSpPr/>
          <p:nvPr/>
        </p:nvSpPr>
        <p:spPr>
          <a:xfrm>
            <a:off x="1057275" y="4048126"/>
            <a:ext cx="733425" cy="152400"/>
          </a:xfrm>
          <a:prstGeom prst="rightArrow">
            <a:avLst>
              <a:gd fmla="val 50000" name="adj1"/>
              <a:gd fmla="val 50000" name="adj2"/>
            </a:avLst>
          </a:prstGeom>
          <a:solidFill>
            <a:schemeClr val="accent1"/>
          </a:solidFill>
          <a:ln cap="rnd" cmpd="sng" w="19050">
            <a:solidFill>
              <a:srgbClr val="3C51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5" name="Google Shape;465;p24"/>
          <p:cNvSpPr/>
          <p:nvPr/>
        </p:nvSpPr>
        <p:spPr>
          <a:xfrm>
            <a:off x="1057275" y="4439642"/>
            <a:ext cx="733425" cy="152400"/>
          </a:xfrm>
          <a:prstGeom prst="rightArrow">
            <a:avLst>
              <a:gd fmla="val 50000" name="adj1"/>
              <a:gd fmla="val 50000" name="adj2"/>
            </a:avLst>
          </a:prstGeom>
          <a:solidFill>
            <a:schemeClr val="accent1"/>
          </a:solidFill>
          <a:ln cap="rnd" cmpd="sng" w="19050">
            <a:solidFill>
              <a:srgbClr val="3C51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6" name="Google Shape;466;p24"/>
          <p:cNvSpPr/>
          <p:nvPr/>
        </p:nvSpPr>
        <p:spPr>
          <a:xfrm>
            <a:off x="1057275" y="4877297"/>
            <a:ext cx="733425" cy="152400"/>
          </a:xfrm>
          <a:prstGeom prst="rightArrow">
            <a:avLst>
              <a:gd fmla="val 50000" name="adj1"/>
              <a:gd fmla="val 50000" name="adj2"/>
            </a:avLst>
          </a:prstGeom>
          <a:solidFill>
            <a:schemeClr val="accent1"/>
          </a:solidFill>
          <a:ln cap="rnd" cmpd="sng" w="19050">
            <a:solidFill>
              <a:srgbClr val="3C51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7" name="Google Shape;467;p24"/>
          <p:cNvSpPr/>
          <p:nvPr/>
        </p:nvSpPr>
        <p:spPr>
          <a:xfrm>
            <a:off x="1057274" y="5267821"/>
            <a:ext cx="733425" cy="152400"/>
          </a:xfrm>
          <a:prstGeom prst="rightArrow">
            <a:avLst>
              <a:gd fmla="val 50000" name="adj1"/>
              <a:gd fmla="val 50000" name="adj2"/>
            </a:avLst>
          </a:prstGeom>
          <a:solidFill>
            <a:schemeClr val="accent1"/>
          </a:solidFill>
          <a:ln cap="rnd" cmpd="sng" w="19050">
            <a:solidFill>
              <a:srgbClr val="3C51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468" name="Google Shape;468;p24"/>
          <p:cNvSpPr/>
          <p:nvPr/>
        </p:nvSpPr>
        <p:spPr>
          <a:xfrm flipH="1" rot="10800000">
            <a:off x="1057274" y="5639048"/>
            <a:ext cx="733425" cy="132855"/>
          </a:xfrm>
          <a:prstGeom prst="rightArrow">
            <a:avLst>
              <a:gd fmla="val 50000" name="adj1"/>
              <a:gd fmla="val 50000" name="adj2"/>
            </a:avLst>
          </a:prstGeom>
          <a:solidFill>
            <a:schemeClr val="accent1"/>
          </a:solidFill>
          <a:ln cap="rnd" cmpd="sng" w="19050">
            <a:solidFill>
              <a:srgbClr val="3C51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5"/>
          <p:cNvSpPr txBox="1"/>
          <p:nvPr>
            <p:ph idx="1" type="body"/>
          </p:nvPr>
        </p:nvSpPr>
        <p:spPr>
          <a:xfrm>
            <a:off x="552449" y="1161058"/>
            <a:ext cx="8982075" cy="500784"/>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SzPts val="1600"/>
              <a:buNone/>
            </a:pPr>
            <a:r>
              <a:rPr lang="en-US">
                <a:solidFill>
                  <a:srgbClr val="92D050"/>
                </a:solidFill>
              </a:rPr>
              <a:t>Kotter’s 8 – Step Change Model</a:t>
            </a:r>
            <a:endParaRPr>
              <a:solidFill>
                <a:srgbClr val="92D050"/>
              </a:solidFill>
            </a:endParaRPr>
          </a:p>
        </p:txBody>
      </p:sp>
      <p:sp>
        <p:nvSpPr>
          <p:cNvPr id="475" name="Google Shape;475;p25"/>
          <p:cNvSpPr txBox="1"/>
          <p:nvPr>
            <p:ph type="title"/>
          </p:nvPr>
        </p:nvSpPr>
        <p:spPr>
          <a:xfrm>
            <a:off x="552449" y="660274"/>
            <a:ext cx="8982075" cy="644651"/>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Understanding change in Sustainability contexts</a:t>
            </a:r>
            <a:endParaRPr>
              <a:solidFill>
                <a:srgbClr val="255839"/>
              </a:solidFill>
            </a:endParaRPr>
          </a:p>
        </p:txBody>
      </p:sp>
      <p:sp>
        <p:nvSpPr>
          <p:cNvPr id="476" name="Google Shape;476;p25"/>
          <p:cNvSpPr txBox="1"/>
          <p:nvPr/>
        </p:nvSpPr>
        <p:spPr>
          <a:xfrm>
            <a:off x="639867" y="1661842"/>
            <a:ext cx="5951433" cy="4860800"/>
          </a:xfrm>
          <a:prstGeom prst="rect">
            <a:avLst/>
          </a:prstGeom>
          <a:noFill/>
          <a:ln>
            <a:noFill/>
          </a:ln>
        </p:spPr>
        <p:txBody>
          <a:bodyPr anchorCtr="0" anchor="t" bIns="0" lIns="0" spcFirstLastPara="1" rIns="0" wrap="square" tIns="0">
            <a:normAutofit fontScale="92500"/>
          </a:bodyPr>
          <a:lstStyle/>
          <a:p>
            <a:pPr indent="0" lvl="0" marL="0" marR="0" rtl="0" algn="just">
              <a:spcBef>
                <a:spcPts val="0"/>
              </a:spcBef>
              <a:spcAft>
                <a:spcPts val="0"/>
              </a:spcAft>
              <a:buClr>
                <a:schemeClr val="accent1"/>
              </a:buClr>
              <a:buSzPct val="80000"/>
              <a:buFont typeface="Noto Sans Symbols"/>
              <a:buNone/>
            </a:pPr>
            <a:r>
              <a:rPr lang="en-US" sz="1800">
                <a:solidFill>
                  <a:schemeClr val="dk2"/>
                </a:solidFill>
                <a:latin typeface="Trebuchet MS"/>
                <a:ea typeface="Trebuchet MS"/>
                <a:cs typeface="Trebuchet MS"/>
                <a:sym typeface="Trebuchet MS"/>
              </a:rPr>
              <a:t>Kotter’s 8-step framework provides a path for organizations to overcome the barriers to change success based on research from Dr. John Kotter, an emeritus from Harvard Business School and later founder of Kotter International.</a:t>
            </a:r>
            <a:endParaRPr/>
          </a:p>
          <a:p>
            <a:pPr indent="0" lvl="0" marL="0" marR="0" rtl="0" algn="just">
              <a:spcBef>
                <a:spcPts val="1000"/>
              </a:spcBef>
              <a:spcAft>
                <a:spcPts val="0"/>
              </a:spcAft>
              <a:buClr>
                <a:schemeClr val="accent1"/>
              </a:buClr>
              <a:buSzPct val="80000"/>
              <a:buFont typeface="Noto Sans Symbols"/>
              <a:buNone/>
            </a:pPr>
            <a:r>
              <a:rPr lang="en-US" sz="1800">
                <a:solidFill>
                  <a:schemeClr val="dk2"/>
                </a:solidFill>
                <a:latin typeface="Trebuchet MS"/>
                <a:ea typeface="Trebuchet MS"/>
                <a:cs typeface="Trebuchet MS"/>
                <a:sym typeface="Trebuchet MS"/>
              </a:rPr>
              <a:t>It empowers organizations to accelerate organizational change through proper planning, mobilizing employees, removing friction, and instituting change into a company’s culture. This process enables companies to overcome the challenges faced by constant change, from implementing new technology, changes to organizational structure, new product lines, acquisitions and mergers, and more.</a:t>
            </a:r>
            <a:endParaRPr/>
          </a:p>
          <a:p>
            <a:pPr indent="0" lvl="0" marL="0" marR="0" rtl="0" algn="just">
              <a:spcBef>
                <a:spcPts val="1000"/>
              </a:spcBef>
              <a:spcAft>
                <a:spcPts val="0"/>
              </a:spcAft>
              <a:buClr>
                <a:schemeClr val="accent1"/>
              </a:buClr>
              <a:buSzPct val="80000"/>
              <a:buFont typeface="Noto Sans Symbols"/>
              <a:buNone/>
            </a:pPr>
            <a:r>
              <a:rPr lang="en-US" sz="1800">
                <a:solidFill>
                  <a:schemeClr val="dk2"/>
                </a:solidFill>
                <a:latin typeface="Trebuchet MS"/>
                <a:ea typeface="Trebuchet MS"/>
                <a:cs typeface="Trebuchet MS"/>
                <a:sym typeface="Trebuchet MS"/>
              </a:rPr>
              <a:t>Kotter’s change framework includes eight steps (now called accelerators) used to drive change adoption and enabling organizations to successfully implement new strategies. </a:t>
            </a:r>
            <a:endParaRPr/>
          </a:p>
          <a:p>
            <a:pPr indent="0" lvl="0" marL="0" marR="0" rtl="0" algn="just">
              <a:spcBef>
                <a:spcPts val="1000"/>
              </a:spcBef>
              <a:spcAft>
                <a:spcPts val="0"/>
              </a:spcAft>
              <a:buClr>
                <a:schemeClr val="accent1"/>
              </a:buClr>
              <a:buSzPct val="80000"/>
              <a:buFont typeface="Noto Sans Symbols"/>
              <a:buNone/>
            </a:pPr>
            <a:r>
              <a:rPr b="1" lang="en-US" sz="1800">
                <a:solidFill>
                  <a:schemeClr val="dk2"/>
                </a:solidFill>
                <a:latin typeface="Trebuchet MS"/>
                <a:ea typeface="Trebuchet MS"/>
                <a:cs typeface="Trebuchet MS"/>
                <a:sym typeface="Trebuchet MS"/>
              </a:rPr>
              <a:t>For more info: </a:t>
            </a:r>
            <a:endParaRPr b="1" sz="1800">
              <a:solidFill>
                <a:schemeClr val="dk2"/>
              </a:solidFill>
              <a:latin typeface="Trebuchet MS"/>
              <a:ea typeface="Trebuchet MS"/>
              <a:cs typeface="Trebuchet MS"/>
              <a:sym typeface="Trebuchet MS"/>
            </a:endParaRPr>
          </a:p>
          <a:p>
            <a:pPr indent="0" lvl="0" marL="0" marR="0" rtl="0" algn="just">
              <a:spcBef>
                <a:spcPts val="1000"/>
              </a:spcBef>
              <a:spcAft>
                <a:spcPts val="0"/>
              </a:spcAft>
              <a:buClr>
                <a:schemeClr val="accent1"/>
              </a:buClr>
              <a:buSzPct val="80000"/>
              <a:buFont typeface="Noto Sans Symbols"/>
              <a:buNone/>
            </a:pPr>
            <a:r>
              <a:rPr lang="en-US" sz="1800" u="sng">
                <a:solidFill>
                  <a:schemeClr val="dk2"/>
                </a:solidFill>
                <a:latin typeface="Trebuchet MS"/>
                <a:ea typeface="Trebuchet MS"/>
                <a:cs typeface="Trebuchet MS"/>
                <a:sym typeface="Trebuchet MS"/>
                <a:hlinkClick r:id="rId3">
                  <a:extLst>
                    <a:ext uri="{A12FA001-AC4F-418D-AE19-62706E023703}">
                      <ahyp:hlinkClr val="tx"/>
                    </a:ext>
                  </a:extLst>
                </a:hlinkClick>
              </a:rPr>
              <a:t>https://www.youtube.com/watch?v=22coAwMD9M0</a:t>
            </a:r>
            <a:r>
              <a:rPr lang="en-US" sz="1800">
                <a:solidFill>
                  <a:schemeClr val="dk2"/>
                </a:solidFill>
                <a:latin typeface="Trebuchet MS"/>
                <a:ea typeface="Trebuchet MS"/>
                <a:cs typeface="Trebuchet MS"/>
                <a:sym typeface="Trebuchet MS"/>
              </a:rPr>
              <a:t> </a:t>
            </a:r>
            <a:endParaRPr sz="1800">
              <a:solidFill>
                <a:schemeClr val="dk2"/>
              </a:solidFill>
              <a:latin typeface="Trebuchet MS"/>
              <a:ea typeface="Trebuchet MS"/>
              <a:cs typeface="Trebuchet MS"/>
              <a:sym typeface="Trebuchet MS"/>
            </a:endParaRPr>
          </a:p>
          <a:p>
            <a:pPr indent="0" lvl="0" marL="0" marR="0" rtl="0" algn="l">
              <a:spcBef>
                <a:spcPts val="1000"/>
              </a:spcBef>
              <a:spcAft>
                <a:spcPts val="0"/>
              </a:spcAft>
              <a:buClr>
                <a:schemeClr val="accent1"/>
              </a:buClr>
              <a:buSzPct val="80000"/>
              <a:buFont typeface="Noto Sans Symbols"/>
              <a:buNone/>
            </a:pPr>
            <a:r>
              <a:t/>
            </a:r>
            <a:endParaRPr sz="1800">
              <a:solidFill>
                <a:schemeClr val="dk2"/>
              </a:solidFill>
              <a:latin typeface="Trebuchet MS"/>
              <a:ea typeface="Trebuchet MS"/>
              <a:cs typeface="Trebuchet MS"/>
              <a:sym typeface="Trebuchet MS"/>
            </a:endParaRPr>
          </a:p>
        </p:txBody>
      </p:sp>
      <p:sp>
        <p:nvSpPr>
          <p:cNvPr descr="McKinsey's 7S: Hard and Soft Strategies (Ravanfar, Analyzing Organizational Structure Based on 7s Model of, 2015)" id="477" name="Google Shape;477;p25"/>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478" name="Google Shape;478;p25"/>
          <p:cNvSpPr txBox="1"/>
          <p:nvPr/>
        </p:nvSpPr>
        <p:spPr>
          <a:xfrm>
            <a:off x="7801025" y="5305424"/>
            <a:ext cx="4467175" cy="742951"/>
          </a:xfrm>
          <a:prstGeom prst="rect">
            <a:avLst/>
          </a:prstGeom>
          <a:noFill/>
          <a:ln>
            <a:noFill/>
          </a:ln>
        </p:spPr>
        <p:txBody>
          <a:bodyPr anchorCtr="0" anchor="t" bIns="0" lIns="0" spcFirstLastPara="1" rIns="0" wrap="square" tIns="0">
            <a:normAutofit/>
          </a:bodyPr>
          <a:lstStyle/>
          <a:p>
            <a:pPr indent="0" lvl="0" marL="0" marR="0" rtl="0" algn="just">
              <a:spcBef>
                <a:spcPts val="0"/>
              </a:spcBef>
              <a:spcAft>
                <a:spcPts val="0"/>
              </a:spcAft>
              <a:buClr>
                <a:schemeClr val="accent1"/>
              </a:buClr>
              <a:buSzPts val="1440"/>
              <a:buFont typeface="Noto Sans Symbols"/>
              <a:buNone/>
            </a:pPr>
            <a:r>
              <a:t/>
            </a:r>
            <a:endParaRPr sz="1800">
              <a:solidFill>
                <a:schemeClr val="dk2"/>
              </a:solidFill>
              <a:latin typeface="Trebuchet MS"/>
              <a:ea typeface="Trebuchet MS"/>
              <a:cs typeface="Trebuchet MS"/>
              <a:sym typeface="Trebuchet MS"/>
            </a:endParaRPr>
          </a:p>
        </p:txBody>
      </p:sp>
      <p:pic>
        <p:nvPicPr>
          <p:cNvPr descr="Kotter's 8-step change model | Frameworks explained [with diagram] —  BiteSize Learning" id="479" name="Google Shape;479;p25"/>
          <p:cNvPicPr preferRelativeResize="0"/>
          <p:nvPr/>
        </p:nvPicPr>
        <p:blipFill rotWithShape="1">
          <a:blip r:embed="rId4">
            <a:alphaModFix/>
          </a:blip>
          <a:srcRect b="0" l="0" r="0" t="0"/>
          <a:stretch/>
        </p:blipFill>
        <p:spPr>
          <a:xfrm>
            <a:off x="7043419" y="2515257"/>
            <a:ext cx="4982210" cy="279016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26"/>
          <p:cNvSpPr txBox="1"/>
          <p:nvPr>
            <p:ph type="title"/>
          </p:nvPr>
        </p:nvSpPr>
        <p:spPr>
          <a:xfrm>
            <a:off x="622206" y="1626549"/>
            <a:ext cx="5696631"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SHORT DISCUSSION</a:t>
            </a:r>
            <a:endParaRPr>
              <a:solidFill>
                <a:srgbClr val="255839"/>
              </a:solidFill>
            </a:endParaRPr>
          </a:p>
        </p:txBody>
      </p:sp>
      <p:sp>
        <p:nvSpPr>
          <p:cNvPr id="486" name="Google Shape;486;p26"/>
          <p:cNvSpPr txBox="1"/>
          <p:nvPr>
            <p:ph idx="2" type="body"/>
          </p:nvPr>
        </p:nvSpPr>
        <p:spPr>
          <a:xfrm>
            <a:off x="399369" y="2056428"/>
            <a:ext cx="6377949" cy="3084192"/>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342900" lvl="0" marL="342900" rtl="0" algn="l">
              <a:spcBef>
                <a:spcPts val="1000"/>
              </a:spcBef>
              <a:spcAft>
                <a:spcPts val="0"/>
              </a:spcAft>
              <a:buSzPts val="2240"/>
              <a:buChar char="►"/>
            </a:pPr>
            <a:r>
              <a:rPr b="1" i="1" lang="en-US" sz="2800"/>
              <a:t>Which change stage is hardest in your organisation?</a:t>
            </a:r>
            <a:endParaRPr/>
          </a:p>
        </p:txBody>
      </p:sp>
      <p:sp>
        <p:nvSpPr>
          <p:cNvPr id="487" name="Google Shape;487;p26"/>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88" name="Google Shape;488;p26"/>
          <p:cNvPicPr preferRelativeResize="0"/>
          <p:nvPr/>
        </p:nvPicPr>
        <p:blipFill rotWithShape="1">
          <a:blip r:embed="rId3">
            <a:alphaModFix/>
          </a:blip>
          <a:srcRect b="0" l="0" r="0" t="0"/>
          <a:stretch/>
        </p:blipFill>
        <p:spPr>
          <a:xfrm>
            <a:off x="7595395" y="1533901"/>
            <a:ext cx="4053599" cy="40535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27"/>
          <p:cNvSpPr txBox="1"/>
          <p:nvPr>
            <p:ph type="title"/>
          </p:nvPr>
        </p:nvSpPr>
        <p:spPr>
          <a:xfrm>
            <a:off x="668311" y="1157822"/>
            <a:ext cx="5696631" cy="801607"/>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a:t>
            </a:r>
            <a:endParaRPr>
              <a:solidFill>
                <a:srgbClr val="255839"/>
              </a:solidFill>
            </a:endParaRPr>
          </a:p>
        </p:txBody>
      </p:sp>
      <p:sp>
        <p:nvSpPr>
          <p:cNvPr id="495" name="Google Shape;495;p27"/>
          <p:cNvSpPr txBox="1"/>
          <p:nvPr>
            <p:ph idx="2" type="body"/>
          </p:nvPr>
        </p:nvSpPr>
        <p:spPr>
          <a:xfrm>
            <a:off x="399369" y="2635624"/>
            <a:ext cx="6377949" cy="2504996"/>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342900" lvl="0" marL="342900" rtl="0" algn="l">
              <a:spcBef>
                <a:spcPts val="1000"/>
              </a:spcBef>
              <a:spcAft>
                <a:spcPts val="0"/>
              </a:spcAft>
              <a:buSzPts val="2240"/>
              <a:buChar char="►"/>
            </a:pPr>
            <a:r>
              <a:rPr b="1" i="1" lang="en-US" sz="2800"/>
              <a:t>Worksheet 3: Designing Sustainability Integration</a:t>
            </a:r>
            <a:endParaRPr/>
          </a:p>
        </p:txBody>
      </p:sp>
      <p:sp>
        <p:nvSpPr>
          <p:cNvPr id="496" name="Google Shape;496;p27"/>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497" name="Google Shape;497;p27"/>
          <p:cNvPicPr preferRelativeResize="0"/>
          <p:nvPr/>
        </p:nvPicPr>
        <p:blipFill rotWithShape="1">
          <a:blip r:embed="rId3">
            <a:alphaModFix/>
          </a:blip>
          <a:srcRect b="0" l="0" r="0" t="0"/>
          <a:stretch/>
        </p:blipFill>
        <p:spPr>
          <a:xfrm>
            <a:off x="7567654" y="1541290"/>
            <a:ext cx="3998899" cy="39988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8"/>
          <p:cNvSpPr txBox="1"/>
          <p:nvPr/>
        </p:nvSpPr>
        <p:spPr>
          <a:xfrm>
            <a:off x="1619866" y="635199"/>
            <a:ext cx="8596668" cy="814189"/>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55839"/>
              </a:buClr>
              <a:buSzPts val="3600"/>
              <a:buFont typeface="Trebuchet MS"/>
              <a:buNone/>
            </a:pPr>
            <a:r>
              <a:rPr b="0" i="0" lang="en-US" sz="3600" u="none" cap="none" strike="noStrike">
                <a:solidFill>
                  <a:srgbClr val="255839"/>
                </a:solidFill>
                <a:latin typeface="Trebuchet MS"/>
                <a:ea typeface="Trebuchet MS"/>
                <a:cs typeface="Trebuchet MS"/>
                <a:sym typeface="Trebuchet MS"/>
              </a:rPr>
              <a:t>Interactive Diagram </a:t>
            </a:r>
            <a:r>
              <a:rPr lang="en-US" sz="3600">
                <a:solidFill>
                  <a:srgbClr val="255839"/>
                </a:solidFill>
                <a:latin typeface="Trebuchet MS"/>
                <a:ea typeface="Trebuchet MS"/>
                <a:cs typeface="Trebuchet MS"/>
                <a:sym typeface="Trebuchet MS"/>
              </a:rPr>
              <a:t>– SWOT Analysis</a:t>
            </a:r>
            <a:endParaRPr b="0" i="0" sz="3600" u="none" cap="none" strike="noStrike">
              <a:solidFill>
                <a:srgbClr val="255839"/>
              </a:solidFill>
              <a:latin typeface="Trebuchet MS"/>
              <a:ea typeface="Trebuchet MS"/>
              <a:cs typeface="Trebuchet MS"/>
              <a:sym typeface="Trebuchet MS"/>
            </a:endParaRPr>
          </a:p>
        </p:txBody>
      </p:sp>
      <p:sp>
        <p:nvSpPr>
          <p:cNvPr id="504" name="Google Shape;504;p28"/>
          <p:cNvSpPr txBox="1"/>
          <p:nvPr/>
        </p:nvSpPr>
        <p:spPr>
          <a:xfrm>
            <a:off x="389745" y="1449388"/>
            <a:ext cx="10727434" cy="4429124"/>
          </a:xfrm>
          <a:prstGeom prst="rect">
            <a:avLst/>
          </a:prstGeom>
          <a:noFill/>
          <a:ln>
            <a:noFill/>
          </a:ln>
        </p:spPr>
        <p:txBody>
          <a:bodyPr anchorCtr="0" anchor="t" bIns="0" lIns="0" spcFirstLastPara="1" rIns="0" wrap="square" tIns="0">
            <a:normAutofit fontScale="92500" lnSpcReduction="20000"/>
          </a:bodyPr>
          <a:lstStyle/>
          <a:p>
            <a:pPr indent="0" lvl="0" marL="0" marR="0" rtl="0" algn="l">
              <a:spcBef>
                <a:spcPts val="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Title: </a:t>
            </a:r>
            <a:r>
              <a:rPr lang="en-US" sz="1800">
                <a:solidFill>
                  <a:srgbClr val="000000"/>
                </a:solidFill>
                <a:latin typeface="Trebuchet MS"/>
                <a:ea typeface="Trebuchet MS"/>
                <a:cs typeface="Trebuchet MS"/>
                <a:sym typeface="Trebuchet MS"/>
              </a:rPr>
              <a:t>Strengths of Sustainable Investments</a:t>
            </a:r>
            <a:endParaRPr/>
          </a:p>
          <a:p>
            <a:pPr indent="0" lvl="0" marL="0" marR="0" rtl="0" algn="l">
              <a:spcBef>
                <a:spcPts val="1000"/>
              </a:spcBef>
              <a:spcAft>
                <a:spcPts val="0"/>
              </a:spcAft>
              <a:buClr>
                <a:srgbClr val="90C226"/>
              </a:buClr>
              <a:buSzPct val="80000"/>
              <a:buFont typeface="Noto Sans Symbols"/>
              <a:buNone/>
            </a:pPr>
            <a:r>
              <a:rPr b="1" i="0" lang="en-US" sz="1800" u="none" cap="none" strike="noStrike">
                <a:solidFill>
                  <a:srgbClr val="000000"/>
                </a:solidFill>
                <a:latin typeface="Trebuchet MS"/>
                <a:ea typeface="Trebuchet MS"/>
                <a:cs typeface="Trebuchet MS"/>
                <a:sym typeface="Trebuchet MS"/>
              </a:rPr>
              <a:t>Subtitle: </a:t>
            </a:r>
            <a:r>
              <a:rPr lang="en-US" sz="1800">
                <a:solidFill>
                  <a:srgbClr val="000000"/>
                </a:solidFill>
                <a:latin typeface="Trebuchet MS"/>
                <a:ea typeface="Trebuchet MS"/>
                <a:cs typeface="Trebuchet MS"/>
                <a:sym typeface="Trebuchet MS"/>
              </a:rPr>
              <a:t>Strategic advantages and long-term value drivers</a:t>
            </a:r>
            <a:endParaRPr i="0" sz="1800" u="none" cap="none" strike="noStrike">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Strenghts</a:t>
            </a:r>
            <a:endParaRPr sz="1800">
              <a:solidFill>
                <a:srgbClr val="000000"/>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Heading 1: </a:t>
            </a:r>
            <a:r>
              <a:rPr b="0" i="0" lang="en-US" sz="2200" u="none" cap="none" strike="noStrike">
                <a:solidFill>
                  <a:srgbClr val="161E21"/>
                </a:solidFill>
                <a:latin typeface="Trebuchet MS"/>
                <a:ea typeface="Trebuchet MS"/>
                <a:cs typeface="Trebuchet MS"/>
                <a:sym typeface="Trebuchet MS"/>
              </a:rPr>
              <a:t>Strengths of Sustainable Investments</a:t>
            </a:r>
            <a:endParaRPr b="0" i="0" sz="2200" u="none" cap="none" strike="noStrike">
              <a:solidFill>
                <a:srgbClr val="161E21"/>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Subheading 1: </a:t>
            </a:r>
            <a:r>
              <a:rPr b="0" i="0" lang="en-US" sz="2200" u="none" cap="none" strike="noStrike">
                <a:solidFill>
                  <a:srgbClr val="161E21"/>
                </a:solidFill>
                <a:latin typeface="Trebuchet MS"/>
                <a:ea typeface="Trebuchet MS"/>
                <a:cs typeface="Trebuchet MS"/>
                <a:sym typeface="Trebuchet MS"/>
              </a:rPr>
              <a:t>Strategic advantages</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Pop-up Description: </a:t>
            </a:r>
            <a:r>
              <a:rPr b="0" i="0" lang="en-US" sz="2200" u="none" cap="none" strike="noStrike">
                <a:solidFill>
                  <a:srgbClr val="161E21"/>
                </a:solidFill>
                <a:latin typeface="Trebuchet MS"/>
                <a:ea typeface="Trebuchet MS"/>
                <a:cs typeface="Trebuchet MS"/>
                <a:sym typeface="Trebuchet MS"/>
              </a:rPr>
              <a:t>Sustainable investments enhance brand reputation, attract green capital, and strengthen stakeholder trust. They drive innovation, improve resilience, and align business strategy with EU sustainability goals for long-term competitiveness.</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Multimedia: </a:t>
            </a:r>
            <a:r>
              <a:rPr b="0" i="0" lang="en-US" sz="2200" u="none" cap="none" strike="noStrike">
                <a:solidFill>
                  <a:srgbClr val="161E21"/>
                </a:solidFill>
                <a:latin typeface="Trebuchet MS"/>
                <a:ea typeface="Trebuchet MS"/>
                <a:cs typeface="Trebuchet MS"/>
                <a:sym typeface="Trebuchet MS"/>
              </a:rPr>
              <a:t>Infographic illustrating the ESG Value Chain (Innovation → Trust → Growth).</a:t>
            </a:r>
            <a:endParaRPr b="1" i="0" sz="2200" u="none" cap="none" strike="noStrike">
              <a:solidFill>
                <a:srgbClr val="161E21"/>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sz="1800">
              <a:solidFill>
                <a:srgbClr val="000000"/>
              </a:solidFill>
              <a:latin typeface="Trebuchet MS"/>
              <a:ea typeface="Trebuchet MS"/>
              <a:cs typeface="Trebuchet MS"/>
              <a:sym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9"/>
          <p:cNvSpPr txBox="1"/>
          <p:nvPr/>
        </p:nvSpPr>
        <p:spPr>
          <a:xfrm>
            <a:off x="1619866" y="635199"/>
            <a:ext cx="8596668" cy="814189"/>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55839"/>
              </a:buClr>
              <a:buSzPts val="3600"/>
              <a:buFont typeface="Trebuchet MS"/>
              <a:buNone/>
            </a:pPr>
            <a:r>
              <a:rPr lang="en-US" sz="3600">
                <a:solidFill>
                  <a:srgbClr val="255839"/>
                </a:solidFill>
                <a:latin typeface="Trebuchet MS"/>
                <a:ea typeface="Trebuchet MS"/>
                <a:cs typeface="Trebuchet MS"/>
                <a:sym typeface="Trebuchet MS"/>
              </a:rPr>
              <a:t>Interactive </a:t>
            </a:r>
            <a:r>
              <a:rPr b="0" i="0" lang="en-US" sz="3600" u="none" cap="none" strike="noStrike">
                <a:solidFill>
                  <a:srgbClr val="255839"/>
                </a:solidFill>
                <a:latin typeface="Trebuchet MS"/>
                <a:ea typeface="Trebuchet MS"/>
                <a:cs typeface="Trebuchet MS"/>
                <a:sym typeface="Trebuchet MS"/>
              </a:rPr>
              <a:t>Diagram </a:t>
            </a:r>
            <a:r>
              <a:rPr lang="en-US" sz="3600">
                <a:solidFill>
                  <a:srgbClr val="255839"/>
                </a:solidFill>
                <a:latin typeface="Trebuchet MS"/>
                <a:ea typeface="Trebuchet MS"/>
                <a:cs typeface="Trebuchet MS"/>
                <a:sym typeface="Trebuchet MS"/>
              </a:rPr>
              <a:t>– SWOT Analysis</a:t>
            </a:r>
            <a:endParaRPr sz="3600">
              <a:solidFill>
                <a:schemeClr val="accent1"/>
              </a:solidFill>
              <a:latin typeface="Trebuchet MS"/>
              <a:ea typeface="Trebuchet MS"/>
              <a:cs typeface="Trebuchet MS"/>
              <a:sym typeface="Trebuchet MS"/>
            </a:endParaRPr>
          </a:p>
        </p:txBody>
      </p:sp>
      <p:sp>
        <p:nvSpPr>
          <p:cNvPr id="511" name="Google Shape;511;p29"/>
          <p:cNvSpPr txBox="1"/>
          <p:nvPr/>
        </p:nvSpPr>
        <p:spPr>
          <a:xfrm>
            <a:off x="389745" y="1449388"/>
            <a:ext cx="5533977" cy="4429124"/>
          </a:xfrm>
          <a:prstGeom prst="rect">
            <a:avLst/>
          </a:prstGeom>
          <a:noFill/>
          <a:ln>
            <a:noFill/>
          </a:ln>
        </p:spPr>
        <p:txBody>
          <a:bodyPr anchorCtr="0" anchor="t" bIns="0" lIns="0" spcFirstLastPara="1" rIns="0" wrap="square" tIns="0">
            <a:normAutofit fontScale="62500" lnSpcReduction="10000"/>
          </a:bodyPr>
          <a:lstStyle/>
          <a:p>
            <a:pPr indent="0" lvl="0" marL="0" marR="0" rtl="0" algn="l">
              <a:spcBef>
                <a:spcPts val="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Title: Weaknesses of Sustainable Investments</a:t>
            </a:r>
            <a:endParaRPr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rPr b="1" i="0" lang="en-US" sz="1800" u="none" cap="none" strike="noStrike">
                <a:solidFill>
                  <a:srgbClr val="000000"/>
                </a:solidFill>
                <a:latin typeface="Trebuchet MS"/>
                <a:ea typeface="Trebuchet MS"/>
                <a:cs typeface="Trebuchet MS"/>
                <a:sym typeface="Trebuchet MS"/>
              </a:rPr>
              <a:t>Subtitle: </a:t>
            </a:r>
            <a:r>
              <a:rPr b="1" lang="en-US" sz="1800">
                <a:solidFill>
                  <a:srgbClr val="000000"/>
                </a:solidFill>
                <a:latin typeface="Trebuchet MS"/>
                <a:ea typeface="Trebuchet MS"/>
                <a:cs typeface="Trebuchet MS"/>
                <a:sym typeface="Trebuchet MS"/>
              </a:rPr>
              <a:t>Internal barriers and capability gaps</a:t>
            </a:r>
            <a:endParaRPr b="1" i="0" sz="1800" u="none" cap="none" strike="noStrike">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chemeClr val="accent1"/>
              </a:buClr>
              <a:buSzPct val="69041"/>
              <a:buFont typeface="Noto Sans Symbols"/>
              <a:buNone/>
            </a:pPr>
            <a:r>
              <a:rPr b="1" lang="en-US" sz="2086">
                <a:solidFill>
                  <a:srgbClr val="000000"/>
                </a:solidFill>
                <a:latin typeface="Trebuchet MS"/>
                <a:ea typeface="Trebuchet MS"/>
                <a:cs typeface="Trebuchet MS"/>
                <a:sym typeface="Trebuchet MS"/>
              </a:rPr>
              <a:t>Weaknesses</a:t>
            </a:r>
            <a:endParaRPr b="1" sz="2086">
              <a:solidFill>
                <a:srgbClr val="000000"/>
              </a:solidFill>
              <a:latin typeface="Trebuchet MS"/>
              <a:ea typeface="Trebuchet MS"/>
              <a:cs typeface="Trebuchet MS"/>
              <a:sym typeface="Trebuchet MS"/>
            </a:endParaRPr>
          </a:p>
          <a:p>
            <a:pPr indent="-271943" lvl="1" marL="742950" marR="0" rtl="0" algn="l">
              <a:spcBef>
                <a:spcPts val="1000"/>
              </a:spcBef>
              <a:spcAft>
                <a:spcPts val="0"/>
              </a:spcAft>
              <a:buClr>
                <a:srgbClr val="90C226"/>
              </a:buClr>
              <a:buSzPct val="82299"/>
              <a:buFont typeface="Noto Sans Symbols"/>
              <a:buChar char="►"/>
            </a:pPr>
            <a:r>
              <a:rPr b="1" i="0" lang="en-US" sz="2486" u="none" cap="none" strike="noStrike">
                <a:solidFill>
                  <a:srgbClr val="161E21"/>
                </a:solidFill>
                <a:latin typeface="Trebuchet MS"/>
                <a:ea typeface="Trebuchet MS"/>
                <a:cs typeface="Trebuchet MS"/>
                <a:sym typeface="Trebuchet MS"/>
              </a:rPr>
              <a:t>Heading 1: </a:t>
            </a:r>
            <a:r>
              <a:rPr b="0" i="0" lang="en-US" sz="2486" u="none" cap="none" strike="noStrike">
                <a:solidFill>
                  <a:srgbClr val="161E21"/>
                </a:solidFill>
                <a:latin typeface="Trebuchet MS"/>
                <a:ea typeface="Trebuchet MS"/>
                <a:cs typeface="Trebuchet MS"/>
                <a:sym typeface="Trebuchet MS"/>
              </a:rPr>
              <a:t>Weaknesses of Sustainable Investments</a:t>
            </a:r>
            <a:endParaRPr b="0" i="0" sz="2486" u="none" cap="none" strike="noStrike">
              <a:solidFill>
                <a:srgbClr val="161E21"/>
              </a:solidFill>
              <a:latin typeface="Trebuchet MS"/>
              <a:ea typeface="Trebuchet MS"/>
              <a:cs typeface="Trebuchet MS"/>
              <a:sym typeface="Trebuchet MS"/>
            </a:endParaRPr>
          </a:p>
          <a:p>
            <a:pPr indent="-271943" lvl="1" marL="742950" marR="0" rtl="0" algn="l">
              <a:spcBef>
                <a:spcPts val="1000"/>
              </a:spcBef>
              <a:spcAft>
                <a:spcPts val="0"/>
              </a:spcAft>
              <a:buClr>
                <a:srgbClr val="90C226"/>
              </a:buClr>
              <a:buSzPct val="82299"/>
              <a:buFont typeface="Noto Sans Symbols"/>
              <a:buChar char="►"/>
            </a:pPr>
            <a:r>
              <a:rPr b="1" i="0" lang="en-US" sz="2486" u="none" cap="none" strike="noStrike">
                <a:solidFill>
                  <a:srgbClr val="161E21"/>
                </a:solidFill>
                <a:latin typeface="Trebuchet MS"/>
                <a:ea typeface="Trebuchet MS"/>
                <a:cs typeface="Trebuchet MS"/>
                <a:sym typeface="Trebuchet MS"/>
              </a:rPr>
              <a:t>Subheading 1: </a:t>
            </a:r>
            <a:r>
              <a:rPr b="0" i="0" lang="en-US" sz="2486" u="none" cap="none" strike="noStrike">
                <a:solidFill>
                  <a:srgbClr val="161E21"/>
                </a:solidFill>
                <a:latin typeface="Trebuchet MS"/>
                <a:ea typeface="Trebuchet MS"/>
                <a:cs typeface="Trebuchet MS"/>
                <a:sym typeface="Trebuchet MS"/>
              </a:rPr>
              <a:t>Internal challenges</a:t>
            </a:r>
            <a:endParaRPr sz="1686"/>
          </a:p>
          <a:p>
            <a:pPr indent="-271943" lvl="1" marL="742950" marR="0" rtl="0" algn="l">
              <a:spcBef>
                <a:spcPts val="1000"/>
              </a:spcBef>
              <a:spcAft>
                <a:spcPts val="0"/>
              </a:spcAft>
              <a:buClr>
                <a:srgbClr val="90C226"/>
              </a:buClr>
              <a:buSzPct val="82299"/>
              <a:buFont typeface="Noto Sans Symbols"/>
              <a:buChar char="►"/>
            </a:pPr>
            <a:r>
              <a:rPr b="1" i="0" lang="en-US" sz="2486" u="none" cap="none" strike="noStrike">
                <a:solidFill>
                  <a:srgbClr val="161E21"/>
                </a:solidFill>
                <a:latin typeface="Trebuchet MS"/>
                <a:ea typeface="Trebuchet MS"/>
                <a:cs typeface="Trebuchet MS"/>
                <a:sym typeface="Trebuchet MS"/>
              </a:rPr>
              <a:t>Pop-up Description: </a:t>
            </a:r>
            <a:r>
              <a:rPr b="0" i="0" lang="en-US" sz="2486" u="none" cap="none" strike="noStrike">
                <a:solidFill>
                  <a:srgbClr val="161E21"/>
                </a:solidFill>
                <a:latin typeface="Trebuchet MS"/>
                <a:ea typeface="Trebuchet MS"/>
                <a:cs typeface="Trebuchet MS"/>
                <a:sym typeface="Trebuchet MS"/>
              </a:rPr>
              <a:t>High initial costs, limited ESG expertise, and inconsistent data quality reduce efficiency. Complex reporting requirements and scarce resources often slow implementation and limit sustainability performance.</a:t>
            </a:r>
            <a:endParaRPr sz="1686"/>
          </a:p>
          <a:p>
            <a:pPr indent="-271943" lvl="1" marL="742950" marR="0" rtl="0" algn="l">
              <a:spcBef>
                <a:spcPts val="1000"/>
              </a:spcBef>
              <a:spcAft>
                <a:spcPts val="0"/>
              </a:spcAft>
              <a:buClr>
                <a:srgbClr val="90C226"/>
              </a:buClr>
              <a:buSzPct val="82299"/>
              <a:buFont typeface="Noto Sans Symbols"/>
              <a:buChar char="►"/>
            </a:pPr>
            <a:r>
              <a:rPr b="1" i="0" lang="en-US" sz="2486" u="none" cap="none" strike="noStrike">
                <a:solidFill>
                  <a:srgbClr val="161E21"/>
                </a:solidFill>
                <a:latin typeface="Trebuchet MS"/>
                <a:ea typeface="Trebuchet MS"/>
                <a:cs typeface="Trebuchet MS"/>
                <a:sym typeface="Trebuchet MS"/>
              </a:rPr>
              <a:t>Multimedia: </a:t>
            </a:r>
            <a:r>
              <a:rPr b="0" i="0" lang="en-US" sz="2486" u="none" cap="none" strike="noStrike">
                <a:solidFill>
                  <a:srgbClr val="161E21"/>
                </a:solidFill>
                <a:latin typeface="Trebuchet MS"/>
                <a:ea typeface="Trebuchet MS"/>
                <a:cs typeface="Trebuchet MS"/>
                <a:sym typeface="Trebuchet MS"/>
              </a:rPr>
              <a:t>Symbolic image of crossed highways, visualising internal complexity and lack of integration.</a:t>
            </a:r>
            <a:endParaRPr b="1" i="0" sz="2486" u="none" cap="none" strike="noStrike">
              <a:solidFill>
                <a:srgbClr val="161E21"/>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sz="1800">
              <a:solidFill>
                <a:srgbClr val="000000"/>
              </a:solidFill>
              <a:latin typeface="Trebuchet MS"/>
              <a:ea typeface="Trebuchet MS"/>
              <a:cs typeface="Trebuchet MS"/>
              <a:sym typeface="Trebuchet MS"/>
            </a:endParaRPr>
          </a:p>
        </p:txBody>
      </p:sp>
      <p:pic>
        <p:nvPicPr>
          <p:cNvPr descr="Ein Bild, das Spaghetti-Kreuzung, Verkehrsknotenpunkt, Infrastruktur, Transportkorridor enthält.&#10;&#10;KI-generierte Inhalte können fehlerhaft sein." id="512" name="Google Shape;512;p29"/>
          <p:cNvPicPr preferRelativeResize="0"/>
          <p:nvPr/>
        </p:nvPicPr>
        <p:blipFill rotWithShape="1">
          <a:blip r:embed="rId3">
            <a:alphaModFix/>
          </a:blip>
          <a:srcRect b="0" l="0" r="0" t="0"/>
          <a:stretch/>
        </p:blipFill>
        <p:spPr>
          <a:xfrm>
            <a:off x="7153844" y="1449388"/>
            <a:ext cx="4648412" cy="4450045"/>
          </a:xfrm>
          <a:prstGeom prst="rect">
            <a:avLst/>
          </a:prstGeom>
          <a:noFill/>
          <a:ln>
            <a:noFill/>
          </a:ln>
        </p:spPr>
      </p:pic>
      <p:sp>
        <p:nvSpPr>
          <p:cNvPr id="513" name="Google Shape;513;p29"/>
          <p:cNvSpPr txBox="1"/>
          <p:nvPr/>
        </p:nvSpPr>
        <p:spPr>
          <a:xfrm>
            <a:off x="7153844" y="5974958"/>
            <a:ext cx="464841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Trebuchet MS"/>
                <a:ea typeface="Trebuchet MS"/>
                <a:cs typeface="Trebuchet MS"/>
                <a:sym typeface="Trebuchet MS"/>
              </a:rPr>
              <a:t>https://images.unsplash.com/photo-1625232169171-772503cc56ba?q=80&amp;w=1206&amp;auto=format&amp;fit=crop&amp;ixlib=rb-4.1.0&amp;ixid=M3wxMjA3fDB8MHxwaG90by1wYWdlfHx8fGVufDB8fHx8fA%3D%3D</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30"/>
          <p:cNvSpPr txBox="1"/>
          <p:nvPr/>
        </p:nvSpPr>
        <p:spPr>
          <a:xfrm>
            <a:off x="1619866" y="635199"/>
            <a:ext cx="8596668" cy="814189"/>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55839"/>
              </a:buClr>
              <a:buSzPts val="3600"/>
              <a:buFont typeface="Trebuchet MS"/>
              <a:buNone/>
            </a:pPr>
            <a:r>
              <a:rPr b="0" i="0" lang="en-US" sz="3600" u="none" cap="none" strike="noStrike">
                <a:solidFill>
                  <a:srgbClr val="255839"/>
                </a:solidFill>
                <a:latin typeface="Trebuchet MS"/>
                <a:ea typeface="Trebuchet MS"/>
                <a:cs typeface="Trebuchet MS"/>
                <a:sym typeface="Trebuchet MS"/>
              </a:rPr>
              <a:t>Interactive</a:t>
            </a:r>
            <a:r>
              <a:rPr lang="en-US" sz="3600">
                <a:solidFill>
                  <a:srgbClr val="255839"/>
                </a:solidFill>
                <a:latin typeface="Trebuchet MS"/>
                <a:ea typeface="Trebuchet MS"/>
                <a:cs typeface="Trebuchet MS"/>
                <a:sym typeface="Trebuchet MS"/>
              </a:rPr>
              <a:t> </a:t>
            </a:r>
            <a:r>
              <a:rPr b="0" i="0" lang="en-US" sz="3600" u="none" cap="none" strike="noStrike">
                <a:solidFill>
                  <a:srgbClr val="255839"/>
                </a:solidFill>
                <a:latin typeface="Trebuchet MS"/>
                <a:ea typeface="Trebuchet MS"/>
                <a:cs typeface="Trebuchet MS"/>
                <a:sym typeface="Trebuchet MS"/>
              </a:rPr>
              <a:t>Diagram </a:t>
            </a:r>
            <a:r>
              <a:rPr lang="en-US" sz="3600">
                <a:solidFill>
                  <a:srgbClr val="255839"/>
                </a:solidFill>
                <a:latin typeface="Trebuchet MS"/>
                <a:ea typeface="Trebuchet MS"/>
                <a:cs typeface="Trebuchet MS"/>
                <a:sym typeface="Trebuchet MS"/>
              </a:rPr>
              <a:t>– SWOT Analysis</a:t>
            </a:r>
            <a:endParaRPr sz="3600">
              <a:solidFill>
                <a:srgbClr val="000000"/>
              </a:solidFill>
              <a:latin typeface="Trebuchet MS"/>
              <a:ea typeface="Trebuchet MS"/>
              <a:cs typeface="Trebuchet MS"/>
              <a:sym typeface="Trebuchet MS"/>
            </a:endParaRPr>
          </a:p>
          <a:p>
            <a:pPr indent="0" lvl="0" marL="0" marR="0" rtl="0" algn="ctr">
              <a:lnSpc>
                <a:spcPct val="100000"/>
              </a:lnSpc>
              <a:spcBef>
                <a:spcPts val="0"/>
              </a:spcBef>
              <a:spcAft>
                <a:spcPts val="0"/>
              </a:spcAft>
              <a:buClr>
                <a:schemeClr val="accent1"/>
              </a:buClr>
              <a:buSzPts val="3600"/>
              <a:buFont typeface="Trebuchet MS"/>
              <a:buNone/>
            </a:pPr>
            <a:r>
              <a:t/>
            </a:r>
            <a:endParaRPr b="0" i="0" sz="3600" u="none" cap="none" strike="noStrike">
              <a:solidFill>
                <a:srgbClr val="255839"/>
              </a:solidFill>
              <a:latin typeface="Trebuchet MS"/>
              <a:ea typeface="Trebuchet MS"/>
              <a:cs typeface="Trebuchet MS"/>
              <a:sym typeface="Trebuchet MS"/>
            </a:endParaRPr>
          </a:p>
        </p:txBody>
      </p:sp>
      <p:sp>
        <p:nvSpPr>
          <p:cNvPr id="520" name="Google Shape;520;p30"/>
          <p:cNvSpPr txBox="1"/>
          <p:nvPr/>
        </p:nvSpPr>
        <p:spPr>
          <a:xfrm>
            <a:off x="389745" y="1449388"/>
            <a:ext cx="5706255" cy="4429124"/>
          </a:xfrm>
          <a:prstGeom prst="rect">
            <a:avLst/>
          </a:prstGeom>
          <a:noFill/>
          <a:ln>
            <a:noFill/>
          </a:ln>
        </p:spPr>
        <p:txBody>
          <a:bodyPr anchorCtr="0" anchor="t" bIns="0" lIns="0" spcFirstLastPara="1" rIns="0" wrap="square" tIns="0">
            <a:normAutofit fontScale="77500" lnSpcReduction="20000"/>
          </a:bodyPr>
          <a:lstStyle/>
          <a:p>
            <a:pPr indent="0" lvl="0" marL="0" marR="0" rtl="0" algn="l">
              <a:spcBef>
                <a:spcPts val="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Title: </a:t>
            </a:r>
            <a:r>
              <a:rPr lang="en-US" sz="1800">
                <a:solidFill>
                  <a:srgbClr val="000000"/>
                </a:solidFill>
                <a:latin typeface="Trebuchet MS"/>
                <a:ea typeface="Trebuchet MS"/>
                <a:cs typeface="Trebuchet MS"/>
                <a:sym typeface="Trebuchet MS"/>
              </a:rPr>
              <a:t>Opportunities in Sustainable Investments</a:t>
            </a:r>
            <a:endParaRPr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rPr b="1" i="0" lang="en-US" sz="1800" u="none" cap="none" strike="noStrike">
                <a:solidFill>
                  <a:srgbClr val="000000"/>
                </a:solidFill>
                <a:latin typeface="Trebuchet MS"/>
                <a:ea typeface="Trebuchet MS"/>
                <a:cs typeface="Trebuchet MS"/>
                <a:sym typeface="Trebuchet MS"/>
              </a:rPr>
              <a:t>Subtitle: </a:t>
            </a:r>
            <a:r>
              <a:rPr lang="en-US" sz="1800">
                <a:solidFill>
                  <a:srgbClr val="000000"/>
                </a:solidFill>
                <a:latin typeface="Trebuchet MS"/>
                <a:ea typeface="Trebuchet MS"/>
                <a:cs typeface="Trebuchet MS"/>
                <a:sym typeface="Trebuchet MS"/>
              </a:rPr>
              <a:t>Innovation and market potential</a:t>
            </a:r>
            <a:endParaRPr i="0" sz="1800" u="none" cap="none" strike="noStrike">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Opportunities</a:t>
            </a:r>
            <a:endParaRPr sz="1800">
              <a:solidFill>
                <a:srgbClr val="000000"/>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Heading 1: </a:t>
            </a:r>
            <a:r>
              <a:rPr b="0" i="0" lang="en-US" sz="2200" u="none" cap="none" strike="noStrike">
                <a:solidFill>
                  <a:srgbClr val="161E21"/>
                </a:solidFill>
                <a:latin typeface="Trebuchet MS"/>
                <a:ea typeface="Trebuchet MS"/>
                <a:cs typeface="Trebuchet MS"/>
                <a:sym typeface="Trebuchet MS"/>
              </a:rPr>
              <a:t>Opportunities in Sustainable Investments</a:t>
            </a:r>
            <a:endParaRPr b="0" i="0" sz="2200" u="none" cap="none" strike="noStrike">
              <a:solidFill>
                <a:srgbClr val="161E21"/>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Subheading 1: </a:t>
            </a:r>
            <a:r>
              <a:rPr b="0" i="0" lang="en-US" sz="2200" u="none" cap="none" strike="noStrike">
                <a:solidFill>
                  <a:srgbClr val="161E21"/>
                </a:solidFill>
                <a:latin typeface="Trebuchet MS"/>
                <a:ea typeface="Trebuchet MS"/>
                <a:cs typeface="Trebuchet MS"/>
                <a:sym typeface="Trebuchet MS"/>
              </a:rPr>
              <a:t>Market innovation</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Pop-up Description: </a:t>
            </a:r>
            <a:r>
              <a:rPr b="0" i="0" lang="en-US" sz="2200" u="none" cap="none" strike="noStrike">
                <a:solidFill>
                  <a:srgbClr val="161E21"/>
                </a:solidFill>
                <a:latin typeface="Trebuchet MS"/>
                <a:ea typeface="Trebuchet MS"/>
                <a:cs typeface="Trebuchet MS"/>
                <a:sym typeface="Trebuchet MS"/>
              </a:rPr>
              <a:t>Sustainability opens access to growing sectors such as renewable energy, circular economy, and green mobility. It attracts responsible investors, drives innovation, and creates long-term competitive advantage.</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Multimedia: </a:t>
            </a:r>
            <a:r>
              <a:rPr b="0" i="0" lang="en-US" sz="2200" u="none" cap="none" strike="noStrike">
                <a:solidFill>
                  <a:srgbClr val="161E21"/>
                </a:solidFill>
                <a:latin typeface="Trebuchet MS"/>
                <a:ea typeface="Trebuchet MS"/>
                <a:cs typeface="Trebuchet MS"/>
                <a:sym typeface="Trebuchet MS"/>
              </a:rPr>
              <a:t>Seedlings in coins represent sustainable investment.</a:t>
            </a:r>
            <a:endParaRPr b="1" i="0" sz="2200" u="none" cap="none" strike="noStrike">
              <a:solidFill>
                <a:srgbClr val="161E21"/>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sz="1800">
              <a:solidFill>
                <a:srgbClr val="000000"/>
              </a:solidFill>
              <a:latin typeface="Trebuchet MS"/>
              <a:ea typeface="Trebuchet MS"/>
              <a:cs typeface="Trebuchet MS"/>
              <a:sym typeface="Trebuchet MS"/>
            </a:endParaRPr>
          </a:p>
        </p:txBody>
      </p:sp>
      <p:pic>
        <p:nvPicPr>
          <p:cNvPr descr="Free Money Profit photo and picture" id="521" name="Google Shape;521;p30"/>
          <p:cNvPicPr preferRelativeResize="0"/>
          <p:nvPr/>
        </p:nvPicPr>
        <p:blipFill rotWithShape="1">
          <a:blip r:embed="rId3">
            <a:alphaModFix/>
          </a:blip>
          <a:srcRect b="0" l="0" r="0" t="0"/>
          <a:stretch/>
        </p:blipFill>
        <p:spPr>
          <a:xfrm>
            <a:off x="6654952" y="1449388"/>
            <a:ext cx="5147303" cy="2915478"/>
          </a:xfrm>
          <a:prstGeom prst="rect">
            <a:avLst/>
          </a:prstGeom>
          <a:noFill/>
          <a:ln>
            <a:noFill/>
          </a:ln>
        </p:spPr>
      </p:pic>
      <p:sp>
        <p:nvSpPr>
          <p:cNvPr id="522" name="Google Shape;522;p30"/>
          <p:cNvSpPr txBox="1"/>
          <p:nvPr/>
        </p:nvSpPr>
        <p:spPr>
          <a:xfrm>
            <a:off x="6654952" y="4364866"/>
            <a:ext cx="5147303"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Trebuchet MS"/>
                <a:ea typeface="Trebuchet MS"/>
                <a:cs typeface="Trebuchet MS"/>
                <a:sym typeface="Trebuchet MS"/>
              </a:rPr>
              <a:t>https://cdn.pixabay.com/photo/2017/08/30/07/56/money-2696228_1280.jpg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31"/>
          <p:cNvSpPr txBox="1"/>
          <p:nvPr/>
        </p:nvSpPr>
        <p:spPr>
          <a:xfrm>
            <a:off x="1619866" y="635199"/>
            <a:ext cx="8596668" cy="814189"/>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55839"/>
              </a:buClr>
              <a:buSzPts val="3600"/>
              <a:buFont typeface="Trebuchet MS"/>
              <a:buNone/>
            </a:pPr>
            <a:r>
              <a:rPr b="0" i="0" lang="en-US" sz="3600" u="none" cap="none" strike="noStrike">
                <a:solidFill>
                  <a:srgbClr val="255839"/>
                </a:solidFill>
                <a:latin typeface="Trebuchet MS"/>
                <a:ea typeface="Trebuchet MS"/>
                <a:cs typeface="Trebuchet MS"/>
                <a:sym typeface="Trebuchet MS"/>
              </a:rPr>
              <a:t>Interactive</a:t>
            </a:r>
            <a:r>
              <a:rPr lang="en-US" sz="3600">
                <a:solidFill>
                  <a:srgbClr val="255839"/>
                </a:solidFill>
                <a:latin typeface="Trebuchet MS"/>
                <a:ea typeface="Trebuchet MS"/>
                <a:cs typeface="Trebuchet MS"/>
                <a:sym typeface="Trebuchet MS"/>
              </a:rPr>
              <a:t> </a:t>
            </a:r>
            <a:r>
              <a:rPr b="0" i="0" lang="en-US" sz="3600" u="none" cap="none" strike="noStrike">
                <a:solidFill>
                  <a:srgbClr val="255839"/>
                </a:solidFill>
                <a:latin typeface="Trebuchet MS"/>
                <a:ea typeface="Trebuchet MS"/>
                <a:cs typeface="Trebuchet MS"/>
                <a:sym typeface="Trebuchet MS"/>
              </a:rPr>
              <a:t>Diagram </a:t>
            </a:r>
            <a:r>
              <a:rPr lang="en-US" sz="3600">
                <a:solidFill>
                  <a:srgbClr val="255839"/>
                </a:solidFill>
                <a:latin typeface="Trebuchet MS"/>
                <a:ea typeface="Trebuchet MS"/>
                <a:cs typeface="Trebuchet MS"/>
                <a:sym typeface="Trebuchet MS"/>
              </a:rPr>
              <a:t>– SWOT Analysis</a:t>
            </a:r>
            <a:endParaRPr sz="3600">
              <a:solidFill>
                <a:srgbClr val="000000"/>
              </a:solidFill>
              <a:latin typeface="Trebuchet MS"/>
              <a:ea typeface="Trebuchet MS"/>
              <a:cs typeface="Trebuchet MS"/>
              <a:sym typeface="Trebuchet MS"/>
            </a:endParaRPr>
          </a:p>
          <a:p>
            <a:pPr indent="0" lvl="0" marL="0" marR="0" rtl="0" algn="ctr">
              <a:lnSpc>
                <a:spcPct val="100000"/>
              </a:lnSpc>
              <a:spcBef>
                <a:spcPts val="0"/>
              </a:spcBef>
              <a:spcAft>
                <a:spcPts val="0"/>
              </a:spcAft>
              <a:buClr>
                <a:schemeClr val="accent1"/>
              </a:buClr>
              <a:buSzPts val="3600"/>
              <a:buFont typeface="Trebuchet MS"/>
              <a:buNone/>
            </a:pPr>
            <a:r>
              <a:t/>
            </a:r>
            <a:endParaRPr b="0" i="0" sz="3600" u="none" cap="none" strike="noStrike">
              <a:solidFill>
                <a:srgbClr val="255839"/>
              </a:solidFill>
              <a:latin typeface="Trebuchet MS"/>
              <a:ea typeface="Trebuchet MS"/>
              <a:cs typeface="Trebuchet MS"/>
              <a:sym typeface="Trebuchet MS"/>
            </a:endParaRPr>
          </a:p>
        </p:txBody>
      </p:sp>
      <p:sp>
        <p:nvSpPr>
          <p:cNvPr id="529" name="Google Shape;529;p31"/>
          <p:cNvSpPr txBox="1"/>
          <p:nvPr/>
        </p:nvSpPr>
        <p:spPr>
          <a:xfrm>
            <a:off x="389745" y="1449388"/>
            <a:ext cx="11417942" cy="4429124"/>
          </a:xfrm>
          <a:prstGeom prst="rect">
            <a:avLst/>
          </a:prstGeom>
          <a:noFill/>
          <a:ln>
            <a:noFill/>
          </a:ln>
        </p:spPr>
        <p:txBody>
          <a:bodyPr anchorCtr="0" anchor="t" bIns="0" lIns="0" spcFirstLastPara="1" rIns="0" wrap="square" tIns="0">
            <a:normAutofit fontScale="92500" lnSpcReduction="20000"/>
          </a:bodyPr>
          <a:lstStyle/>
          <a:p>
            <a:pPr indent="0" lvl="0" marL="0" marR="0" rtl="0" algn="l">
              <a:spcBef>
                <a:spcPts val="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Title: </a:t>
            </a:r>
            <a:r>
              <a:rPr lang="en-US" sz="1800">
                <a:solidFill>
                  <a:srgbClr val="000000"/>
                </a:solidFill>
                <a:latin typeface="Trebuchet MS"/>
                <a:ea typeface="Trebuchet MS"/>
                <a:cs typeface="Trebuchet MS"/>
                <a:sym typeface="Trebuchet MS"/>
              </a:rPr>
              <a:t>Threats to Sustainable Investments</a:t>
            </a:r>
            <a:endParaRPr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chemeClr val="accent1"/>
              </a:buClr>
              <a:buSzPct val="80000"/>
              <a:buFont typeface="Noto Sans Symbols"/>
              <a:buNone/>
            </a:pPr>
            <a:r>
              <a:rPr b="1" i="0" lang="en-US" sz="1800" u="none" cap="none" strike="noStrike">
                <a:solidFill>
                  <a:srgbClr val="000000"/>
                </a:solidFill>
                <a:latin typeface="Trebuchet MS"/>
                <a:ea typeface="Trebuchet MS"/>
                <a:cs typeface="Trebuchet MS"/>
                <a:sym typeface="Trebuchet MS"/>
              </a:rPr>
              <a:t>Subtitle: </a:t>
            </a:r>
            <a:r>
              <a:rPr lang="en-US" sz="1800">
                <a:solidFill>
                  <a:srgbClr val="000000"/>
                </a:solidFill>
                <a:latin typeface="Trebuchet MS"/>
                <a:ea typeface="Trebuchet MS"/>
                <a:cs typeface="Trebuchet MS"/>
                <a:sym typeface="Trebuchet MS"/>
              </a:rPr>
              <a:t>External risks and uncertainty factors</a:t>
            </a:r>
            <a:endParaRPr sz="1800">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ct val="80000"/>
              <a:buFont typeface="Noto Sans Symbols"/>
              <a:buNone/>
            </a:pPr>
            <a:r>
              <a:rPr b="1" lang="en-US" sz="1800">
                <a:solidFill>
                  <a:srgbClr val="000000"/>
                </a:solidFill>
                <a:latin typeface="Trebuchet MS"/>
                <a:ea typeface="Trebuchet MS"/>
                <a:cs typeface="Trebuchet MS"/>
                <a:sym typeface="Trebuchet MS"/>
              </a:rPr>
              <a:t>Threats</a:t>
            </a:r>
            <a:endParaRPr sz="1800">
              <a:solidFill>
                <a:srgbClr val="000000"/>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Heading 1: </a:t>
            </a:r>
            <a:r>
              <a:rPr b="0" i="0" lang="en-US" sz="2200" u="none" cap="none" strike="noStrike">
                <a:solidFill>
                  <a:srgbClr val="161E21"/>
                </a:solidFill>
                <a:latin typeface="Trebuchet MS"/>
                <a:ea typeface="Trebuchet MS"/>
                <a:cs typeface="Trebuchet MS"/>
                <a:sym typeface="Trebuchet MS"/>
              </a:rPr>
              <a:t>Threats to Sustainable Investments</a:t>
            </a:r>
            <a:endParaRPr b="0" i="0" sz="2200" u="none" cap="none" strike="noStrike">
              <a:solidFill>
                <a:srgbClr val="161E21"/>
              </a:solidFill>
              <a:latin typeface="Trebuchet MS"/>
              <a:ea typeface="Trebuchet MS"/>
              <a:cs typeface="Trebuchet MS"/>
              <a:sym typeface="Trebuchet MS"/>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Subheading 1: </a:t>
            </a:r>
            <a:r>
              <a:rPr b="0" i="0" lang="en-US" sz="2200" u="none" cap="none" strike="noStrike">
                <a:solidFill>
                  <a:srgbClr val="161E21"/>
                </a:solidFill>
                <a:latin typeface="Trebuchet MS"/>
                <a:ea typeface="Trebuchet MS"/>
                <a:cs typeface="Trebuchet MS"/>
                <a:sym typeface="Trebuchet MS"/>
              </a:rPr>
              <a:t>External risks</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Pop-up Description: </a:t>
            </a:r>
            <a:r>
              <a:rPr b="0" i="0" lang="en-US" sz="2200" u="none" cap="none" strike="noStrike">
                <a:solidFill>
                  <a:srgbClr val="161E21"/>
                </a:solidFill>
                <a:latin typeface="Trebuchet MS"/>
                <a:ea typeface="Trebuchet MS"/>
                <a:cs typeface="Trebuchet MS"/>
                <a:sym typeface="Trebuchet MS"/>
              </a:rPr>
              <a:t>Regulatory uncertainty, greenwashing, and market volatility threaten credibility. Inconsistent ESG standards or unclear definitions can reduce investor trust and slow sustainable finance adoption.</a:t>
            </a:r>
            <a:endParaRPr/>
          </a:p>
          <a:p>
            <a:pPr indent="-277368" lvl="1" marL="742950" marR="0" rtl="0" algn="l">
              <a:spcBef>
                <a:spcPts val="1000"/>
              </a:spcBef>
              <a:spcAft>
                <a:spcPts val="0"/>
              </a:spcAft>
              <a:buClr>
                <a:srgbClr val="90C226"/>
              </a:buClr>
              <a:buSzPct val="80000"/>
              <a:buFont typeface="Noto Sans Symbols"/>
              <a:buChar char="►"/>
            </a:pPr>
            <a:r>
              <a:rPr b="1" i="0" lang="en-US" sz="2200" u="none" cap="none" strike="noStrike">
                <a:solidFill>
                  <a:srgbClr val="161E21"/>
                </a:solidFill>
                <a:latin typeface="Trebuchet MS"/>
                <a:ea typeface="Trebuchet MS"/>
                <a:cs typeface="Trebuchet MS"/>
                <a:sym typeface="Trebuchet MS"/>
              </a:rPr>
              <a:t>Multimedia: </a:t>
            </a:r>
            <a:r>
              <a:rPr b="0" i="0" lang="en-US" sz="2200" u="none" cap="none" strike="noStrike">
                <a:solidFill>
                  <a:srgbClr val="161E21"/>
                </a:solidFill>
                <a:latin typeface="Trebuchet MS"/>
                <a:ea typeface="Trebuchet MS"/>
                <a:cs typeface="Trebuchet MS"/>
                <a:sym typeface="Trebuchet MS"/>
              </a:rPr>
              <a:t>Circular infographic showing the loop:</a:t>
            </a:r>
            <a:br>
              <a:rPr b="0" i="0" lang="en-US" sz="2200" u="none" cap="none" strike="noStrike">
                <a:solidFill>
                  <a:srgbClr val="3F3F3F"/>
                </a:solidFill>
                <a:latin typeface="Trebuchet MS"/>
                <a:ea typeface="Trebuchet MS"/>
                <a:cs typeface="Trebuchet MS"/>
                <a:sym typeface="Trebuchet MS"/>
              </a:rPr>
            </a:br>
            <a:r>
              <a:rPr b="0" i="0" lang="en-US" sz="2200" u="none" cap="none" strike="noStrike">
                <a:solidFill>
                  <a:srgbClr val="161E21"/>
                </a:solidFill>
                <a:latin typeface="Trebuchet MS"/>
                <a:ea typeface="Trebuchet MS"/>
                <a:cs typeface="Trebuchet MS"/>
                <a:sym typeface="Trebuchet MS"/>
              </a:rPr>
              <a:t> Marketing Claim → Public Skepticism → Regulatory Response → Trust Loss → Reform → New Claim.</a:t>
            </a:r>
            <a:endParaRPr/>
          </a:p>
          <a:p>
            <a:pPr indent="0" lvl="0" marL="0" marR="0" rtl="0" algn="l">
              <a:spcBef>
                <a:spcPts val="1000"/>
              </a:spcBef>
              <a:spcAft>
                <a:spcPts val="0"/>
              </a:spcAft>
              <a:buClr>
                <a:srgbClr val="90C226"/>
              </a:buClr>
              <a:buSzPct val="80000"/>
              <a:buFont typeface="Noto Sans Symbols"/>
              <a:buNone/>
            </a:pPr>
            <a:r>
              <a:t/>
            </a:r>
            <a:endParaRPr b="1" sz="1800">
              <a:solidFill>
                <a:srgbClr val="000000"/>
              </a:solidFill>
              <a:latin typeface="Trebuchet MS"/>
              <a:ea typeface="Trebuchet MS"/>
              <a:cs typeface="Trebuchet MS"/>
              <a:sym typeface="Trebuchet MS"/>
            </a:endParaRPr>
          </a:p>
          <a:p>
            <a:pPr indent="0" lvl="0" marL="0" marR="0" rtl="0" algn="l">
              <a:spcBef>
                <a:spcPts val="1000"/>
              </a:spcBef>
              <a:spcAft>
                <a:spcPts val="0"/>
              </a:spcAft>
              <a:buClr>
                <a:srgbClr val="90C226"/>
              </a:buClr>
              <a:buSzPct val="80000"/>
              <a:buFont typeface="Noto Sans Symbols"/>
              <a:buNone/>
            </a:pPr>
            <a:r>
              <a:t/>
            </a:r>
            <a:endParaRPr sz="1800">
              <a:solidFill>
                <a:srgbClr val="000000"/>
              </a:solidFill>
              <a:latin typeface="Trebuchet MS"/>
              <a:ea typeface="Trebuchet MS"/>
              <a:cs typeface="Trebuchet MS"/>
              <a:sym typeface="Trebuchet M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36" name="Google Shape;536;p32"/>
          <p:cNvSpPr txBox="1"/>
          <p:nvPr>
            <p:ph idx="1" type="body"/>
          </p:nvPr>
        </p:nvSpPr>
        <p:spPr>
          <a:xfrm>
            <a:off x="645765" y="1825780"/>
            <a:ext cx="5792984" cy="4446148"/>
          </a:xfrm>
          <a:prstGeom prst="rect">
            <a:avLst/>
          </a:prstGeom>
          <a:noFill/>
          <a:ln>
            <a:noFill/>
          </a:ln>
        </p:spPr>
        <p:txBody>
          <a:bodyPr anchorCtr="0" anchor="t" bIns="0" lIns="0" spcFirstLastPara="1" rIns="0" wrap="square" tIns="0">
            <a:normAutofit/>
          </a:bodyPr>
          <a:lstStyle/>
          <a:p>
            <a:pPr indent="0" lvl="0" marL="0" rtl="0" algn="just">
              <a:spcBef>
                <a:spcPts val="0"/>
              </a:spcBef>
              <a:spcAft>
                <a:spcPts val="0"/>
              </a:spcAft>
              <a:buSzPts val="1440"/>
              <a:buNone/>
            </a:pPr>
            <a:r>
              <a:rPr b="1" lang="en-US"/>
              <a:t>Title: </a:t>
            </a:r>
            <a:r>
              <a:rPr lang="en-US"/>
              <a:t>Triodos Bank- Pioneer in Sustainable Finance</a:t>
            </a:r>
            <a:endParaRPr/>
          </a:p>
          <a:p>
            <a:pPr indent="0" lvl="0" marL="0" rtl="0" algn="just">
              <a:spcBef>
                <a:spcPts val="1000"/>
              </a:spcBef>
              <a:spcAft>
                <a:spcPts val="0"/>
              </a:spcAft>
              <a:buSzPts val="1440"/>
              <a:buNone/>
            </a:pPr>
            <a:r>
              <a:t/>
            </a:r>
            <a:endParaRPr b="1"/>
          </a:p>
          <a:p>
            <a:pPr indent="0" lvl="0" marL="0" rtl="0" algn="just">
              <a:spcBef>
                <a:spcPts val="1000"/>
              </a:spcBef>
              <a:spcAft>
                <a:spcPts val="0"/>
              </a:spcAft>
              <a:buSzPts val="1440"/>
              <a:buNone/>
            </a:pPr>
            <a:r>
              <a:rPr b="1" lang="en-US"/>
              <a:t>Overview: </a:t>
            </a:r>
            <a:r>
              <a:rPr lang="en-US"/>
              <a:t>The Dutch Triodos Bank is a leading pioneer in sustainable finance.</a:t>
            </a:r>
            <a:br>
              <a:rPr lang="en-US"/>
            </a:br>
            <a:r>
              <a:rPr lang="en-US"/>
              <a:t>It invests exclusively in projects with social, cultural or environmental value, demonstrating how banks can embed measurable sustainability into their business strategies.</a:t>
            </a:r>
            <a:endParaRPr/>
          </a:p>
          <a:p>
            <a:pPr indent="0" lvl="0" marL="0" rtl="0" algn="just">
              <a:spcBef>
                <a:spcPts val="1000"/>
              </a:spcBef>
              <a:spcAft>
                <a:spcPts val="0"/>
              </a:spcAft>
              <a:buSzPts val="1440"/>
              <a:buNone/>
            </a:pPr>
            <a:r>
              <a:t/>
            </a:r>
            <a:endParaRPr/>
          </a:p>
          <a:p>
            <a:pPr indent="0" lvl="0" marL="0" rtl="0" algn="just">
              <a:spcBef>
                <a:spcPts val="1000"/>
              </a:spcBef>
              <a:spcAft>
                <a:spcPts val="0"/>
              </a:spcAft>
              <a:buSzPts val="1440"/>
              <a:buNone/>
            </a:pPr>
            <a:r>
              <a:rPr b="1" lang="en-US">
                <a:solidFill>
                  <a:srgbClr val="2C3C43"/>
                </a:solidFill>
              </a:rPr>
              <a:t>Links: </a:t>
            </a:r>
            <a:r>
              <a:rPr lang="en-US" u="sng">
                <a:solidFill>
                  <a:srgbClr val="2C3C43"/>
                </a:solidFill>
                <a:hlinkClick r:id="rId3">
                  <a:extLst>
                    <a:ext uri="{A12FA001-AC4F-418D-AE19-62706E023703}">
                      <ahyp:hlinkClr val="tx"/>
                    </a:ext>
                  </a:extLst>
                </a:hlinkClick>
              </a:rPr>
              <a:t>https://www.triodos.com</a:t>
            </a:r>
            <a:r>
              <a:rPr lang="en-US">
                <a:solidFill>
                  <a:srgbClr val="2C3C43"/>
                </a:solidFill>
              </a:rPr>
              <a:t> </a:t>
            </a:r>
            <a:endParaRPr b="1"/>
          </a:p>
          <a:p>
            <a:pPr indent="0" lvl="0" marL="0" rtl="0" algn="just">
              <a:spcBef>
                <a:spcPts val="1000"/>
              </a:spcBef>
              <a:spcAft>
                <a:spcPts val="0"/>
              </a:spcAft>
              <a:buSzPts val="1440"/>
              <a:buNone/>
            </a:pPr>
            <a:r>
              <a:t/>
            </a:r>
            <a:endParaRPr b="1"/>
          </a:p>
        </p:txBody>
      </p:sp>
      <p:sp>
        <p:nvSpPr>
          <p:cNvPr id="537" name="Google Shape;537;p32"/>
          <p:cNvSpPr txBox="1"/>
          <p:nvPr>
            <p:ph type="title"/>
          </p:nvPr>
        </p:nvSpPr>
        <p:spPr>
          <a:xfrm>
            <a:off x="645765" y="1022669"/>
            <a:ext cx="8596668" cy="67405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Case Study</a:t>
            </a:r>
            <a:endParaRPr>
              <a:solidFill>
                <a:srgbClr val="255839"/>
              </a:solidFill>
            </a:endParaRPr>
          </a:p>
        </p:txBody>
      </p:sp>
      <p:pic>
        <p:nvPicPr>
          <p:cNvPr descr="Ein Bild, das draußen, Gras, Wolke, Himmel enthält.&#10;&#10;KI-generierte Inhalte können fehlerhaft sein." id="538" name="Google Shape;538;p32"/>
          <p:cNvPicPr preferRelativeResize="0"/>
          <p:nvPr/>
        </p:nvPicPr>
        <p:blipFill rotWithShape="1">
          <a:blip r:embed="rId4">
            <a:alphaModFix/>
          </a:blip>
          <a:srcRect b="0" l="0" r="0" t="0"/>
          <a:stretch/>
        </p:blipFill>
        <p:spPr>
          <a:xfrm>
            <a:off x="7356558" y="2063582"/>
            <a:ext cx="3771749" cy="3771749"/>
          </a:xfrm>
          <a:prstGeom prst="rect">
            <a:avLst/>
          </a:prstGeom>
          <a:noFill/>
          <a:ln>
            <a:noFill/>
          </a:ln>
        </p:spPr>
      </p:pic>
      <p:sp>
        <p:nvSpPr>
          <p:cNvPr id="539" name="Google Shape;539;p32"/>
          <p:cNvSpPr txBox="1"/>
          <p:nvPr/>
        </p:nvSpPr>
        <p:spPr>
          <a:xfrm>
            <a:off x="7454096" y="5813872"/>
            <a:ext cx="334508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Trebuchet MS"/>
                <a:ea typeface="Trebuchet MS"/>
                <a:cs typeface="Trebuchet MS"/>
                <a:sym typeface="Trebuchet MS"/>
              </a:rPr>
              <a:t>https://decmyk.blogspot.com/2021/02/triodos-bank-is-reversible-timber.html</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33"/>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546" name="Google Shape;546;p33"/>
          <p:cNvSpPr txBox="1"/>
          <p:nvPr/>
        </p:nvSpPr>
        <p:spPr>
          <a:xfrm>
            <a:off x="1619866" y="635199"/>
            <a:ext cx="8596668" cy="731588"/>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255839"/>
              </a:buClr>
              <a:buSzPts val="36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Description &amp; Relevance</a:t>
            </a:r>
            <a:endParaRPr b="0" i="0" sz="3600" u="none" cap="none" strike="noStrike">
              <a:solidFill>
                <a:srgbClr val="255839"/>
              </a:solidFill>
              <a:latin typeface="Trebuchet MS"/>
              <a:ea typeface="Trebuchet MS"/>
              <a:cs typeface="Trebuchet MS"/>
              <a:sym typeface="Trebuchet MS"/>
            </a:endParaRPr>
          </a:p>
        </p:txBody>
      </p:sp>
      <p:sp>
        <p:nvSpPr>
          <p:cNvPr id="547" name="Google Shape;547;p33"/>
          <p:cNvSpPr txBox="1"/>
          <p:nvPr/>
        </p:nvSpPr>
        <p:spPr>
          <a:xfrm>
            <a:off x="494324" y="1668421"/>
            <a:ext cx="11203351" cy="4847881"/>
          </a:xfrm>
          <a:prstGeom prst="rect">
            <a:avLst/>
          </a:prstGeom>
          <a:noFill/>
          <a:ln>
            <a:noFill/>
          </a:ln>
        </p:spPr>
        <p:txBody>
          <a:bodyPr anchorCtr="0" anchor="t" bIns="0" lIns="0" spcFirstLastPara="1" rIns="0" wrap="square" tIns="0">
            <a:normAutofit lnSpcReduction="10000"/>
          </a:bodyPr>
          <a:lstStyle/>
          <a:p>
            <a:pPr indent="0" lvl="0" marL="0" marR="0" rtl="0" algn="l">
              <a:spcBef>
                <a:spcPts val="0"/>
              </a:spcBef>
              <a:spcAft>
                <a:spcPts val="0"/>
              </a:spcAft>
              <a:buClr>
                <a:srgbClr val="90C226"/>
              </a:buClr>
              <a:buSzPts val="1440"/>
              <a:buFont typeface="Noto Sans Symbols"/>
              <a:buNone/>
            </a:pPr>
            <a:r>
              <a:rPr b="1" i="0" lang="en-US" sz="1800" u="none" cap="none" strike="noStrike">
                <a:solidFill>
                  <a:srgbClr val="2C3C43"/>
                </a:solidFill>
                <a:latin typeface="Trebuchet MS"/>
                <a:ea typeface="Trebuchet MS"/>
                <a:cs typeface="Trebuchet MS"/>
                <a:sym typeface="Trebuchet MS"/>
              </a:rPr>
              <a:t>Description: </a:t>
            </a:r>
            <a:endParaRPr/>
          </a:p>
          <a:p>
            <a:pPr indent="0" lvl="0" marL="0" marR="0" rtl="0" algn="l">
              <a:spcBef>
                <a:spcPts val="1000"/>
              </a:spcBef>
              <a:spcAft>
                <a:spcPts val="0"/>
              </a:spcAft>
              <a:buClr>
                <a:srgbClr val="90C226"/>
              </a:buClr>
              <a:buSzPts val="1440"/>
              <a:buFont typeface="Noto Sans Symbols"/>
              <a:buNone/>
            </a:pPr>
            <a:r>
              <a:rPr lang="en-US" sz="1800">
                <a:solidFill>
                  <a:schemeClr val="dk2"/>
                </a:solidFill>
                <a:latin typeface="Trebuchet MS"/>
                <a:ea typeface="Trebuchet MS"/>
                <a:cs typeface="Trebuchet MS"/>
                <a:sym typeface="Trebuchet MS"/>
              </a:rPr>
              <a:t>Founded in 1980 in Zeist, the Netherlands, Triodos Bank’s mission is to use money as a force for positive change for people and the planet.</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It finances only projects with demonstrable social and environmental benefits, including renewable energy, organic farming, education and health.</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Its business model combines financial solidity with measurable sustainability performance.</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Triodos publishes an annual </a:t>
            </a:r>
            <a:r>
              <a:rPr b="1" lang="en-US" sz="1800">
                <a:solidFill>
                  <a:schemeClr val="dk2"/>
                </a:solidFill>
                <a:latin typeface="Trebuchet MS"/>
                <a:ea typeface="Trebuchet MS"/>
                <a:cs typeface="Trebuchet MS"/>
                <a:sym typeface="Trebuchet MS"/>
              </a:rPr>
              <a:t>Impact Report</a:t>
            </a:r>
            <a:r>
              <a:rPr lang="en-US" sz="1800">
                <a:solidFill>
                  <a:schemeClr val="dk2"/>
                </a:solidFill>
                <a:latin typeface="Trebuchet MS"/>
                <a:ea typeface="Trebuchet MS"/>
                <a:cs typeface="Trebuchet MS"/>
                <a:sym typeface="Trebuchet MS"/>
              </a:rPr>
              <a:t> disclosing detailed ESG data, CO₂ reductions and social indicators.</a:t>
            </a:r>
            <a:endParaRPr b="0" i="0" sz="1800" u="none" cap="none" strike="noStrike">
              <a:solidFill>
                <a:srgbClr val="2C3C43"/>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ts val="1440"/>
              <a:buFont typeface="Noto Sans Symbols"/>
              <a:buNone/>
            </a:pPr>
            <a:r>
              <a:rPr b="0" i="0" lang="en-US" sz="1800" u="none" cap="none" strike="noStrike">
                <a:solidFill>
                  <a:srgbClr val="2C3C43"/>
                </a:solidFill>
                <a:latin typeface="Trebuchet MS"/>
                <a:ea typeface="Trebuchet MS"/>
                <a:cs typeface="Trebuchet MS"/>
                <a:sym typeface="Trebuchet MS"/>
              </a:rPr>
              <a:t>Relevance to the Module: </a:t>
            </a:r>
            <a:endParaRPr/>
          </a:p>
          <a:p>
            <a:pPr indent="0" lvl="0" marL="0" marR="0" rtl="0" algn="l">
              <a:spcBef>
                <a:spcPts val="1000"/>
              </a:spcBef>
              <a:spcAft>
                <a:spcPts val="0"/>
              </a:spcAft>
              <a:buClr>
                <a:srgbClr val="90C226"/>
              </a:buClr>
              <a:buSzPts val="1440"/>
              <a:buFont typeface="Noto Sans Symbols"/>
              <a:buNone/>
            </a:pPr>
            <a:r>
              <a:rPr lang="en-US" sz="1800">
                <a:solidFill>
                  <a:schemeClr val="dk2"/>
                </a:solidFill>
                <a:latin typeface="Trebuchet MS"/>
                <a:ea typeface="Trebuchet MS"/>
                <a:cs typeface="Trebuchet MS"/>
                <a:sym typeface="Trebuchet MS"/>
              </a:rPr>
              <a:t>This case illustrates how sustainable finance principles can be implemented in practice.</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It shows that transparency, impact measurement and value orientation are essential components of credible Sustainable Finance strategies – key learning outcomes of </a:t>
            </a:r>
            <a:r>
              <a:rPr i="1" lang="en-US" sz="1800">
                <a:solidFill>
                  <a:schemeClr val="dk2"/>
                </a:solidFill>
                <a:latin typeface="Trebuchet MS"/>
                <a:ea typeface="Trebuchet MS"/>
                <a:cs typeface="Trebuchet MS"/>
                <a:sym typeface="Trebuchet MS"/>
              </a:rPr>
              <a:t>CU6 – Sustainable Finance &amp; Operations</a:t>
            </a:r>
            <a:r>
              <a:rPr lang="en-US" sz="1800">
                <a:solidFill>
                  <a:schemeClr val="dk2"/>
                </a:solidFill>
                <a:latin typeface="Trebuchet MS"/>
                <a:ea typeface="Trebuchet MS"/>
                <a:cs typeface="Trebuchet MS"/>
                <a:sym typeface="Trebuchet MS"/>
              </a:rPr>
              <a:t>.</a:t>
            </a:r>
            <a:endParaRPr/>
          </a:p>
          <a:p>
            <a:pPr indent="0" lvl="0" marL="0" marR="0" rtl="0" algn="l">
              <a:spcBef>
                <a:spcPts val="1000"/>
              </a:spcBef>
              <a:spcAft>
                <a:spcPts val="0"/>
              </a:spcAft>
              <a:buClr>
                <a:srgbClr val="90C226"/>
              </a:buClr>
              <a:buSzPts val="1440"/>
              <a:buFont typeface="Noto Sans Symbols"/>
              <a:buNone/>
            </a:pPr>
            <a:r>
              <a:rPr b="0" i="0" lang="en-US" sz="1800" u="none" cap="none" strike="noStrike">
                <a:solidFill>
                  <a:srgbClr val="2C3C43"/>
                </a:solidFill>
                <a:latin typeface="Trebuchet MS"/>
                <a:ea typeface="Trebuchet MS"/>
                <a:cs typeface="Trebuchet MS"/>
                <a:sym typeface="Trebuchet MS"/>
              </a:rPr>
              <a:t>Location: </a:t>
            </a:r>
            <a:r>
              <a:rPr lang="en-US" sz="1800">
                <a:solidFill>
                  <a:srgbClr val="2C3C43"/>
                </a:solidFill>
                <a:latin typeface="Trebuchet MS"/>
                <a:ea typeface="Trebuchet MS"/>
                <a:cs typeface="Trebuchet MS"/>
                <a:sym typeface="Trebuchet MS"/>
              </a:rPr>
              <a:t>Zeist, Netherlands</a:t>
            </a:r>
            <a:endParaRPr/>
          </a:p>
          <a:p>
            <a:pPr indent="0" lvl="0" marL="0" marR="0" rtl="0" algn="l">
              <a:spcBef>
                <a:spcPts val="1000"/>
              </a:spcBef>
              <a:spcAft>
                <a:spcPts val="0"/>
              </a:spcAft>
              <a:buClr>
                <a:srgbClr val="90C226"/>
              </a:buClr>
              <a:buSzPts val="1440"/>
              <a:buFont typeface="Noto Sans Symbols"/>
              <a:buNone/>
            </a:pPr>
            <a:r>
              <a:rPr b="0" i="0" lang="en-US" sz="1800" u="none" cap="none" strike="noStrike">
                <a:solidFill>
                  <a:srgbClr val="2C3C43"/>
                </a:solidFill>
                <a:latin typeface="Trebuchet MS"/>
                <a:ea typeface="Trebuchet MS"/>
                <a:cs typeface="Trebuchet MS"/>
                <a:sym typeface="Trebuchet MS"/>
              </a:rPr>
              <a:t>Timeframe: Since 1980 – </a:t>
            </a:r>
            <a:r>
              <a:rPr lang="en-US" sz="1800">
                <a:solidFill>
                  <a:srgbClr val="2C3C43"/>
                </a:solidFill>
                <a:latin typeface="Trebuchet MS"/>
                <a:ea typeface="Trebuchet MS"/>
                <a:cs typeface="Trebuchet MS"/>
                <a:sym typeface="Trebuchet MS"/>
              </a:rPr>
              <a:t>ongoing</a:t>
            </a:r>
            <a:endParaRPr/>
          </a:p>
          <a:p>
            <a:pPr indent="0" lvl="0" marL="0" marR="0" rtl="0" algn="l">
              <a:spcBef>
                <a:spcPts val="1000"/>
              </a:spcBef>
              <a:spcAft>
                <a:spcPts val="0"/>
              </a:spcAft>
              <a:buClr>
                <a:srgbClr val="90C226"/>
              </a:buClr>
              <a:buSzPts val="1440"/>
              <a:buFont typeface="Noto Sans Symbols"/>
              <a:buNone/>
            </a:pPr>
            <a:r>
              <a:rPr b="0" i="0" lang="en-US" sz="1800" u="none" cap="none" strike="noStrike">
                <a:solidFill>
                  <a:srgbClr val="2C3C43"/>
                </a:solidFill>
                <a:latin typeface="Trebuchet MS"/>
                <a:ea typeface="Trebuchet MS"/>
                <a:cs typeface="Trebuchet MS"/>
                <a:sym typeface="Trebuchet MS"/>
              </a:rPr>
              <a:t>Organization: Triodos Bank N.V.</a:t>
            </a:r>
            <a:endParaRPr b="0" i="0" sz="1800" u="none" cap="none" strike="noStrike">
              <a:solidFill>
                <a:srgbClr val="2C3C43"/>
              </a:solidFill>
              <a:latin typeface="Trebuchet MS"/>
              <a:ea typeface="Trebuchet MS"/>
              <a:cs typeface="Trebuchet MS"/>
              <a:sym typeface="Trebuchet M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4"/>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554" name="Google Shape;554;p34"/>
          <p:cNvSpPr txBox="1"/>
          <p:nvPr/>
        </p:nvSpPr>
        <p:spPr>
          <a:xfrm>
            <a:off x="494324" y="2197811"/>
            <a:ext cx="11203351" cy="4429126"/>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Clr>
                <a:srgbClr val="90C226"/>
              </a:buClr>
              <a:buSzPts val="1440"/>
              <a:buFont typeface="Noto Sans Symbols"/>
              <a:buNone/>
            </a:pPr>
            <a:r>
              <a:rPr b="1" lang="en-US" sz="1800">
                <a:solidFill>
                  <a:schemeClr val="dk2"/>
                </a:solidFill>
                <a:latin typeface="Trebuchet MS"/>
                <a:ea typeface="Trebuchet MS"/>
                <a:cs typeface="Trebuchet MS"/>
                <a:sym typeface="Trebuchet MS"/>
              </a:rPr>
              <a:t>Introduction:</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This reflection aims to connect the insights from the case study to participants’ own professional contexts.</a:t>
            </a:r>
            <a:br>
              <a:rPr lang="en-US" sz="1800">
                <a:solidFill>
                  <a:schemeClr val="dk2"/>
                </a:solidFill>
                <a:latin typeface="Trebuchet MS"/>
                <a:ea typeface="Trebuchet MS"/>
                <a:cs typeface="Trebuchet MS"/>
                <a:sym typeface="Trebuchet MS"/>
              </a:rPr>
            </a:br>
            <a:r>
              <a:rPr lang="en-US" sz="1800">
                <a:solidFill>
                  <a:schemeClr val="dk2"/>
                </a:solidFill>
                <a:latin typeface="Trebuchet MS"/>
                <a:ea typeface="Trebuchet MS"/>
                <a:cs typeface="Trebuchet MS"/>
                <a:sym typeface="Trebuchet MS"/>
              </a:rPr>
              <a:t>It encourages critical thinking about the credibility, impact and transferability of sustainable finance practices.</a:t>
            </a:r>
            <a:endParaRPr b="0" i="0" sz="1800" u="none" cap="none" strike="noStrike">
              <a:solidFill>
                <a:srgbClr val="2C3C43"/>
              </a:solidFill>
              <a:latin typeface="Trebuchet MS"/>
              <a:ea typeface="Trebuchet MS"/>
              <a:cs typeface="Trebuchet MS"/>
              <a:sym typeface="Trebuchet MS"/>
            </a:endParaRPr>
          </a:p>
          <a:p>
            <a:pPr indent="-342900" lvl="0" marL="342900" marR="0" rtl="0" algn="l">
              <a:spcBef>
                <a:spcPts val="1000"/>
              </a:spcBef>
              <a:spcAft>
                <a:spcPts val="0"/>
              </a:spcAft>
              <a:buClr>
                <a:srgbClr val="90C226"/>
              </a:buClr>
              <a:buSzPts val="1440"/>
              <a:buFont typeface="Noto Sans Symbols"/>
              <a:buChar char="►"/>
            </a:pPr>
            <a:r>
              <a:rPr b="1" lang="en-US" sz="1800">
                <a:solidFill>
                  <a:srgbClr val="2C3C43"/>
                </a:solidFill>
                <a:latin typeface="Trebuchet MS"/>
                <a:ea typeface="Trebuchet MS"/>
                <a:cs typeface="Trebuchet MS"/>
                <a:sym typeface="Trebuchet MS"/>
              </a:rPr>
              <a:t>Question 1: </a:t>
            </a:r>
            <a:r>
              <a:rPr b="1" lang="en-US" sz="1800">
                <a:solidFill>
                  <a:schemeClr val="dk2"/>
                </a:solidFill>
                <a:latin typeface="Trebuchet MS"/>
                <a:ea typeface="Trebuchet MS"/>
                <a:cs typeface="Trebuchet MS"/>
                <a:sym typeface="Trebuchet MS"/>
              </a:rPr>
              <a:t>Credibility:</a:t>
            </a:r>
            <a:r>
              <a:rPr lang="en-US" sz="1800">
                <a:solidFill>
                  <a:schemeClr val="dk2"/>
                </a:solidFill>
                <a:latin typeface="Trebuchet MS"/>
                <a:ea typeface="Trebuchet MS"/>
                <a:cs typeface="Trebuchet MS"/>
                <a:sym typeface="Trebuchet MS"/>
              </a:rPr>
              <a:t> Which measures ensure that Triodos Bank’s sustainability strategy is authentic and verifiable?</a:t>
            </a:r>
            <a:endParaRPr b="1" sz="1800">
              <a:solidFill>
                <a:srgbClr val="2C3C43"/>
              </a:solidFill>
              <a:latin typeface="Trebuchet MS"/>
              <a:ea typeface="Trebuchet MS"/>
              <a:cs typeface="Trebuchet MS"/>
              <a:sym typeface="Trebuchet MS"/>
            </a:endParaRPr>
          </a:p>
          <a:p>
            <a:pPr indent="-342900" lvl="0" marL="342900" marR="0" rtl="0" algn="l">
              <a:spcBef>
                <a:spcPts val="1000"/>
              </a:spcBef>
              <a:spcAft>
                <a:spcPts val="0"/>
              </a:spcAft>
              <a:buClr>
                <a:srgbClr val="90C226"/>
              </a:buClr>
              <a:buSzPts val="1440"/>
              <a:buFont typeface="Noto Sans Symbols"/>
              <a:buChar char="►"/>
            </a:pPr>
            <a:r>
              <a:rPr b="1" i="0" lang="en-US" sz="1800" u="none" cap="none" strike="noStrike">
                <a:solidFill>
                  <a:srgbClr val="2C3C43"/>
                </a:solidFill>
                <a:latin typeface="Trebuchet MS"/>
                <a:ea typeface="Trebuchet MS"/>
                <a:cs typeface="Trebuchet MS"/>
                <a:sym typeface="Trebuchet MS"/>
              </a:rPr>
              <a:t>Question 2: </a:t>
            </a:r>
            <a:r>
              <a:rPr b="1" lang="en-US" sz="1800">
                <a:solidFill>
                  <a:schemeClr val="dk2"/>
                </a:solidFill>
                <a:latin typeface="Trebuchet MS"/>
                <a:ea typeface="Trebuchet MS"/>
                <a:cs typeface="Trebuchet MS"/>
                <a:sym typeface="Trebuchet MS"/>
              </a:rPr>
              <a:t>Impact:</a:t>
            </a:r>
            <a:r>
              <a:rPr lang="en-US" sz="1800">
                <a:solidFill>
                  <a:schemeClr val="dk2"/>
                </a:solidFill>
                <a:latin typeface="Trebuchet MS"/>
                <a:ea typeface="Trebuchet MS"/>
                <a:cs typeface="Trebuchet MS"/>
                <a:sym typeface="Trebuchet MS"/>
              </a:rPr>
              <a:t> How does the bank measure the social and environmental impact of its investments – and which metrics would be relevant for your organization?</a:t>
            </a:r>
            <a:endParaRPr b="1" i="0" sz="1800" u="none" cap="none" strike="noStrike">
              <a:solidFill>
                <a:srgbClr val="2C3C43"/>
              </a:solidFill>
              <a:latin typeface="Trebuchet MS"/>
              <a:ea typeface="Trebuchet MS"/>
              <a:cs typeface="Trebuchet MS"/>
              <a:sym typeface="Trebuchet MS"/>
            </a:endParaRPr>
          </a:p>
          <a:p>
            <a:pPr indent="-342900" lvl="0" marL="342900" marR="0" rtl="0" algn="l">
              <a:spcBef>
                <a:spcPts val="1000"/>
              </a:spcBef>
              <a:spcAft>
                <a:spcPts val="0"/>
              </a:spcAft>
              <a:buClr>
                <a:srgbClr val="90C226"/>
              </a:buClr>
              <a:buSzPts val="1440"/>
              <a:buFont typeface="Noto Sans Symbols"/>
              <a:buChar char="►"/>
            </a:pPr>
            <a:r>
              <a:rPr b="1" i="0" lang="en-US" sz="1800" u="none" cap="none" strike="noStrike">
                <a:solidFill>
                  <a:srgbClr val="2C3C43"/>
                </a:solidFill>
                <a:latin typeface="Trebuchet MS"/>
                <a:ea typeface="Trebuchet MS"/>
                <a:cs typeface="Trebuchet MS"/>
                <a:sym typeface="Trebuchet MS"/>
              </a:rPr>
              <a:t>Question 3: </a:t>
            </a:r>
            <a:r>
              <a:rPr lang="en-US" sz="1800">
                <a:solidFill>
                  <a:schemeClr val="dk2"/>
                </a:solidFill>
                <a:latin typeface="Trebuchet MS"/>
                <a:ea typeface="Trebuchet MS"/>
                <a:cs typeface="Trebuchet MS"/>
                <a:sym typeface="Trebuchet MS"/>
              </a:rPr>
              <a:t>Which elements of the Triodos model could be adapted to promote sustainable financial decisions in your organization?</a:t>
            </a:r>
            <a:endParaRPr b="1" i="0" sz="1800" u="none" cap="none" strike="noStrike">
              <a:solidFill>
                <a:srgbClr val="2C3C43"/>
              </a:solidFill>
              <a:latin typeface="Trebuchet MS"/>
              <a:ea typeface="Trebuchet MS"/>
              <a:cs typeface="Trebuchet MS"/>
              <a:sym typeface="Trebuchet MS"/>
            </a:endParaRPr>
          </a:p>
        </p:txBody>
      </p:sp>
      <p:sp>
        <p:nvSpPr>
          <p:cNvPr id="555" name="Google Shape;555;p34"/>
          <p:cNvSpPr txBox="1"/>
          <p:nvPr/>
        </p:nvSpPr>
        <p:spPr>
          <a:xfrm>
            <a:off x="399370" y="1449388"/>
            <a:ext cx="11393260" cy="506611"/>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Clr>
                <a:srgbClr val="92D050"/>
              </a:buClr>
              <a:buSzPts val="2000"/>
              <a:buFont typeface="Arial"/>
              <a:buNone/>
            </a:pPr>
            <a:r>
              <a:rPr b="1" lang="en-US" sz="2000">
                <a:solidFill>
                  <a:srgbClr val="92D050"/>
                </a:solidFill>
                <a:latin typeface="Trebuchet MS"/>
                <a:ea typeface="Trebuchet MS"/>
                <a:cs typeface="Trebuchet MS"/>
                <a:sym typeface="Trebuchet MS"/>
              </a:rPr>
              <a:t>Case Study Questions</a:t>
            </a:r>
            <a:endParaRPr b="1" i="0" sz="2000" u="none" cap="none" strike="noStrike">
              <a:solidFill>
                <a:srgbClr val="92D050"/>
              </a:solidFill>
              <a:latin typeface="Trebuchet MS"/>
              <a:ea typeface="Trebuchet MS"/>
              <a:cs typeface="Trebuchet MS"/>
              <a:sym typeface="Trebuchet MS"/>
            </a:endParaRPr>
          </a:p>
        </p:txBody>
      </p:sp>
      <p:sp>
        <p:nvSpPr>
          <p:cNvPr id="556" name="Google Shape;556;p34"/>
          <p:cNvSpPr txBox="1"/>
          <p:nvPr/>
        </p:nvSpPr>
        <p:spPr>
          <a:xfrm>
            <a:off x="1619866" y="635199"/>
            <a:ext cx="8596668" cy="731588"/>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rgbClr val="255839"/>
              </a:buClr>
              <a:buSzPts val="36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Reflection Questions</a:t>
            </a:r>
            <a:endParaRPr b="0" i="0" sz="3600" u="none" cap="none" strike="noStrike">
              <a:solidFill>
                <a:srgbClr val="255839"/>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35"/>
          <p:cNvSpPr txBox="1"/>
          <p:nvPr>
            <p:ph type="title"/>
          </p:nvPr>
        </p:nvSpPr>
        <p:spPr>
          <a:xfrm>
            <a:off x="622206" y="1626549"/>
            <a:ext cx="5696631"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ACTIVITY</a:t>
            </a:r>
            <a:endParaRPr>
              <a:solidFill>
                <a:srgbClr val="255839"/>
              </a:solidFill>
            </a:endParaRPr>
          </a:p>
        </p:txBody>
      </p:sp>
      <p:sp>
        <p:nvSpPr>
          <p:cNvPr id="563" name="Google Shape;563;p35"/>
          <p:cNvSpPr txBox="1"/>
          <p:nvPr>
            <p:ph idx="2" type="body"/>
          </p:nvPr>
        </p:nvSpPr>
        <p:spPr>
          <a:xfrm>
            <a:off x="399369" y="2635624"/>
            <a:ext cx="6377949" cy="2504996"/>
          </a:xfrm>
          <a:prstGeom prst="rect">
            <a:avLst/>
          </a:prstGeom>
          <a:noFill/>
          <a:ln>
            <a:noFill/>
          </a:ln>
        </p:spPr>
        <p:txBody>
          <a:bodyPr anchorCtr="0" anchor="t" bIns="0" lIns="0" spcFirstLastPara="1" rIns="0" wrap="square" tIns="0">
            <a:normAutofit/>
          </a:bodyPr>
          <a:lstStyle/>
          <a:p>
            <a:pPr indent="-251460" lvl="0" marL="342900" rtl="0" algn="l">
              <a:spcBef>
                <a:spcPts val="0"/>
              </a:spcBef>
              <a:spcAft>
                <a:spcPts val="0"/>
              </a:spcAft>
              <a:buSzPts val="1440"/>
              <a:buNone/>
            </a:pPr>
            <a:r>
              <a:t/>
            </a:r>
            <a:endParaRPr/>
          </a:p>
          <a:p>
            <a:pPr indent="-251460" lvl="0" marL="342900" rtl="0" algn="l">
              <a:spcBef>
                <a:spcPts val="1000"/>
              </a:spcBef>
              <a:spcAft>
                <a:spcPts val="0"/>
              </a:spcAft>
              <a:buSzPts val="1440"/>
              <a:buNone/>
            </a:pPr>
            <a:r>
              <a:t/>
            </a:r>
            <a:endParaRPr/>
          </a:p>
          <a:p>
            <a:pPr indent="-251460" lvl="0" marL="342900" rtl="0" algn="l">
              <a:spcBef>
                <a:spcPts val="1000"/>
              </a:spcBef>
              <a:spcAft>
                <a:spcPts val="0"/>
              </a:spcAft>
              <a:buSzPts val="1440"/>
              <a:buNone/>
            </a:pPr>
            <a:r>
              <a:t/>
            </a:r>
            <a:endParaRPr/>
          </a:p>
          <a:p>
            <a:pPr indent="-342900" lvl="0" marL="342900" rtl="0" algn="l">
              <a:spcBef>
                <a:spcPts val="1000"/>
              </a:spcBef>
              <a:spcAft>
                <a:spcPts val="0"/>
              </a:spcAft>
              <a:buSzPts val="2240"/>
              <a:buChar char="►"/>
            </a:pPr>
            <a:r>
              <a:rPr b="1" i="1" lang="en-US" sz="2800"/>
              <a:t>Worksheet 4: Case Study Analysis</a:t>
            </a:r>
            <a:endParaRPr/>
          </a:p>
        </p:txBody>
      </p:sp>
      <p:sp>
        <p:nvSpPr>
          <p:cNvPr id="564" name="Google Shape;564;p35"/>
          <p:cNvSpPr/>
          <p:nvPr/>
        </p:nvSpPr>
        <p:spPr>
          <a:xfrm>
            <a:off x="7155278" y="99839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565" name="Google Shape;565;p35"/>
          <p:cNvPicPr preferRelativeResize="0"/>
          <p:nvPr/>
        </p:nvPicPr>
        <p:blipFill rotWithShape="1">
          <a:blip r:embed="rId3">
            <a:alphaModFix/>
          </a:blip>
          <a:srcRect b="0" l="2052" r="2052" t="0"/>
          <a:stretch/>
        </p:blipFill>
        <p:spPr>
          <a:xfrm>
            <a:off x="7524513" y="128795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36"/>
          <p:cNvSpPr txBox="1"/>
          <p:nvPr>
            <p:ph type="ctrTitle"/>
          </p:nvPr>
        </p:nvSpPr>
        <p:spPr>
          <a:xfrm>
            <a:off x="622408" y="2404534"/>
            <a:ext cx="9220840" cy="164630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4800"/>
              <a:buFont typeface="Trebuchet MS"/>
              <a:buNone/>
            </a:pPr>
            <a:r>
              <a:rPr i="1" lang="en-US" sz="4800"/>
              <a:t>Case study </a:t>
            </a:r>
            <a:r>
              <a:rPr lang="en-US" sz="4800"/>
              <a:t>1: </a:t>
            </a:r>
            <a:r>
              <a:rPr b="1" lang="en-US" sz="4800"/>
              <a:t>GHG Reporting</a:t>
            </a:r>
            <a:endParaRPr/>
          </a:p>
        </p:txBody>
      </p:sp>
      <p:sp>
        <p:nvSpPr>
          <p:cNvPr id="571" name="Google Shape;571;p36"/>
          <p:cNvSpPr txBox="1"/>
          <p:nvPr>
            <p:ph idx="1" type="subTitle"/>
          </p:nvPr>
        </p:nvSpPr>
        <p:spPr>
          <a:xfrm>
            <a:off x="714615" y="4050833"/>
            <a:ext cx="8559388" cy="10968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t/>
            </a:r>
            <a:endParaRPr sz="2800"/>
          </a:p>
          <a:p>
            <a:pPr indent="0" lvl="0" marL="0" rtl="0" algn="l">
              <a:spcBef>
                <a:spcPts val="1000"/>
              </a:spcBef>
              <a:spcAft>
                <a:spcPts val="0"/>
              </a:spcAft>
              <a:buSzPts val="2240"/>
              <a:buNone/>
            </a:pPr>
            <a:r>
              <a:rPr lang="en-US" sz="2800">
                <a:solidFill>
                  <a:schemeClr val="dk1"/>
                </a:solidFill>
              </a:rPr>
              <a:t>For Worksheet 4 – Group 1</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37"/>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578" name="Google Shape;578;p37"/>
          <p:cNvSpPr txBox="1"/>
          <p:nvPr>
            <p:ph idx="1" type="body"/>
          </p:nvPr>
        </p:nvSpPr>
        <p:spPr>
          <a:xfrm>
            <a:off x="645765" y="1825780"/>
            <a:ext cx="5792984" cy="4446148"/>
          </a:xfrm>
          <a:prstGeom prst="rect">
            <a:avLst/>
          </a:prstGeom>
          <a:noFill/>
          <a:ln>
            <a:noFill/>
          </a:ln>
        </p:spPr>
        <p:txBody>
          <a:bodyPr anchorCtr="0" anchor="t" bIns="0" lIns="0" spcFirstLastPara="1" rIns="0" wrap="square" tIns="0">
            <a:normAutofit/>
          </a:bodyPr>
          <a:lstStyle/>
          <a:p>
            <a:pPr indent="0" lvl="0" marL="0" rtl="0" algn="just">
              <a:spcBef>
                <a:spcPts val="0"/>
              </a:spcBef>
              <a:spcAft>
                <a:spcPts val="0"/>
              </a:spcAft>
              <a:buSzPts val="1440"/>
              <a:buNone/>
            </a:pPr>
            <a:r>
              <a:rPr b="1" lang="en-US"/>
              <a:t>Title: </a:t>
            </a:r>
            <a:r>
              <a:rPr lang="en-US"/>
              <a:t>Measuring Emissions: A Guide for Organisations</a:t>
            </a:r>
            <a:endParaRPr/>
          </a:p>
          <a:p>
            <a:pPr indent="0" lvl="0" marL="0" rtl="0" algn="just">
              <a:spcBef>
                <a:spcPts val="1000"/>
              </a:spcBef>
              <a:spcAft>
                <a:spcPts val="0"/>
              </a:spcAft>
              <a:buSzPts val="1440"/>
              <a:buNone/>
            </a:pPr>
            <a:r>
              <a:rPr b="1" lang="en-US"/>
              <a:t>Overview: </a:t>
            </a:r>
            <a:r>
              <a:rPr lang="en-US"/>
              <a:t>This case study examines the New Zealand Ministry for the Environment’s Example GHG Report, demonstrating how a fictional construction company, OPQ Construction Ltd, and its subsidiaries compile a comprehensive greenhouse gas inventory. </a:t>
            </a:r>
            <a:endParaRPr/>
          </a:p>
          <a:p>
            <a:pPr indent="0" lvl="0" marL="0" rtl="0" algn="just">
              <a:spcBef>
                <a:spcPts val="1000"/>
              </a:spcBef>
              <a:spcAft>
                <a:spcPts val="0"/>
              </a:spcAft>
              <a:buSzPts val="1440"/>
              <a:buNone/>
            </a:pPr>
            <a:r>
              <a:rPr lang="en-US"/>
              <a:t>It highlights the practical application of the GHG Protocol and ISO 14064-1 standards in measuring, categorising, and reporting both direct and indirect emissions across multiple business units. </a:t>
            </a:r>
            <a:endParaRPr/>
          </a:p>
          <a:p>
            <a:pPr indent="0" lvl="0" marL="0" rtl="0" algn="just">
              <a:spcBef>
                <a:spcPts val="1000"/>
              </a:spcBef>
              <a:spcAft>
                <a:spcPts val="0"/>
              </a:spcAft>
              <a:buSzPts val="1440"/>
              <a:buNone/>
            </a:pPr>
            <a:r>
              <a:rPr b="1" lang="en-US">
                <a:solidFill>
                  <a:srgbClr val="2C3C43"/>
                </a:solidFill>
              </a:rPr>
              <a:t>Links: </a:t>
            </a:r>
            <a:r>
              <a:rPr b="1" lang="en-US" u="sng">
                <a:solidFill>
                  <a:srgbClr val="2C3C43"/>
                </a:solidFill>
                <a:hlinkClick r:id="rId3">
                  <a:extLst>
                    <a:ext uri="{A12FA001-AC4F-418D-AE19-62706E023703}">
                      <ahyp:hlinkClr val="tx"/>
                    </a:ext>
                  </a:extLst>
                </a:hlinkClick>
              </a:rPr>
              <a:t>https://environment.govt.nz/assets/Publications/Files/example-ghg-report.pdf</a:t>
            </a:r>
            <a:r>
              <a:rPr b="1" lang="en-US">
                <a:solidFill>
                  <a:srgbClr val="2C3C43"/>
                </a:solidFill>
              </a:rPr>
              <a:t> </a:t>
            </a:r>
            <a:endParaRPr/>
          </a:p>
        </p:txBody>
      </p:sp>
      <p:sp>
        <p:nvSpPr>
          <p:cNvPr id="579" name="Google Shape;579;p37"/>
          <p:cNvSpPr txBox="1"/>
          <p:nvPr>
            <p:ph type="title"/>
          </p:nvPr>
        </p:nvSpPr>
        <p:spPr>
          <a:xfrm>
            <a:off x="645765" y="1022669"/>
            <a:ext cx="8596668" cy="67405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Case Study</a:t>
            </a:r>
            <a:endParaRPr>
              <a:solidFill>
                <a:srgbClr val="255839"/>
              </a:solidFill>
            </a:endParaRPr>
          </a:p>
        </p:txBody>
      </p:sp>
      <p:pic>
        <p:nvPicPr>
          <p:cNvPr descr="A person using a tablet&#10;&#10;AI-generated content may be incorrect." id="580" name="Google Shape;580;p37"/>
          <p:cNvPicPr preferRelativeResize="0"/>
          <p:nvPr/>
        </p:nvPicPr>
        <p:blipFill rotWithShape="1">
          <a:blip r:embed="rId4">
            <a:alphaModFix/>
          </a:blip>
          <a:srcRect b="0" l="0" r="0" t="0"/>
          <a:stretch/>
        </p:blipFill>
        <p:spPr>
          <a:xfrm>
            <a:off x="7007635" y="2542177"/>
            <a:ext cx="4469595" cy="298268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38"/>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587" name="Google Shape;587;p38"/>
          <p:cNvSpPr txBox="1"/>
          <p:nvPr/>
        </p:nvSpPr>
        <p:spPr>
          <a:xfrm>
            <a:off x="1619866" y="635199"/>
            <a:ext cx="8596668" cy="584001"/>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ctr">
              <a:lnSpc>
                <a:spcPct val="100000"/>
              </a:lnSpc>
              <a:spcBef>
                <a:spcPts val="0"/>
              </a:spcBef>
              <a:spcAft>
                <a:spcPts val="0"/>
              </a:spcAft>
              <a:buClr>
                <a:srgbClr val="255839"/>
              </a:buClr>
              <a:buSzPct val="1000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Measuring Emissions: A Guide for Organisations</a:t>
            </a:r>
            <a:endParaRPr b="0" i="0" sz="3600" u="none" cap="none" strike="noStrike">
              <a:solidFill>
                <a:srgbClr val="255839"/>
              </a:solidFill>
              <a:latin typeface="Trebuchet MS"/>
              <a:ea typeface="Trebuchet MS"/>
              <a:cs typeface="Trebuchet MS"/>
              <a:sym typeface="Trebuchet MS"/>
            </a:endParaRPr>
          </a:p>
        </p:txBody>
      </p:sp>
      <p:sp>
        <p:nvSpPr>
          <p:cNvPr id="588" name="Google Shape;588;p38"/>
          <p:cNvSpPr txBox="1"/>
          <p:nvPr/>
        </p:nvSpPr>
        <p:spPr>
          <a:xfrm>
            <a:off x="494324" y="1668421"/>
            <a:ext cx="11203351" cy="4847881"/>
          </a:xfrm>
          <a:prstGeom prst="rect">
            <a:avLst/>
          </a:prstGeom>
          <a:noFill/>
          <a:ln>
            <a:noFill/>
          </a:ln>
        </p:spPr>
        <p:txBody>
          <a:bodyPr anchorCtr="0" anchor="t" bIns="0" lIns="0" spcFirstLastPara="1" rIns="0" wrap="square" tIns="0">
            <a:normAutofit/>
          </a:bodyPr>
          <a:lstStyle/>
          <a:p>
            <a:pPr indent="0" lvl="0" marL="0" marR="0" rtl="0" algn="just">
              <a:lnSpc>
                <a:spcPct val="100000"/>
              </a:lnSpc>
              <a:spcBef>
                <a:spcPts val="0"/>
              </a:spcBef>
              <a:spcAft>
                <a:spcPts val="0"/>
              </a:spcAft>
              <a:buClr>
                <a:srgbClr val="90C226"/>
              </a:buClr>
              <a:buSzPts val="1440"/>
              <a:buFont typeface="Noto Sans Symbols"/>
              <a:buNone/>
            </a:pPr>
            <a:r>
              <a:rPr b="1" i="0" lang="en-US" sz="1800" u="none" cap="none" strike="noStrike">
                <a:solidFill>
                  <a:srgbClr val="2C3C43"/>
                </a:solidFill>
                <a:latin typeface="Trebuchet MS"/>
                <a:ea typeface="Trebuchet MS"/>
                <a:cs typeface="Trebuchet MS"/>
                <a:sym typeface="Trebuchet MS"/>
              </a:rPr>
              <a:t>Description: </a:t>
            </a:r>
            <a:r>
              <a:rPr i="0" lang="en-US" sz="1800" u="none" cap="none" strike="noStrike">
                <a:solidFill>
                  <a:srgbClr val="2C3C43"/>
                </a:solidFill>
                <a:latin typeface="Trebuchet MS"/>
                <a:ea typeface="Trebuchet MS"/>
                <a:cs typeface="Trebuchet MS"/>
                <a:sym typeface="Trebuchet MS"/>
              </a:rPr>
              <a:t>The case study outlines the structure of OPQ Construction Ltd and its subsidiaries, highlighting the variety of business units, operations, and emission sources. It emphasises considerations such as data collection methods, handling uncertainties, and decisions around inclusion or exclusion of certain emissions, providing a practical context for understanding GHG inventories in real organisations.</a:t>
            </a:r>
            <a:endParaRPr i="0" sz="1800" u="none" cap="none" strike="noStrike">
              <a:solidFill>
                <a:srgbClr val="2C3C43"/>
              </a:solidFill>
              <a:latin typeface="Trebuchet MS"/>
              <a:ea typeface="Trebuchet MS"/>
              <a:cs typeface="Trebuchet MS"/>
              <a:sym typeface="Trebuchet MS"/>
            </a:endParaRPr>
          </a:p>
          <a:p>
            <a:pPr indent="0" lvl="0" marL="0" marR="0" rtl="0" algn="l">
              <a:lnSpc>
                <a:spcPct val="100000"/>
              </a:lnSpc>
              <a:spcBef>
                <a:spcPts val="1000"/>
              </a:spcBef>
              <a:spcAft>
                <a:spcPts val="0"/>
              </a:spcAft>
              <a:buClr>
                <a:srgbClr val="90C226"/>
              </a:buClr>
              <a:buSzPts val="1440"/>
              <a:buFont typeface="Noto Sans Symbols"/>
              <a:buNone/>
            </a:pPr>
            <a:r>
              <a:rPr b="1" i="0" lang="en-US" sz="1800" u="none" cap="none" strike="noStrike">
                <a:solidFill>
                  <a:srgbClr val="2C3C43"/>
                </a:solidFill>
                <a:latin typeface="Trebuchet MS"/>
                <a:ea typeface="Trebuchet MS"/>
                <a:cs typeface="Trebuchet MS"/>
                <a:sym typeface="Trebuchet MS"/>
              </a:rPr>
              <a:t>Date &amp; Location: </a:t>
            </a:r>
            <a:r>
              <a:rPr i="0" lang="en-US" sz="1800" u="none" cap="none" strike="noStrike">
                <a:solidFill>
                  <a:srgbClr val="2C3C43"/>
                </a:solidFill>
                <a:latin typeface="Trebuchet MS"/>
                <a:ea typeface="Trebuchet MS"/>
                <a:cs typeface="Trebuchet MS"/>
                <a:sym typeface="Trebuchet MS"/>
              </a:rPr>
              <a:t>2019, Wellington, New Zealand.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39"/>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595" name="Google Shape;595;p39"/>
          <p:cNvSpPr txBox="1"/>
          <p:nvPr/>
        </p:nvSpPr>
        <p:spPr>
          <a:xfrm>
            <a:off x="494324" y="2197811"/>
            <a:ext cx="11203351" cy="4429126"/>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90C226"/>
              </a:buClr>
              <a:buSzPts val="1440"/>
              <a:buFont typeface="Noto Sans Symbols"/>
              <a:buNone/>
            </a:pPr>
            <a:r>
              <a:rPr b="0" i="0" lang="en-US" sz="1800" u="none" cap="none" strike="noStrike">
                <a:solidFill>
                  <a:srgbClr val="2C3C43"/>
                </a:solidFill>
                <a:latin typeface="Trebuchet MS"/>
                <a:ea typeface="Trebuchet MS"/>
                <a:cs typeface="Trebuchet MS"/>
                <a:sym typeface="Trebuchet MS"/>
              </a:rPr>
              <a:t>Carefully review the Example GHG Report using the link provided. Focus on how emission sources are identified, classified, and reported across the different business units of OPQ Construction Ltd. After reviewing, answer the questions below.</a:t>
            </a:r>
            <a:endParaRPr b="0" i="0" sz="1800" u="none" cap="none" strike="noStrike">
              <a:solidFill>
                <a:srgbClr val="2C3C43"/>
              </a:solidFill>
              <a:latin typeface="Trebuchet MS"/>
              <a:ea typeface="Trebuchet MS"/>
              <a:cs typeface="Trebuchet MS"/>
              <a:sym typeface="Trebuchet MS"/>
            </a:endParaRPr>
          </a:p>
          <a:p>
            <a:pPr indent="-342900" lvl="0" marL="342900" marR="0" rtl="0" algn="l">
              <a:lnSpc>
                <a:spcPct val="100000"/>
              </a:lnSpc>
              <a:spcBef>
                <a:spcPts val="1000"/>
              </a:spcBef>
              <a:spcAft>
                <a:spcPts val="0"/>
              </a:spcAft>
              <a:buClr>
                <a:srgbClr val="90C226"/>
              </a:buClr>
              <a:buSzPts val="1440"/>
              <a:buFont typeface="Noto Sans Symbols"/>
              <a:buChar char="►"/>
            </a:pPr>
            <a:r>
              <a:rPr b="1" lang="en-US" sz="1800">
                <a:solidFill>
                  <a:srgbClr val="2C3C43"/>
                </a:solidFill>
                <a:latin typeface="Trebuchet MS"/>
                <a:ea typeface="Trebuchet MS"/>
                <a:cs typeface="Trebuchet MS"/>
                <a:sym typeface="Trebuchet MS"/>
              </a:rPr>
              <a:t>Question 1: </a:t>
            </a:r>
            <a:r>
              <a:rPr lang="en-US" sz="1800">
                <a:solidFill>
                  <a:srgbClr val="2C3C43"/>
                </a:solidFill>
                <a:latin typeface="Trebuchet MS"/>
                <a:ea typeface="Trebuchet MS"/>
                <a:cs typeface="Trebuchet MS"/>
                <a:sym typeface="Trebuchet MS"/>
              </a:rPr>
              <a:t>Which business units contribute most to OPQ Construction Ltd’s GHG emissions, and why might this be the case?</a:t>
            </a:r>
            <a:endParaRPr sz="1800">
              <a:solidFill>
                <a:srgbClr val="2C3C43"/>
              </a:solidFill>
              <a:latin typeface="Trebuchet MS"/>
              <a:ea typeface="Trebuchet MS"/>
              <a:cs typeface="Trebuchet MS"/>
              <a:sym typeface="Trebuchet MS"/>
            </a:endParaRPr>
          </a:p>
          <a:p>
            <a:pPr indent="-342900" lvl="0" marL="342900" marR="0" rtl="0" algn="l">
              <a:lnSpc>
                <a:spcPct val="100000"/>
              </a:lnSpc>
              <a:spcBef>
                <a:spcPts val="1000"/>
              </a:spcBef>
              <a:spcAft>
                <a:spcPts val="0"/>
              </a:spcAft>
              <a:buClr>
                <a:srgbClr val="90C226"/>
              </a:buClr>
              <a:buSzPts val="1440"/>
              <a:buFont typeface="Noto Sans Symbols"/>
              <a:buChar char="►"/>
            </a:pPr>
            <a:r>
              <a:rPr b="1" i="0" lang="en-US" sz="1800" u="none" cap="none" strike="noStrike">
                <a:solidFill>
                  <a:srgbClr val="2C3C43"/>
                </a:solidFill>
                <a:latin typeface="Trebuchet MS"/>
                <a:ea typeface="Trebuchet MS"/>
                <a:cs typeface="Trebuchet MS"/>
                <a:sym typeface="Trebuchet MS"/>
              </a:rPr>
              <a:t>Question 2: </a:t>
            </a:r>
            <a:r>
              <a:rPr i="0" lang="en-US" sz="1800" u="none" cap="none" strike="noStrike">
                <a:solidFill>
                  <a:srgbClr val="2C3C43"/>
                </a:solidFill>
                <a:latin typeface="Trebuchet MS"/>
                <a:ea typeface="Trebuchet MS"/>
                <a:cs typeface="Trebuchet MS"/>
                <a:sym typeface="Trebuchet MS"/>
              </a:rPr>
              <a:t>How are Scope 1, Scope 2, and Scope 3 emissions distinguished in the case study? Give examples of each.</a:t>
            </a:r>
            <a:endParaRPr/>
          </a:p>
          <a:p>
            <a:pPr indent="-342900" lvl="0" marL="342900" marR="0" rtl="0" algn="l">
              <a:spcBef>
                <a:spcPts val="1000"/>
              </a:spcBef>
              <a:spcAft>
                <a:spcPts val="0"/>
              </a:spcAft>
              <a:buClr>
                <a:srgbClr val="90C226"/>
              </a:buClr>
              <a:buSzPts val="1440"/>
              <a:buFont typeface="Noto Sans Symbols"/>
              <a:buChar char="►"/>
            </a:pPr>
            <a:r>
              <a:rPr b="1" lang="en-US" sz="1800">
                <a:solidFill>
                  <a:srgbClr val="2C3C43"/>
                </a:solidFill>
                <a:latin typeface="Trebuchet MS"/>
                <a:ea typeface="Trebuchet MS"/>
                <a:cs typeface="Trebuchet MS"/>
                <a:sym typeface="Trebuchet MS"/>
              </a:rPr>
              <a:t>Question 3: </a:t>
            </a:r>
            <a:r>
              <a:rPr i="0" lang="en-US" sz="1800" u="none" cap="none" strike="noStrike">
                <a:solidFill>
                  <a:srgbClr val="2C3C43"/>
                </a:solidFill>
                <a:latin typeface="Trebuchet MS"/>
                <a:ea typeface="Trebuchet MS"/>
                <a:cs typeface="Trebuchet MS"/>
                <a:sym typeface="Trebuchet MS"/>
              </a:rPr>
              <a:t>What challenges might an organisation face when collecting data for Scope 3 emissions, and how does the case study address these challenges?</a:t>
            </a:r>
            <a:endParaRPr i="0" sz="1800" u="none" cap="none" strike="noStrike">
              <a:solidFill>
                <a:srgbClr val="2C3C43"/>
              </a:solidFill>
              <a:latin typeface="Trebuchet MS"/>
              <a:ea typeface="Trebuchet MS"/>
              <a:cs typeface="Trebuchet MS"/>
              <a:sym typeface="Trebuchet MS"/>
            </a:endParaRPr>
          </a:p>
          <a:p>
            <a:pPr indent="-342900" lvl="0" marL="342900" marR="0" rtl="0" algn="l">
              <a:lnSpc>
                <a:spcPct val="100000"/>
              </a:lnSpc>
              <a:spcBef>
                <a:spcPts val="1000"/>
              </a:spcBef>
              <a:spcAft>
                <a:spcPts val="0"/>
              </a:spcAft>
              <a:buClr>
                <a:srgbClr val="90C226"/>
              </a:buClr>
              <a:buSzPts val="1440"/>
              <a:buFont typeface="Noto Sans Symbols"/>
              <a:buChar char="►"/>
            </a:pPr>
            <a:r>
              <a:rPr b="1" i="0" lang="en-US" sz="1800" u="none" cap="none" strike="noStrike">
                <a:solidFill>
                  <a:srgbClr val="2C3C43"/>
                </a:solidFill>
                <a:latin typeface="Trebuchet MS"/>
                <a:ea typeface="Trebuchet MS"/>
                <a:cs typeface="Trebuchet MS"/>
                <a:sym typeface="Trebuchet MS"/>
              </a:rPr>
              <a:t>Question 4:</a:t>
            </a:r>
            <a:r>
              <a:rPr b="1" lang="en-US" sz="1800">
                <a:solidFill>
                  <a:srgbClr val="2C3C43"/>
                </a:solidFill>
                <a:latin typeface="Trebuchet MS"/>
                <a:ea typeface="Trebuchet MS"/>
                <a:cs typeface="Trebuchet MS"/>
                <a:sym typeface="Trebuchet MS"/>
              </a:rPr>
              <a:t> </a:t>
            </a:r>
            <a:r>
              <a:rPr i="0" lang="en-US" sz="1800" u="none" cap="none" strike="noStrike">
                <a:solidFill>
                  <a:srgbClr val="2C3C43"/>
                </a:solidFill>
                <a:latin typeface="Trebuchet MS"/>
                <a:ea typeface="Trebuchet MS"/>
                <a:cs typeface="Trebuchet MS"/>
                <a:sym typeface="Trebuchet MS"/>
              </a:rPr>
              <a:t>Identify one emission source that was excluded from the inventory. Explain the reasoning and discuss the potential impact of its exclusion.</a:t>
            </a:r>
            <a:endParaRPr/>
          </a:p>
        </p:txBody>
      </p:sp>
      <p:sp>
        <p:nvSpPr>
          <p:cNvPr id="596" name="Google Shape;596;p39"/>
          <p:cNvSpPr txBox="1"/>
          <p:nvPr/>
        </p:nvSpPr>
        <p:spPr>
          <a:xfrm>
            <a:off x="399370" y="1449388"/>
            <a:ext cx="11393260" cy="506611"/>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Clr>
                <a:srgbClr val="92D050"/>
              </a:buClr>
              <a:buSzPts val="2000"/>
              <a:buFont typeface="Arial"/>
              <a:buNone/>
            </a:pPr>
            <a:r>
              <a:rPr b="1" lang="en-US" sz="2000">
                <a:solidFill>
                  <a:srgbClr val="92D050"/>
                </a:solidFill>
                <a:latin typeface="Trebuchet MS"/>
                <a:ea typeface="Trebuchet MS"/>
                <a:cs typeface="Trebuchet MS"/>
                <a:sym typeface="Trebuchet MS"/>
              </a:rPr>
              <a:t>Case Study Questions</a:t>
            </a:r>
            <a:endParaRPr b="1" i="0" sz="2000" u="none" cap="none" strike="noStrike">
              <a:solidFill>
                <a:srgbClr val="92D050"/>
              </a:solidFill>
              <a:latin typeface="Trebuchet MS"/>
              <a:ea typeface="Trebuchet MS"/>
              <a:cs typeface="Trebuchet MS"/>
              <a:sym typeface="Trebuchet MS"/>
            </a:endParaRPr>
          </a:p>
        </p:txBody>
      </p:sp>
      <p:sp>
        <p:nvSpPr>
          <p:cNvPr id="597" name="Google Shape;597;p39"/>
          <p:cNvSpPr txBox="1"/>
          <p:nvPr/>
        </p:nvSpPr>
        <p:spPr>
          <a:xfrm>
            <a:off x="1619866" y="635199"/>
            <a:ext cx="8596668" cy="731588"/>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ctr">
              <a:lnSpc>
                <a:spcPct val="100000"/>
              </a:lnSpc>
              <a:spcBef>
                <a:spcPts val="0"/>
              </a:spcBef>
              <a:spcAft>
                <a:spcPts val="0"/>
              </a:spcAft>
              <a:buClr>
                <a:srgbClr val="255839"/>
              </a:buClr>
              <a:buSzPct val="1000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Measuring Emissions: A Guide for Organisations</a:t>
            </a:r>
            <a:endParaRPr b="0" i="0" sz="3600" u="none" cap="none" strike="noStrike">
              <a:solidFill>
                <a:srgbClr val="255839"/>
              </a:solidFill>
              <a:latin typeface="Trebuchet MS"/>
              <a:ea typeface="Trebuchet MS"/>
              <a:cs typeface="Trebuchet MS"/>
              <a:sym typeface="Trebuchet M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0"/>
          <p:cNvSpPr txBox="1"/>
          <p:nvPr>
            <p:ph type="ctrTitle"/>
          </p:nvPr>
        </p:nvSpPr>
        <p:spPr>
          <a:xfrm>
            <a:off x="261258" y="2051069"/>
            <a:ext cx="9973874" cy="164630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4800"/>
              <a:buFont typeface="Trebuchet MS"/>
              <a:buNone/>
            </a:pPr>
            <a:r>
              <a:rPr i="1" lang="en-US" sz="4800"/>
              <a:t>Case study 2</a:t>
            </a:r>
            <a:r>
              <a:rPr lang="en-US" sz="4800"/>
              <a:t>: </a:t>
            </a:r>
            <a:r>
              <a:rPr b="1" lang="en-US" sz="4800"/>
              <a:t>Slovenia Waste Case</a:t>
            </a:r>
            <a:endParaRPr/>
          </a:p>
        </p:txBody>
      </p:sp>
      <p:sp>
        <p:nvSpPr>
          <p:cNvPr id="603" name="Google Shape;603;p40"/>
          <p:cNvSpPr txBox="1"/>
          <p:nvPr>
            <p:ph idx="1" type="subTitle"/>
          </p:nvPr>
        </p:nvSpPr>
        <p:spPr>
          <a:xfrm>
            <a:off x="714615" y="4050833"/>
            <a:ext cx="8559388" cy="10968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t/>
            </a:r>
            <a:endParaRPr sz="2800"/>
          </a:p>
          <a:p>
            <a:pPr indent="0" lvl="0" marL="0" rtl="0" algn="l">
              <a:spcBef>
                <a:spcPts val="1000"/>
              </a:spcBef>
              <a:spcAft>
                <a:spcPts val="0"/>
              </a:spcAft>
              <a:buSzPts val="2240"/>
              <a:buNone/>
            </a:pPr>
            <a:r>
              <a:rPr lang="en-US" sz="2800">
                <a:solidFill>
                  <a:schemeClr val="dk1"/>
                </a:solidFill>
              </a:rPr>
              <a:t>For Worksheet 4 – Group 2</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sp>
        <p:nvSpPr>
          <p:cNvPr id="609" name="Google Shape;609;p41"/>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610" name="Google Shape;610;p41"/>
          <p:cNvSpPr txBox="1"/>
          <p:nvPr/>
        </p:nvSpPr>
        <p:spPr>
          <a:xfrm>
            <a:off x="1231395" y="978846"/>
            <a:ext cx="9455785" cy="731588"/>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ctr">
              <a:spcBef>
                <a:spcPts val="0"/>
              </a:spcBef>
              <a:spcAft>
                <a:spcPts val="0"/>
              </a:spcAft>
              <a:buClr>
                <a:srgbClr val="255839"/>
              </a:buClr>
              <a:buSzPct val="1000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A</a:t>
            </a:r>
            <a:r>
              <a:rPr lang="en-US" sz="3700">
                <a:solidFill>
                  <a:srgbClr val="255839"/>
                </a:solidFill>
                <a:latin typeface="Trebuchet MS"/>
                <a:ea typeface="Trebuchet MS"/>
                <a:cs typeface="Trebuchet MS"/>
                <a:sym typeface="Trebuchet MS"/>
              </a:rPr>
              <a:t>n Innovative Approach to Organizational Changes for Sustainable Processes on Waste Minimization (Slovenia)</a:t>
            </a:r>
            <a:endParaRPr sz="3700">
              <a:solidFill>
                <a:srgbClr val="255839"/>
              </a:solidFill>
              <a:latin typeface="Trebuchet MS"/>
              <a:ea typeface="Trebuchet MS"/>
              <a:cs typeface="Trebuchet MS"/>
              <a:sym typeface="Trebuchet MS"/>
            </a:endParaRPr>
          </a:p>
        </p:txBody>
      </p:sp>
      <p:sp>
        <p:nvSpPr>
          <p:cNvPr id="611" name="Google Shape;611;p41"/>
          <p:cNvSpPr txBox="1"/>
          <p:nvPr/>
        </p:nvSpPr>
        <p:spPr>
          <a:xfrm>
            <a:off x="494324" y="2116656"/>
            <a:ext cx="11203351" cy="4847881"/>
          </a:xfrm>
          <a:prstGeom prst="rect">
            <a:avLst/>
          </a:prstGeom>
          <a:noFill/>
          <a:ln>
            <a:noFill/>
          </a:ln>
        </p:spPr>
        <p:txBody>
          <a:bodyPr anchorCtr="0" anchor="t" bIns="0" lIns="0" spcFirstLastPara="1" rIns="0" wrap="square" tIns="0">
            <a:normAutofit/>
          </a:bodyPr>
          <a:lstStyle/>
          <a:p>
            <a:pPr indent="0" lvl="0" marL="0" marR="0" rtl="0" algn="just">
              <a:spcBef>
                <a:spcPts val="0"/>
              </a:spcBef>
              <a:spcAft>
                <a:spcPts val="0"/>
              </a:spcAft>
              <a:buClr>
                <a:srgbClr val="90C226"/>
              </a:buClr>
              <a:buSzPts val="1440"/>
              <a:buFont typeface="Noto Sans Symbols"/>
              <a:buNone/>
            </a:pPr>
            <a:r>
              <a:rPr b="1" i="0" lang="en-US" sz="1800" u="none" cap="none" strike="noStrike">
                <a:solidFill>
                  <a:srgbClr val="2C3C43"/>
                </a:solidFill>
                <a:latin typeface="Trebuchet MS"/>
                <a:ea typeface="Trebuchet MS"/>
                <a:cs typeface="Trebuchet MS"/>
                <a:sym typeface="Trebuchet MS"/>
              </a:rPr>
              <a:t>Description: </a:t>
            </a:r>
            <a:r>
              <a:rPr lang="en-US" sz="1800">
                <a:solidFill>
                  <a:srgbClr val="2C3C43"/>
                </a:solidFill>
                <a:latin typeface="Trebuchet MS"/>
                <a:ea typeface="Trebuchet MS"/>
                <a:cs typeface="Trebuchet MS"/>
                <a:sym typeface="Trebuchet MS"/>
              </a:rPr>
              <a:t>This research explores how a Slovenian company in the coatings industry implemented structured organisational changes for sustainability, achieving an 88% reduction in waste and up to 48% reduction in costs and time in processes.</a:t>
            </a:r>
            <a:endParaRPr/>
          </a:p>
          <a:p>
            <a:pPr indent="0" lvl="0" marL="0" marR="0" rtl="0" algn="l">
              <a:lnSpc>
                <a:spcPct val="100000"/>
              </a:lnSpc>
              <a:spcBef>
                <a:spcPts val="1000"/>
              </a:spcBef>
              <a:spcAft>
                <a:spcPts val="0"/>
              </a:spcAft>
              <a:buClr>
                <a:srgbClr val="90C226"/>
              </a:buClr>
              <a:buSzPts val="1440"/>
              <a:buFont typeface="Noto Sans Symbols"/>
              <a:buNone/>
            </a:pPr>
            <a:r>
              <a:t/>
            </a:r>
            <a:endParaRPr b="0" i="0" sz="1800" u="none" cap="none" strike="noStrike">
              <a:solidFill>
                <a:srgbClr val="2C3C43"/>
              </a:solidFill>
              <a:latin typeface="Trebuchet MS"/>
              <a:ea typeface="Trebuchet MS"/>
              <a:cs typeface="Trebuchet MS"/>
              <a:sym typeface="Trebuchet MS"/>
            </a:endParaRPr>
          </a:p>
          <a:p>
            <a:pPr indent="0" lvl="0" marL="0" marR="0" rtl="0" algn="just">
              <a:spcBef>
                <a:spcPts val="1000"/>
              </a:spcBef>
              <a:spcAft>
                <a:spcPts val="0"/>
              </a:spcAft>
              <a:buClr>
                <a:schemeClr val="accent1"/>
              </a:buClr>
              <a:buSzPts val="1440"/>
              <a:buFont typeface="Noto Sans Symbols"/>
              <a:buNone/>
            </a:pPr>
            <a:r>
              <a:rPr b="1" lang="en-US" sz="1800">
                <a:solidFill>
                  <a:srgbClr val="2C3C43"/>
                </a:solidFill>
                <a:latin typeface="Trebuchet MS"/>
                <a:ea typeface="Trebuchet MS"/>
                <a:cs typeface="Trebuchet MS"/>
                <a:sym typeface="Trebuchet MS"/>
              </a:rPr>
              <a:t>Link: </a:t>
            </a:r>
            <a:r>
              <a:rPr lang="en-US" sz="1800">
                <a:solidFill>
                  <a:srgbClr val="2C3C43"/>
                </a:solidFill>
                <a:latin typeface="Trebuchet MS"/>
                <a:ea typeface="Trebuchet MS"/>
                <a:cs typeface="Trebuchet MS"/>
                <a:sym typeface="Trebuchet MS"/>
              </a:rPr>
              <a:t>Krhač Andrašec, E., Kern, T., &amp; Urh, B. (2023). An Innovative Approach to Organizational Changes for Sustainable Processes: A Case Study on Waste Minimization. Sustainability, 15(22), 15706. https://doi.org/10.3390/su152215706 </a:t>
            </a:r>
            <a:endParaRPr/>
          </a:p>
        </p:txBody>
      </p:sp>
      <p:pic>
        <p:nvPicPr>
          <p:cNvPr descr="Immagine che contiene cielo, aria aperta, persona, acqua&#10;&#10;Il contenuto generato dall&amp;#39;IA potrebbe non essere corretto." id="612" name="Google Shape;612;p41"/>
          <p:cNvPicPr preferRelativeResize="0"/>
          <p:nvPr/>
        </p:nvPicPr>
        <p:blipFill rotWithShape="1">
          <a:blip r:embed="rId3">
            <a:alphaModFix/>
          </a:blip>
          <a:srcRect b="0" l="0" r="0" t="0"/>
          <a:stretch/>
        </p:blipFill>
        <p:spPr>
          <a:xfrm>
            <a:off x="7186976" y="4168587"/>
            <a:ext cx="3928987" cy="268941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42"/>
          <p:cNvSpPr/>
          <p:nvPr/>
        </p:nvSpPr>
        <p:spPr>
          <a:xfrm rot="1800000">
            <a:off x="9334783" y="2717603"/>
            <a:ext cx="1266311" cy="1336992"/>
          </a:xfrm>
          <a:custGeom>
            <a:rect b="b" l="l" r="r" t="t"/>
            <a:pathLst>
              <a:path extrusionOk="0" h="1030961" w="128541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cap="flat" cmpd="sng" w="9525">
            <a:solidFill>
              <a:srgbClr val="FFFFFF"/>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rgbClr val="000000"/>
              </a:solidFill>
              <a:latin typeface="Calibri"/>
              <a:ea typeface="Calibri"/>
              <a:cs typeface="Calibri"/>
              <a:sym typeface="Calibri"/>
            </a:endParaRPr>
          </a:p>
        </p:txBody>
      </p:sp>
      <p:sp>
        <p:nvSpPr>
          <p:cNvPr id="619" name="Google Shape;619;p42"/>
          <p:cNvSpPr txBox="1"/>
          <p:nvPr/>
        </p:nvSpPr>
        <p:spPr>
          <a:xfrm>
            <a:off x="1231395" y="702434"/>
            <a:ext cx="9455785" cy="731588"/>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ctr">
              <a:spcBef>
                <a:spcPts val="0"/>
              </a:spcBef>
              <a:spcAft>
                <a:spcPts val="0"/>
              </a:spcAft>
              <a:buClr>
                <a:srgbClr val="255839"/>
              </a:buClr>
              <a:buSzPct val="100000"/>
              <a:buFont typeface="Trebuchet MS"/>
              <a:buNone/>
            </a:pPr>
            <a:r>
              <a:rPr b="0" i="0" lang="en-US" sz="3600" u="none" cap="none" strike="noStrike">
                <a:solidFill>
                  <a:srgbClr val="255839"/>
                </a:solidFill>
                <a:latin typeface="Trebuchet MS"/>
                <a:ea typeface="Trebuchet MS"/>
                <a:cs typeface="Trebuchet MS"/>
                <a:sym typeface="Trebuchet MS"/>
              </a:rPr>
              <a:t>Case Study</a:t>
            </a:r>
            <a:r>
              <a:rPr lang="en-US" sz="3600">
                <a:solidFill>
                  <a:srgbClr val="255839"/>
                </a:solidFill>
                <a:latin typeface="Trebuchet MS"/>
                <a:ea typeface="Trebuchet MS"/>
                <a:cs typeface="Trebuchet MS"/>
                <a:sym typeface="Trebuchet MS"/>
              </a:rPr>
              <a:t>: A</a:t>
            </a:r>
            <a:r>
              <a:rPr lang="en-US" sz="3700">
                <a:solidFill>
                  <a:srgbClr val="255839"/>
                </a:solidFill>
                <a:latin typeface="Trebuchet MS"/>
                <a:ea typeface="Trebuchet MS"/>
                <a:cs typeface="Trebuchet MS"/>
                <a:sym typeface="Trebuchet MS"/>
              </a:rPr>
              <a:t>n Innovative Approach to Organizational Changes for Sustainable Processes on Waste Minimization (Slovenia)</a:t>
            </a:r>
            <a:endParaRPr sz="3700">
              <a:solidFill>
                <a:srgbClr val="255839"/>
              </a:solidFill>
              <a:latin typeface="Trebuchet MS"/>
              <a:ea typeface="Trebuchet MS"/>
              <a:cs typeface="Trebuchet MS"/>
              <a:sym typeface="Trebuchet MS"/>
            </a:endParaRPr>
          </a:p>
        </p:txBody>
      </p:sp>
      <p:sp>
        <p:nvSpPr>
          <p:cNvPr id="620" name="Google Shape;620;p42"/>
          <p:cNvSpPr txBox="1"/>
          <p:nvPr/>
        </p:nvSpPr>
        <p:spPr>
          <a:xfrm>
            <a:off x="348188" y="1437344"/>
            <a:ext cx="11495624" cy="4847881"/>
          </a:xfrm>
          <a:prstGeom prst="rect">
            <a:avLst/>
          </a:prstGeom>
          <a:noFill/>
          <a:ln>
            <a:noFill/>
          </a:ln>
        </p:spPr>
        <p:txBody>
          <a:bodyPr anchorCtr="0" anchor="t" bIns="0" lIns="0" spcFirstLastPara="1" rIns="0" wrap="square" tIns="0">
            <a:normAutofit/>
          </a:bodyPr>
          <a:lstStyle/>
          <a:p>
            <a:pPr indent="-342900" lvl="0" marL="342900" marR="0" rtl="0" algn="just">
              <a:spcBef>
                <a:spcPts val="0"/>
              </a:spcBef>
              <a:spcAft>
                <a:spcPts val="0"/>
              </a:spcAft>
              <a:buClr>
                <a:schemeClr val="accent1"/>
              </a:buClr>
              <a:buSzPts val="1440"/>
              <a:buFont typeface="Noto Sans Symbols"/>
              <a:buNone/>
            </a:pPr>
            <a:r>
              <a:rPr b="1" lang="en-US" sz="1800">
                <a:solidFill>
                  <a:schemeClr val="dk2"/>
                </a:solidFill>
                <a:latin typeface="Trebuchet MS"/>
                <a:ea typeface="Trebuchet MS"/>
                <a:cs typeface="Trebuchet MS"/>
                <a:sym typeface="Trebuchet MS"/>
              </a:rPr>
              <a:t>Reflective Questions – Case Study: Waste Minimization and Organizational Change (Slovenia)</a:t>
            </a:r>
            <a:endParaRPr sz="1800">
              <a:solidFill>
                <a:schemeClr val="dk2"/>
              </a:solidFill>
              <a:latin typeface="Trebuchet MS"/>
              <a:ea typeface="Trebuchet MS"/>
              <a:cs typeface="Trebuchet MS"/>
              <a:sym typeface="Trebuchet MS"/>
            </a:endParaRPr>
          </a:p>
          <a:p>
            <a:pPr indent="-342900" lvl="0" marL="342900" marR="0" rtl="0" algn="just">
              <a:spcBef>
                <a:spcPts val="1000"/>
              </a:spcBef>
              <a:spcAft>
                <a:spcPts val="0"/>
              </a:spcAft>
              <a:buClr>
                <a:schemeClr val="accent1"/>
              </a:buClr>
              <a:buSzPts val="1120"/>
              <a:buFont typeface="Noto Sans Symbols"/>
              <a:buChar char="►"/>
            </a:pPr>
            <a:r>
              <a:rPr b="1" lang="en-US" sz="1400">
                <a:solidFill>
                  <a:srgbClr val="7FB22C"/>
                </a:solidFill>
                <a:latin typeface="Arial"/>
                <a:ea typeface="Arial"/>
                <a:cs typeface="Arial"/>
                <a:sym typeface="Arial"/>
              </a:rPr>
              <a:t>Understanding the Change context</a:t>
            </a:r>
            <a:r>
              <a:rPr lang="en-US" sz="1400">
                <a:solidFill>
                  <a:srgbClr val="7FB22C"/>
                </a:solidFill>
                <a:latin typeface="Arial"/>
                <a:ea typeface="Arial"/>
                <a:cs typeface="Arial"/>
                <a:sym typeface="Arial"/>
              </a:rPr>
              <a:t> </a:t>
            </a:r>
            <a:endParaRPr sz="1400">
              <a:solidFill>
                <a:schemeClr val="dk2"/>
              </a:solidFill>
              <a:latin typeface="Arial"/>
              <a:ea typeface="Arial"/>
              <a:cs typeface="Arial"/>
              <a:sym typeface="Arial"/>
            </a:endParaRPr>
          </a:p>
          <a:p>
            <a:pPr indent="0" lvl="0" marL="342900" marR="0" rtl="0" algn="just">
              <a:spcBef>
                <a:spcPts val="1000"/>
              </a:spcBef>
              <a:spcAft>
                <a:spcPts val="0"/>
              </a:spcAft>
              <a:buClr>
                <a:schemeClr val="accent1"/>
              </a:buClr>
              <a:buSzPts val="1120"/>
              <a:buFont typeface="Noto Sans Symbols"/>
              <a:buNone/>
            </a:pPr>
            <a:r>
              <a:rPr lang="en-US" sz="1400">
                <a:solidFill>
                  <a:srgbClr val="2C3C43"/>
                </a:solidFill>
                <a:latin typeface="Arial"/>
                <a:ea typeface="Arial"/>
                <a:cs typeface="Arial"/>
                <a:sym typeface="Arial"/>
              </a:rPr>
              <a:t>The company introduced organizational changes to reduce waste and improve process efficiency.</a:t>
            </a:r>
            <a:r>
              <a:rPr lang="en-US" sz="1400">
                <a:solidFill>
                  <a:srgbClr val="7FB22C"/>
                </a:solidFill>
                <a:latin typeface="Arial"/>
                <a:ea typeface="Arial"/>
                <a:cs typeface="Arial"/>
                <a:sym typeface="Arial"/>
              </a:rPr>
              <a:t> </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120"/>
              <a:buFont typeface="Noto Sans Symbols"/>
              <a:buNone/>
            </a:pPr>
            <a:r>
              <a:rPr lang="en-US" sz="1400">
                <a:solidFill>
                  <a:srgbClr val="2C3C43"/>
                </a:solidFill>
                <a:latin typeface="Arial"/>
                <a:ea typeface="Arial"/>
                <a:cs typeface="Arial"/>
                <a:sym typeface="Arial"/>
              </a:rPr>
              <a:t>→ What internal or external factors created the need for this change?</a:t>
            </a:r>
            <a:r>
              <a:rPr lang="en-US" sz="1400">
                <a:solidFill>
                  <a:srgbClr val="7FB22C"/>
                </a:solidFill>
                <a:latin typeface="Arial"/>
                <a:ea typeface="Arial"/>
                <a:cs typeface="Arial"/>
                <a:sym typeface="Arial"/>
              </a:rPr>
              <a:t> </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120"/>
              <a:buFont typeface="Noto Sans Symbols"/>
              <a:buNone/>
            </a:pPr>
            <a:r>
              <a:rPr lang="en-US" sz="1400">
                <a:solidFill>
                  <a:srgbClr val="2C3C43"/>
                </a:solidFill>
                <a:latin typeface="Arial"/>
                <a:ea typeface="Arial"/>
                <a:cs typeface="Arial"/>
                <a:sym typeface="Arial"/>
              </a:rPr>
              <a:t>💬 Identify at least one environemntal and one economic driver that influenced the decision.</a:t>
            </a:r>
            <a:r>
              <a:rPr lang="en-US" sz="1400">
                <a:solidFill>
                  <a:srgbClr val="7FB22C"/>
                </a:solidFill>
                <a:latin typeface="Arial"/>
                <a:ea typeface="Arial"/>
                <a:cs typeface="Arial"/>
                <a:sym typeface="Arial"/>
              </a:rPr>
              <a:t> </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120"/>
              <a:buFont typeface="Noto Sans Symbols"/>
              <a:buChar char="►"/>
            </a:pPr>
            <a:r>
              <a:rPr b="1" lang="en-US" sz="1400">
                <a:solidFill>
                  <a:srgbClr val="7FB22C"/>
                </a:solidFill>
                <a:latin typeface="Arial"/>
                <a:ea typeface="Arial"/>
                <a:cs typeface="Arial"/>
                <a:sym typeface="Arial"/>
              </a:rPr>
              <a:t>Change Process and Strategy </a:t>
            </a:r>
            <a:endParaRPr sz="1400">
              <a:solidFill>
                <a:schemeClr val="dk2"/>
              </a:solidFill>
              <a:latin typeface="Arial"/>
              <a:ea typeface="Arial"/>
              <a:cs typeface="Arial"/>
              <a:sym typeface="Arial"/>
            </a:endParaRPr>
          </a:p>
          <a:p>
            <a:pPr indent="0" lvl="0" marL="342900" marR="0" rtl="0" algn="just">
              <a:spcBef>
                <a:spcPts val="1000"/>
              </a:spcBef>
              <a:spcAft>
                <a:spcPts val="0"/>
              </a:spcAft>
              <a:buClr>
                <a:schemeClr val="accent1"/>
              </a:buClr>
              <a:buSzPts val="1120"/>
              <a:buFont typeface="Noto Sans Symbols"/>
              <a:buNone/>
            </a:pPr>
            <a:r>
              <a:rPr lang="en-US" sz="1400">
                <a:solidFill>
                  <a:srgbClr val="32323B"/>
                </a:solidFill>
                <a:latin typeface="Arial"/>
                <a:ea typeface="Arial"/>
                <a:cs typeface="Arial"/>
                <a:sym typeface="Arial"/>
              </a:rPr>
              <a:t>T</a:t>
            </a:r>
            <a:r>
              <a:rPr lang="en-US" sz="1400">
                <a:solidFill>
                  <a:srgbClr val="2C3C43"/>
                </a:solidFill>
                <a:latin typeface="Arial"/>
                <a:ea typeface="Arial"/>
                <a:cs typeface="Arial"/>
                <a:sym typeface="Arial"/>
              </a:rPr>
              <a:t>he project applied a structured approach to redesign production and management systems.</a:t>
            </a:r>
            <a:r>
              <a:rPr lang="en-US" sz="1400">
                <a:solidFill>
                  <a:srgbClr val="7FB22C"/>
                </a:solidFill>
                <a:latin typeface="Arial"/>
                <a:ea typeface="Arial"/>
                <a:cs typeface="Arial"/>
                <a:sym typeface="Arial"/>
              </a:rPr>
              <a:t> </a:t>
            </a:r>
            <a:br>
              <a:rPr lang="en-US" sz="1400">
                <a:solidFill>
                  <a:schemeClr val="dk2"/>
                </a:solidFill>
                <a:latin typeface="Arial"/>
                <a:ea typeface="Arial"/>
                <a:cs typeface="Arial"/>
                <a:sym typeface="Arial"/>
              </a:rPr>
            </a:br>
            <a:r>
              <a:rPr lang="en-US" sz="1400">
                <a:solidFill>
                  <a:srgbClr val="7FB22C"/>
                </a:solidFill>
                <a:latin typeface="Arial"/>
                <a:ea typeface="Arial"/>
                <a:cs typeface="Arial"/>
                <a:sym typeface="Arial"/>
              </a:rPr>
              <a:t> </a:t>
            </a:r>
            <a:r>
              <a:rPr lang="en-US" sz="1400">
                <a:solidFill>
                  <a:srgbClr val="2C3C43"/>
                </a:solidFill>
                <a:latin typeface="Arial"/>
                <a:ea typeface="Arial"/>
                <a:cs typeface="Arial"/>
                <a:sym typeface="Arial"/>
              </a:rPr>
              <a:t>→ Which change management model (Lewin, Kotter, or ADKAR) best explains this transformation?</a:t>
            </a:r>
            <a:r>
              <a:rPr lang="en-US" sz="1400">
                <a:solidFill>
                  <a:srgbClr val="7FB22C"/>
                </a:solidFill>
                <a:latin typeface="Arial"/>
                <a:ea typeface="Arial"/>
                <a:cs typeface="Arial"/>
                <a:sym typeface="Arial"/>
              </a:rPr>
              <a:t> </a:t>
            </a:r>
            <a:br>
              <a:rPr lang="en-US" sz="1400">
                <a:solidFill>
                  <a:schemeClr val="dk2"/>
                </a:solidFill>
                <a:latin typeface="Arial"/>
                <a:ea typeface="Arial"/>
                <a:cs typeface="Arial"/>
                <a:sym typeface="Arial"/>
              </a:rPr>
            </a:br>
            <a:r>
              <a:rPr lang="en-US" sz="1400">
                <a:solidFill>
                  <a:srgbClr val="7FB22C"/>
                </a:solidFill>
                <a:latin typeface="Arial"/>
                <a:ea typeface="Arial"/>
                <a:cs typeface="Arial"/>
                <a:sym typeface="Arial"/>
              </a:rPr>
              <a:t> </a:t>
            </a:r>
            <a:r>
              <a:rPr lang="en-US" sz="1400">
                <a:solidFill>
                  <a:srgbClr val="2C3C43"/>
                </a:solidFill>
                <a:latin typeface="Arial"/>
                <a:ea typeface="Arial"/>
                <a:cs typeface="Arial"/>
                <a:sym typeface="Arial"/>
              </a:rPr>
              <a:t>💬 Explain why the model fits based on the actions or sequence described in the case.</a:t>
            </a:r>
            <a:r>
              <a:rPr lang="en-US" sz="1400">
                <a:solidFill>
                  <a:srgbClr val="7FB22C"/>
                </a:solidFill>
                <a:latin typeface="Arial"/>
                <a:ea typeface="Arial"/>
                <a:cs typeface="Arial"/>
                <a:sym typeface="Arial"/>
              </a:rPr>
              <a:t> </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120"/>
              <a:buFont typeface="Noto Sans Symbols"/>
              <a:buChar char="►"/>
            </a:pPr>
            <a:r>
              <a:rPr b="1" lang="en-US" sz="1400">
                <a:solidFill>
                  <a:srgbClr val="7FB22C"/>
                </a:solidFill>
                <a:latin typeface="Arial"/>
                <a:ea typeface="Arial"/>
                <a:cs typeface="Arial"/>
                <a:sym typeface="Arial"/>
              </a:rPr>
              <a:t>Leadership and Communication</a:t>
            </a:r>
            <a:endParaRPr sz="1400">
              <a:solidFill>
                <a:schemeClr val="dk2"/>
              </a:solidFill>
              <a:latin typeface="Arial"/>
              <a:ea typeface="Arial"/>
              <a:cs typeface="Arial"/>
              <a:sym typeface="Arial"/>
            </a:endParaRPr>
          </a:p>
          <a:p>
            <a:pPr indent="0" lvl="0" marL="342900" marR="0" rtl="0" algn="just">
              <a:spcBef>
                <a:spcPts val="1000"/>
              </a:spcBef>
              <a:spcAft>
                <a:spcPts val="0"/>
              </a:spcAft>
              <a:buClr>
                <a:schemeClr val="accent1"/>
              </a:buClr>
              <a:buSzPts val="1120"/>
              <a:buFont typeface="Noto Sans Symbols"/>
              <a:buNone/>
            </a:pPr>
            <a:r>
              <a:rPr lang="en-US" sz="1400">
                <a:solidFill>
                  <a:srgbClr val="32323B"/>
                </a:solidFill>
                <a:latin typeface="Arial"/>
                <a:ea typeface="Arial"/>
                <a:cs typeface="Arial"/>
                <a:sym typeface="Arial"/>
              </a:rPr>
              <a:t>Successful change required leadership commitment and employee involvement.</a:t>
            </a:r>
            <a:br>
              <a:rPr lang="en-US" sz="1400">
                <a:solidFill>
                  <a:schemeClr val="dk2"/>
                </a:solidFill>
                <a:latin typeface="Arial"/>
                <a:ea typeface="Arial"/>
                <a:cs typeface="Arial"/>
                <a:sym typeface="Arial"/>
              </a:rPr>
            </a:br>
            <a:r>
              <a:rPr lang="en-US" sz="1400">
                <a:solidFill>
                  <a:srgbClr val="32323B"/>
                </a:solidFill>
                <a:latin typeface="Arial"/>
                <a:ea typeface="Arial"/>
                <a:cs typeface="Arial"/>
                <a:sym typeface="Arial"/>
              </a:rPr>
              <a:t> </a:t>
            </a:r>
            <a:r>
              <a:rPr lang="en-US" sz="1400">
                <a:solidFill>
                  <a:srgbClr val="2C3C43"/>
                </a:solidFill>
                <a:latin typeface="Arial"/>
                <a:ea typeface="Arial"/>
                <a:cs typeface="Arial"/>
                <a:sym typeface="Arial"/>
              </a:rPr>
              <a:t>→ How did leadership behaviour and communication help motivate and engage staff?</a:t>
            </a:r>
            <a:br>
              <a:rPr lang="en-US" sz="1400">
                <a:solidFill>
                  <a:schemeClr val="dk2"/>
                </a:solidFill>
                <a:latin typeface="Arial"/>
                <a:ea typeface="Arial"/>
                <a:cs typeface="Arial"/>
                <a:sym typeface="Arial"/>
              </a:rPr>
            </a:br>
            <a:r>
              <a:rPr lang="en-US" sz="1400">
                <a:solidFill>
                  <a:srgbClr val="2C3C43"/>
                </a:solidFill>
                <a:latin typeface="Arial"/>
                <a:ea typeface="Arial"/>
                <a:cs typeface="Arial"/>
                <a:sym typeface="Arial"/>
              </a:rPr>
              <a:t> </a:t>
            </a:r>
            <a:r>
              <a:rPr lang="en-US" sz="1400">
                <a:solidFill>
                  <a:srgbClr val="32323B"/>
                </a:solidFill>
                <a:latin typeface="Arial"/>
                <a:ea typeface="Arial"/>
                <a:cs typeface="Arial"/>
                <a:sym typeface="Arial"/>
              </a:rPr>
              <a:t>💬 </a:t>
            </a:r>
            <a:r>
              <a:rPr lang="en-US" sz="1400">
                <a:solidFill>
                  <a:srgbClr val="2C3C43"/>
                </a:solidFill>
                <a:latin typeface="Arial"/>
                <a:ea typeface="Arial"/>
                <a:cs typeface="Arial"/>
                <a:sym typeface="Arial"/>
              </a:rPr>
              <a:t> Mention one leadership practice that encourages shared ownership of change.</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120"/>
              <a:buFont typeface="Noto Sans Symbols"/>
              <a:buNone/>
            </a:pPr>
            <a:r>
              <a:t/>
            </a:r>
            <a:endParaRPr sz="1400">
              <a:solidFill>
                <a:schemeClr val="dk2"/>
              </a:solidFill>
              <a:latin typeface="Arial"/>
              <a:ea typeface="Arial"/>
              <a:cs typeface="Arial"/>
              <a:sym typeface="Arial"/>
            </a:endParaRPr>
          </a:p>
          <a:p>
            <a:pPr indent="-342900" lvl="0" marL="342900" marR="0" rtl="0" algn="just">
              <a:spcBef>
                <a:spcPts val="1000"/>
              </a:spcBef>
              <a:spcAft>
                <a:spcPts val="0"/>
              </a:spcAft>
              <a:buClr>
                <a:schemeClr val="accent1"/>
              </a:buClr>
              <a:buSzPts val="1440"/>
              <a:buFont typeface="Noto Sans Symbols"/>
              <a:buNone/>
            </a:pPr>
            <a:r>
              <a:t/>
            </a:r>
            <a:endParaRPr b="1" sz="1800">
              <a:solidFill>
                <a:srgbClr val="7FB22C"/>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43"/>
          <p:cNvSpPr txBox="1"/>
          <p:nvPr>
            <p:ph type="ctrTitle"/>
          </p:nvPr>
        </p:nvSpPr>
        <p:spPr>
          <a:xfrm>
            <a:off x="622408" y="2404534"/>
            <a:ext cx="9220840" cy="1646302"/>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4800"/>
              <a:buFont typeface="Trebuchet MS"/>
              <a:buNone/>
            </a:pPr>
            <a:r>
              <a:rPr i="1" lang="en-US" sz="4800"/>
              <a:t>Case study 3</a:t>
            </a:r>
            <a:r>
              <a:rPr lang="en-US" sz="4800"/>
              <a:t>: </a:t>
            </a:r>
            <a:r>
              <a:rPr b="1" lang="en-US" sz="4800"/>
              <a:t>ILVA Case</a:t>
            </a:r>
            <a:endParaRPr/>
          </a:p>
        </p:txBody>
      </p:sp>
      <p:sp>
        <p:nvSpPr>
          <p:cNvPr id="626" name="Google Shape;626;p43"/>
          <p:cNvSpPr txBox="1"/>
          <p:nvPr>
            <p:ph idx="1" type="subTitle"/>
          </p:nvPr>
        </p:nvSpPr>
        <p:spPr>
          <a:xfrm>
            <a:off x="714615" y="4050833"/>
            <a:ext cx="8559388" cy="10968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240"/>
              <a:buNone/>
            </a:pPr>
            <a:r>
              <a:t/>
            </a:r>
            <a:endParaRPr sz="2800"/>
          </a:p>
          <a:p>
            <a:pPr indent="0" lvl="0" marL="0" rtl="0" algn="l">
              <a:spcBef>
                <a:spcPts val="1000"/>
              </a:spcBef>
              <a:spcAft>
                <a:spcPts val="0"/>
              </a:spcAft>
              <a:buSzPts val="2240"/>
              <a:buNone/>
            </a:pPr>
            <a:r>
              <a:rPr lang="en-US" sz="2800">
                <a:solidFill>
                  <a:schemeClr val="dk1"/>
                </a:solidFill>
              </a:rPr>
              <a:t>For Worksheet 4 – Group 3</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44"/>
          <p:cNvSpPr/>
          <p:nvPr/>
        </p:nvSpPr>
        <p:spPr>
          <a:xfrm>
            <a:off x="8183880" y="2907792"/>
            <a:ext cx="3530600" cy="3604895"/>
          </a:xfrm>
          <a:custGeom>
            <a:rect b="b" l="l" r="r" t="t"/>
            <a:pathLst>
              <a:path extrusionOk="0" h="3604895" w="3530600">
                <a:moveTo>
                  <a:pt x="2942155" y="0"/>
                </a:moveTo>
                <a:lnTo>
                  <a:pt x="588445" y="0"/>
                </a:lnTo>
                <a:lnTo>
                  <a:pt x="540183" y="1950"/>
                </a:lnTo>
                <a:lnTo>
                  <a:pt x="492996" y="7701"/>
                </a:lnTo>
                <a:lnTo>
                  <a:pt x="447035" y="17101"/>
                </a:lnTo>
                <a:lnTo>
                  <a:pt x="402451" y="29999"/>
                </a:lnTo>
                <a:lnTo>
                  <a:pt x="359396" y="46243"/>
                </a:lnTo>
                <a:lnTo>
                  <a:pt x="318021" y="65681"/>
                </a:lnTo>
                <a:lnTo>
                  <a:pt x="278477" y="88162"/>
                </a:lnTo>
                <a:lnTo>
                  <a:pt x="240917" y="113535"/>
                </a:lnTo>
                <a:lnTo>
                  <a:pt x="205491" y="141649"/>
                </a:lnTo>
                <a:lnTo>
                  <a:pt x="172351" y="172351"/>
                </a:lnTo>
                <a:lnTo>
                  <a:pt x="141649" y="205491"/>
                </a:lnTo>
                <a:lnTo>
                  <a:pt x="113535" y="240917"/>
                </a:lnTo>
                <a:lnTo>
                  <a:pt x="88162" y="278477"/>
                </a:lnTo>
                <a:lnTo>
                  <a:pt x="65681" y="318021"/>
                </a:lnTo>
                <a:lnTo>
                  <a:pt x="46243" y="359396"/>
                </a:lnTo>
                <a:lnTo>
                  <a:pt x="29999" y="402451"/>
                </a:lnTo>
                <a:lnTo>
                  <a:pt x="17101" y="447035"/>
                </a:lnTo>
                <a:lnTo>
                  <a:pt x="7701" y="492996"/>
                </a:lnTo>
                <a:lnTo>
                  <a:pt x="1950" y="540183"/>
                </a:lnTo>
                <a:lnTo>
                  <a:pt x="0" y="588445"/>
                </a:lnTo>
                <a:lnTo>
                  <a:pt x="0" y="3016322"/>
                </a:lnTo>
                <a:lnTo>
                  <a:pt x="1950" y="3064584"/>
                </a:lnTo>
                <a:lnTo>
                  <a:pt x="7701" y="3111771"/>
                </a:lnTo>
                <a:lnTo>
                  <a:pt x="17101" y="3157733"/>
                </a:lnTo>
                <a:lnTo>
                  <a:pt x="29999" y="3202317"/>
                </a:lnTo>
                <a:lnTo>
                  <a:pt x="46243" y="3245372"/>
                </a:lnTo>
                <a:lnTo>
                  <a:pt x="65681" y="3286747"/>
                </a:lnTo>
                <a:lnTo>
                  <a:pt x="88162" y="3326290"/>
                </a:lnTo>
                <a:lnTo>
                  <a:pt x="113535" y="3363850"/>
                </a:lnTo>
                <a:lnTo>
                  <a:pt x="141649" y="3399276"/>
                </a:lnTo>
                <a:lnTo>
                  <a:pt x="172351" y="3432416"/>
                </a:lnTo>
                <a:lnTo>
                  <a:pt x="205491" y="3463118"/>
                </a:lnTo>
                <a:lnTo>
                  <a:pt x="240917" y="3491232"/>
                </a:lnTo>
                <a:lnTo>
                  <a:pt x="278477" y="3516605"/>
                </a:lnTo>
                <a:lnTo>
                  <a:pt x="318021" y="3539086"/>
                </a:lnTo>
                <a:lnTo>
                  <a:pt x="359396" y="3558525"/>
                </a:lnTo>
                <a:lnTo>
                  <a:pt x="402451" y="3574768"/>
                </a:lnTo>
                <a:lnTo>
                  <a:pt x="447035" y="3587666"/>
                </a:lnTo>
                <a:lnTo>
                  <a:pt x="492996" y="3597066"/>
                </a:lnTo>
                <a:lnTo>
                  <a:pt x="540183" y="3602817"/>
                </a:lnTo>
                <a:lnTo>
                  <a:pt x="588445" y="3604768"/>
                </a:lnTo>
                <a:lnTo>
                  <a:pt x="2942155" y="3604768"/>
                </a:lnTo>
                <a:lnTo>
                  <a:pt x="2990417" y="3602817"/>
                </a:lnTo>
                <a:lnTo>
                  <a:pt x="3037604" y="3597066"/>
                </a:lnTo>
                <a:lnTo>
                  <a:pt x="3083565" y="3587666"/>
                </a:lnTo>
                <a:lnTo>
                  <a:pt x="3128149" y="3574768"/>
                </a:lnTo>
                <a:lnTo>
                  <a:pt x="3171204" y="3558525"/>
                </a:lnTo>
                <a:lnTo>
                  <a:pt x="3212579" y="3539086"/>
                </a:lnTo>
                <a:lnTo>
                  <a:pt x="3252123" y="3516605"/>
                </a:lnTo>
                <a:lnTo>
                  <a:pt x="3289683" y="3491232"/>
                </a:lnTo>
                <a:lnTo>
                  <a:pt x="3325109" y="3463118"/>
                </a:lnTo>
                <a:lnTo>
                  <a:pt x="3358248" y="3432416"/>
                </a:lnTo>
                <a:lnTo>
                  <a:pt x="3388951" y="3399276"/>
                </a:lnTo>
                <a:lnTo>
                  <a:pt x="3417064" y="3363850"/>
                </a:lnTo>
                <a:lnTo>
                  <a:pt x="3442437" y="3326290"/>
                </a:lnTo>
                <a:lnTo>
                  <a:pt x="3464918" y="3286747"/>
                </a:lnTo>
                <a:lnTo>
                  <a:pt x="3484357" y="3245372"/>
                </a:lnTo>
                <a:lnTo>
                  <a:pt x="3500600" y="3202317"/>
                </a:lnTo>
                <a:lnTo>
                  <a:pt x="3513498" y="3157733"/>
                </a:lnTo>
                <a:lnTo>
                  <a:pt x="3522898" y="3111771"/>
                </a:lnTo>
                <a:lnTo>
                  <a:pt x="3528649" y="3064584"/>
                </a:lnTo>
                <a:lnTo>
                  <a:pt x="3530600" y="3016322"/>
                </a:lnTo>
                <a:lnTo>
                  <a:pt x="3530600" y="588445"/>
                </a:lnTo>
                <a:lnTo>
                  <a:pt x="3528649" y="540183"/>
                </a:lnTo>
                <a:lnTo>
                  <a:pt x="3522898" y="492996"/>
                </a:lnTo>
                <a:lnTo>
                  <a:pt x="3513498" y="447035"/>
                </a:lnTo>
                <a:lnTo>
                  <a:pt x="3500600" y="402451"/>
                </a:lnTo>
                <a:lnTo>
                  <a:pt x="3484357" y="359396"/>
                </a:lnTo>
                <a:lnTo>
                  <a:pt x="3464918" y="318021"/>
                </a:lnTo>
                <a:lnTo>
                  <a:pt x="3442437" y="278477"/>
                </a:lnTo>
                <a:lnTo>
                  <a:pt x="3417064" y="240917"/>
                </a:lnTo>
                <a:lnTo>
                  <a:pt x="3388951" y="205491"/>
                </a:lnTo>
                <a:lnTo>
                  <a:pt x="3358248" y="172351"/>
                </a:lnTo>
                <a:lnTo>
                  <a:pt x="3325109" y="141649"/>
                </a:lnTo>
                <a:lnTo>
                  <a:pt x="3289683" y="113535"/>
                </a:lnTo>
                <a:lnTo>
                  <a:pt x="3252123" y="88162"/>
                </a:lnTo>
                <a:lnTo>
                  <a:pt x="3212579" y="65681"/>
                </a:lnTo>
                <a:lnTo>
                  <a:pt x="3171204" y="46243"/>
                </a:lnTo>
                <a:lnTo>
                  <a:pt x="3128149" y="29999"/>
                </a:lnTo>
                <a:lnTo>
                  <a:pt x="3083565" y="17101"/>
                </a:lnTo>
                <a:lnTo>
                  <a:pt x="3037604" y="7701"/>
                </a:lnTo>
                <a:lnTo>
                  <a:pt x="2990417" y="1950"/>
                </a:lnTo>
                <a:lnTo>
                  <a:pt x="2942155" y="0"/>
                </a:lnTo>
                <a:close/>
              </a:path>
            </a:pathLst>
          </a:custGeom>
          <a:solidFill>
            <a:srgbClr val="3F7819"/>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633" name="Google Shape;633;p44"/>
          <p:cNvSpPr txBox="1"/>
          <p:nvPr/>
        </p:nvSpPr>
        <p:spPr>
          <a:xfrm>
            <a:off x="557279" y="1475200"/>
            <a:ext cx="8323580" cy="4362450"/>
          </a:xfrm>
          <a:prstGeom prst="rect">
            <a:avLst/>
          </a:prstGeom>
          <a:noFill/>
          <a:ln>
            <a:noFill/>
          </a:ln>
        </p:spPr>
        <p:txBody>
          <a:bodyPr anchorCtr="0" anchor="t" bIns="0" lIns="0" spcFirstLastPara="1" rIns="0" wrap="square" tIns="43175">
            <a:spAutoFit/>
          </a:bodyPr>
          <a:lstStyle/>
          <a:p>
            <a:pPr indent="0" lvl="0" marL="25400" marR="17780" rtl="0" algn="l">
              <a:lnSpc>
                <a:spcPct val="116666"/>
              </a:lnSpc>
              <a:spcBef>
                <a:spcPts val="0"/>
              </a:spcBef>
              <a:spcAft>
                <a:spcPts val="0"/>
              </a:spcAft>
              <a:buNone/>
            </a:pPr>
            <a:r>
              <a:rPr lang="en-US" sz="3600">
                <a:solidFill>
                  <a:srgbClr val="94DE61"/>
                </a:solidFill>
                <a:latin typeface="Trebuchet MS"/>
                <a:ea typeface="Trebuchet MS"/>
                <a:cs typeface="Trebuchet MS"/>
                <a:sym typeface="Trebuchet MS"/>
              </a:rPr>
              <a:t>The ILVA case in Taranto – between industrial production and	environmental responsibility</a:t>
            </a:r>
            <a:endParaRPr sz="3600">
              <a:solidFill>
                <a:schemeClr val="dk1"/>
              </a:solidFill>
              <a:latin typeface="Trebuchet MS"/>
              <a:ea typeface="Trebuchet MS"/>
              <a:cs typeface="Trebuchet MS"/>
              <a:sym typeface="Trebuchet MS"/>
            </a:endParaRPr>
          </a:p>
          <a:p>
            <a:pPr indent="0" lvl="0" marL="88265" marR="0" rtl="0" algn="l">
              <a:lnSpc>
                <a:spcPct val="100000"/>
              </a:lnSpc>
              <a:spcBef>
                <a:spcPts val="1025"/>
              </a:spcBef>
              <a:spcAft>
                <a:spcPts val="0"/>
              </a:spcAft>
              <a:buNone/>
            </a:pPr>
            <a:r>
              <a:rPr baseline="30000" lang="en-US" sz="2625">
                <a:solidFill>
                  <a:srgbClr val="90C226"/>
                </a:solidFill>
                <a:latin typeface="Lucida Sans"/>
                <a:ea typeface="Lucida Sans"/>
                <a:cs typeface="Lucida Sans"/>
                <a:sym typeface="Lucida Sans"/>
              </a:rPr>
              <a:t>▶	</a:t>
            </a:r>
            <a:r>
              <a:rPr b="1" lang="en-US" sz="2200">
                <a:solidFill>
                  <a:srgbClr val="2C3C43"/>
                </a:solidFill>
                <a:latin typeface="Trebuchet MS"/>
                <a:ea typeface="Trebuchet MS"/>
                <a:cs typeface="Trebuchet MS"/>
                <a:sym typeface="Trebuchet MS"/>
              </a:rPr>
              <a:t>Overview:</a:t>
            </a:r>
            <a:endParaRPr sz="2200">
              <a:solidFill>
                <a:schemeClr val="dk1"/>
              </a:solidFill>
              <a:latin typeface="Trebuchet MS"/>
              <a:ea typeface="Trebuchet MS"/>
              <a:cs typeface="Trebuchet MS"/>
              <a:sym typeface="Trebuchet MS"/>
            </a:endParaRPr>
          </a:p>
          <a:p>
            <a:pPr indent="-342900" lvl="0" marL="431165" marR="2779395" rtl="0" algn="l">
              <a:lnSpc>
                <a:spcPct val="78800"/>
              </a:lnSpc>
              <a:spcBef>
                <a:spcPts val="1000"/>
              </a:spcBef>
              <a:spcAft>
                <a:spcPts val="0"/>
              </a:spcAft>
              <a:buNone/>
            </a:pPr>
            <a:r>
              <a:rPr baseline="30000" lang="en-US" sz="2625">
                <a:solidFill>
                  <a:srgbClr val="90C226"/>
                </a:solidFill>
                <a:latin typeface="Lucida Sans"/>
                <a:ea typeface="Lucida Sans"/>
                <a:cs typeface="Lucida Sans"/>
                <a:sym typeface="Lucida Sans"/>
              </a:rPr>
              <a:t>▶	</a:t>
            </a:r>
            <a:r>
              <a:rPr lang="en-US" sz="2200">
                <a:solidFill>
                  <a:srgbClr val="2C3C43"/>
                </a:solidFill>
                <a:latin typeface="Trebuchet MS"/>
                <a:ea typeface="Trebuchet MS"/>
                <a:cs typeface="Trebuchet MS"/>
                <a:sym typeface="Trebuchet MS"/>
              </a:rPr>
              <a:t>The ILVA steel plant in Taranto is a prime example of </a:t>
            </a:r>
            <a:r>
              <a:rPr b="1" lang="en-US" sz="2200">
                <a:solidFill>
                  <a:srgbClr val="2C3C43"/>
                </a:solidFill>
                <a:latin typeface="Trebuchet MS"/>
                <a:ea typeface="Trebuchet MS"/>
                <a:cs typeface="Trebuchet MS"/>
                <a:sym typeface="Trebuchet MS"/>
              </a:rPr>
              <a:t>the conflict between economic development and environmental protection</a:t>
            </a:r>
            <a:r>
              <a:rPr lang="en-US" sz="2200">
                <a:solidFill>
                  <a:srgbClr val="2C3C43"/>
                </a:solidFill>
                <a:latin typeface="Trebuchet MS"/>
                <a:ea typeface="Trebuchet MS"/>
                <a:cs typeface="Trebuchet MS"/>
                <a:sym typeface="Trebuchet MS"/>
              </a:rPr>
              <a:t>.</a:t>
            </a:r>
            <a:endParaRPr sz="2200">
              <a:solidFill>
                <a:schemeClr val="dk1"/>
              </a:solidFill>
              <a:latin typeface="Trebuchet MS"/>
              <a:ea typeface="Trebuchet MS"/>
              <a:cs typeface="Trebuchet MS"/>
              <a:sym typeface="Trebuchet MS"/>
            </a:endParaRPr>
          </a:p>
          <a:p>
            <a:pPr indent="0" lvl="0" marL="431165" marR="3191510" rtl="0" algn="l">
              <a:lnSpc>
                <a:spcPct val="78800"/>
              </a:lnSpc>
              <a:spcBef>
                <a:spcPts val="0"/>
              </a:spcBef>
              <a:spcAft>
                <a:spcPts val="0"/>
              </a:spcAft>
              <a:buNone/>
            </a:pPr>
            <a:r>
              <a:rPr lang="en-US" sz="2200">
                <a:solidFill>
                  <a:srgbClr val="2C3C43"/>
                </a:solidFill>
                <a:latin typeface="Trebuchet MS"/>
                <a:ea typeface="Trebuchet MS"/>
                <a:cs typeface="Trebuchet MS"/>
                <a:sym typeface="Trebuchet MS"/>
              </a:rPr>
              <a:t>Regulatory violations have led to </a:t>
            </a:r>
            <a:r>
              <a:rPr b="1" lang="en-US" sz="2200">
                <a:solidFill>
                  <a:srgbClr val="2C3C43"/>
                </a:solidFill>
                <a:latin typeface="Trebuchet MS"/>
                <a:ea typeface="Trebuchet MS"/>
                <a:cs typeface="Trebuchet MS"/>
                <a:sym typeface="Trebuchet MS"/>
              </a:rPr>
              <a:t>penalties, seizures and remediation plans</a:t>
            </a:r>
            <a:r>
              <a:rPr lang="en-US" sz="2200">
                <a:solidFill>
                  <a:srgbClr val="2C3C43"/>
                </a:solidFill>
                <a:latin typeface="Trebuchet MS"/>
                <a:ea typeface="Trebuchet MS"/>
                <a:cs typeface="Trebuchet MS"/>
                <a:sym typeface="Trebuchet MS"/>
              </a:rPr>
              <a:t>, highlighting the value </a:t>
            </a:r>
            <a:r>
              <a:rPr b="1" lang="en-US" sz="2200">
                <a:solidFill>
                  <a:srgbClr val="2C3C43"/>
                </a:solidFill>
                <a:latin typeface="Trebuchet MS"/>
                <a:ea typeface="Trebuchet MS"/>
                <a:cs typeface="Trebuchet MS"/>
                <a:sym typeface="Trebuchet MS"/>
              </a:rPr>
              <a:t>of ESG compliance and transparency</a:t>
            </a:r>
            <a:r>
              <a:rPr lang="en-US" sz="2200">
                <a:solidFill>
                  <a:srgbClr val="2C3C43"/>
                </a:solidFill>
                <a:latin typeface="Trebuchet MS"/>
                <a:ea typeface="Trebuchet MS"/>
                <a:cs typeface="Trebuchet MS"/>
                <a:sym typeface="Trebuchet MS"/>
              </a:rPr>
              <a:t>.</a:t>
            </a:r>
            <a:endParaRPr sz="2200">
              <a:solidFill>
                <a:schemeClr val="dk1"/>
              </a:solidFill>
              <a:latin typeface="Trebuchet MS"/>
              <a:ea typeface="Trebuchet MS"/>
              <a:cs typeface="Trebuchet MS"/>
              <a:sym typeface="Trebuchet MS"/>
            </a:endParaRPr>
          </a:p>
        </p:txBody>
      </p:sp>
      <p:sp>
        <p:nvSpPr>
          <p:cNvPr id="634" name="Google Shape;634;p44"/>
          <p:cNvSpPr txBox="1"/>
          <p:nvPr>
            <p:ph type="title"/>
          </p:nvPr>
        </p:nvSpPr>
        <p:spPr>
          <a:xfrm>
            <a:off x="678784" y="675157"/>
            <a:ext cx="2207260" cy="574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Clr>
                <a:schemeClr val="accent1"/>
              </a:buClr>
              <a:buSzPts val="3600"/>
              <a:buFont typeface="Trebuchet MS"/>
              <a:buNone/>
            </a:pPr>
            <a:r>
              <a:rPr lang="en-US"/>
              <a:t>Case study</a:t>
            </a:r>
            <a:endParaRPr/>
          </a:p>
        </p:txBody>
      </p:sp>
      <p:pic>
        <p:nvPicPr>
          <p:cNvPr id="635" name="Google Shape;635;p44">
            <a:hlinkClick r:id="rId3"/>
          </p:cNvPr>
          <p:cNvPicPr preferRelativeResize="0"/>
          <p:nvPr/>
        </p:nvPicPr>
        <p:blipFill rotWithShape="1">
          <a:blip r:embed="rId4">
            <a:alphaModFix/>
          </a:blip>
          <a:srcRect b="0" l="0" r="0" t="0"/>
          <a:stretch/>
        </p:blipFill>
        <p:spPr>
          <a:xfrm>
            <a:off x="8601964" y="3362959"/>
            <a:ext cx="2694431" cy="2694432"/>
          </a:xfrm>
          <a:prstGeom prst="rect">
            <a:avLst/>
          </a:prstGeom>
          <a:noFill/>
          <a:ln>
            <a:noFill/>
          </a:ln>
        </p:spPr>
      </p:pic>
      <p:pic>
        <p:nvPicPr>
          <p:cNvPr id="636" name="Google Shape;636;p44"/>
          <p:cNvPicPr preferRelativeResize="0"/>
          <p:nvPr/>
        </p:nvPicPr>
        <p:blipFill rotWithShape="1">
          <a:blip r:embed="rId5">
            <a:alphaModFix/>
          </a:blip>
          <a:srcRect b="0" l="0" r="0" t="0"/>
          <a:stretch/>
        </p:blipFill>
        <p:spPr>
          <a:xfrm>
            <a:off x="10363200" y="6160060"/>
            <a:ext cx="1066892" cy="24995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pic>
        <p:nvPicPr>
          <p:cNvPr id="642" name="Google Shape;642;p45"/>
          <p:cNvPicPr preferRelativeResize="0"/>
          <p:nvPr/>
        </p:nvPicPr>
        <p:blipFill rotWithShape="1">
          <a:blip r:embed="rId3">
            <a:alphaModFix/>
          </a:blip>
          <a:srcRect b="0" l="0" r="0" t="0"/>
          <a:stretch/>
        </p:blipFill>
        <p:spPr>
          <a:xfrm>
            <a:off x="375515" y="390555"/>
            <a:ext cx="1236376" cy="338481"/>
          </a:xfrm>
          <a:prstGeom prst="rect">
            <a:avLst/>
          </a:prstGeom>
          <a:noFill/>
          <a:ln>
            <a:noFill/>
          </a:ln>
        </p:spPr>
      </p:pic>
      <p:pic>
        <p:nvPicPr>
          <p:cNvPr id="643" name="Google Shape;643;p45"/>
          <p:cNvPicPr preferRelativeResize="0"/>
          <p:nvPr/>
        </p:nvPicPr>
        <p:blipFill rotWithShape="1">
          <a:blip r:embed="rId4">
            <a:alphaModFix/>
          </a:blip>
          <a:srcRect b="0" l="0" r="0" t="0"/>
          <a:stretch/>
        </p:blipFill>
        <p:spPr>
          <a:xfrm>
            <a:off x="10674759" y="420686"/>
            <a:ext cx="1117871" cy="234524"/>
          </a:xfrm>
          <a:prstGeom prst="rect">
            <a:avLst/>
          </a:prstGeom>
          <a:noFill/>
          <a:ln>
            <a:noFill/>
          </a:ln>
        </p:spPr>
      </p:pic>
      <p:sp>
        <p:nvSpPr>
          <p:cNvPr id="644" name="Google Shape;644;p45"/>
          <p:cNvSpPr txBox="1"/>
          <p:nvPr>
            <p:ph type="title"/>
          </p:nvPr>
        </p:nvSpPr>
        <p:spPr>
          <a:xfrm>
            <a:off x="581659" y="707202"/>
            <a:ext cx="7702550" cy="1640839"/>
          </a:xfrm>
          <a:prstGeom prst="rect">
            <a:avLst/>
          </a:prstGeom>
          <a:noFill/>
          <a:ln>
            <a:noFill/>
          </a:ln>
        </p:spPr>
        <p:txBody>
          <a:bodyPr anchorCtr="0" anchor="t" bIns="0" lIns="0" spcFirstLastPara="1" rIns="0" wrap="square" tIns="40625">
            <a:spAutoFit/>
          </a:bodyPr>
          <a:lstStyle/>
          <a:p>
            <a:pPr indent="0" lvl="0" marL="12700" marR="5080" rtl="0" algn="l">
              <a:lnSpc>
                <a:spcPct val="116666"/>
              </a:lnSpc>
              <a:spcBef>
                <a:spcPts val="0"/>
              </a:spcBef>
              <a:spcAft>
                <a:spcPts val="0"/>
              </a:spcAft>
              <a:buClr>
                <a:schemeClr val="accent1"/>
              </a:buClr>
              <a:buSzPts val="3600"/>
              <a:buFont typeface="Trebuchet MS"/>
              <a:buNone/>
            </a:pPr>
            <a:r>
              <a:rPr lang="en-US"/>
              <a:t>Case study: The ILVA case in Taranto – between industrial	production and environmental responsibility</a:t>
            </a:r>
            <a:endParaRPr/>
          </a:p>
        </p:txBody>
      </p:sp>
      <p:sp>
        <p:nvSpPr>
          <p:cNvPr id="645" name="Google Shape;645;p45"/>
          <p:cNvSpPr txBox="1"/>
          <p:nvPr/>
        </p:nvSpPr>
        <p:spPr>
          <a:xfrm>
            <a:off x="490220" y="2491379"/>
            <a:ext cx="186690" cy="24511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46" name="Google Shape;646;p45"/>
          <p:cNvSpPr txBox="1"/>
          <p:nvPr/>
        </p:nvSpPr>
        <p:spPr>
          <a:xfrm>
            <a:off x="833120" y="2345816"/>
            <a:ext cx="8745220" cy="1612900"/>
          </a:xfrm>
          <a:prstGeom prst="rect">
            <a:avLst/>
          </a:prstGeom>
          <a:noFill/>
          <a:ln>
            <a:noFill/>
          </a:ln>
        </p:spPr>
        <p:txBody>
          <a:bodyPr anchorCtr="0" anchor="t" bIns="0" lIns="0" spcFirstLastPara="1" rIns="0" wrap="square" tIns="132075">
            <a:spAutoFit/>
          </a:bodyPr>
          <a:lstStyle/>
          <a:p>
            <a:pPr indent="0" lvl="0" marL="12700" marR="0" rtl="0" algn="l">
              <a:lnSpc>
                <a:spcPct val="100000"/>
              </a:lnSpc>
              <a:spcBef>
                <a:spcPts val="0"/>
              </a:spcBef>
              <a:spcAft>
                <a:spcPts val="0"/>
              </a:spcAft>
              <a:buNone/>
            </a:pPr>
            <a:r>
              <a:rPr b="1" lang="en-US" sz="1800">
                <a:solidFill>
                  <a:srgbClr val="32323B"/>
                </a:solidFill>
                <a:latin typeface="Trebuchet MS"/>
                <a:ea typeface="Trebuchet MS"/>
                <a:cs typeface="Trebuchet MS"/>
                <a:sym typeface="Trebuchet MS"/>
              </a:rPr>
              <a:t>Description:</a:t>
            </a:r>
            <a:endParaRPr sz="1800">
              <a:solidFill>
                <a:schemeClr val="dk1"/>
              </a:solidFill>
              <a:latin typeface="Trebuchet MS"/>
              <a:ea typeface="Trebuchet MS"/>
              <a:cs typeface="Trebuchet MS"/>
              <a:sym typeface="Trebuchet MS"/>
            </a:endParaRPr>
          </a:p>
          <a:p>
            <a:pPr indent="0" lvl="0" marL="12700" marR="5715" rtl="0" algn="l">
              <a:lnSpc>
                <a:spcPct val="116666"/>
              </a:lnSpc>
              <a:spcBef>
                <a:spcPts val="1060"/>
              </a:spcBef>
              <a:spcAft>
                <a:spcPts val="0"/>
              </a:spcAft>
              <a:buNone/>
            </a:pPr>
            <a:r>
              <a:rPr b="1" lang="en-US" sz="1800">
                <a:solidFill>
                  <a:srgbClr val="32323B"/>
                </a:solidFill>
                <a:latin typeface="Trebuchet MS"/>
                <a:ea typeface="Trebuchet MS"/>
                <a:cs typeface="Trebuchet MS"/>
                <a:sym typeface="Trebuchet MS"/>
              </a:rPr>
              <a:t>ILVA in Taranto</a:t>
            </a:r>
            <a:r>
              <a:rPr lang="en-US" sz="1800">
                <a:solidFill>
                  <a:srgbClr val="32323B"/>
                </a:solidFill>
                <a:latin typeface="Trebuchet MS"/>
                <a:ea typeface="Trebuchet MS"/>
                <a:cs typeface="Trebuchet MS"/>
                <a:sym typeface="Trebuchet MS"/>
              </a:rPr>
              <a:t>, one of Europe's largest steelworks, has been at the centre of a serious </a:t>
            </a:r>
            <a:r>
              <a:rPr b="1" lang="en-US" sz="1800">
                <a:solidFill>
                  <a:srgbClr val="32323B"/>
                </a:solidFill>
                <a:latin typeface="Trebuchet MS"/>
                <a:ea typeface="Trebuchet MS"/>
                <a:cs typeface="Trebuchet MS"/>
                <a:sym typeface="Trebuchet MS"/>
              </a:rPr>
              <a:t>environmental and health crisis </a:t>
            </a:r>
            <a:r>
              <a:rPr lang="en-US" sz="1800">
                <a:solidFill>
                  <a:srgbClr val="32323B"/>
                </a:solidFill>
                <a:latin typeface="Trebuchet MS"/>
                <a:ea typeface="Trebuchet MS"/>
                <a:cs typeface="Trebuchet MS"/>
                <a:sym typeface="Trebuchet MS"/>
              </a:rPr>
              <a:t>due to pollution from dust and dioxins.</a:t>
            </a:r>
            <a:endParaRPr sz="1800">
              <a:solidFill>
                <a:schemeClr val="dk1"/>
              </a:solidFill>
              <a:latin typeface="Trebuchet MS"/>
              <a:ea typeface="Trebuchet MS"/>
              <a:cs typeface="Trebuchet MS"/>
              <a:sym typeface="Trebuchet MS"/>
            </a:endParaRPr>
          </a:p>
          <a:p>
            <a:pPr indent="0" lvl="0" marL="12700" marR="0" rtl="0" algn="l">
              <a:lnSpc>
                <a:spcPct val="111666"/>
              </a:lnSpc>
              <a:spcBef>
                <a:spcPts val="0"/>
              </a:spcBef>
              <a:spcAft>
                <a:spcPts val="0"/>
              </a:spcAft>
              <a:buNone/>
            </a:pPr>
            <a:r>
              <a:rPr lang="en-US" sz="1800">
                <a:solidFill>
                  <a:srgbClr val="32323B"/>
                </a:solidFill>
                <a:latin typeface="Trebuchet MS"/>
                <a:ea typeface="Trebuchet MS"/>
                <a:cs typeface="Trebuchet MS"/>
                <a:sym typeface="Trebuchet MS"/>
              </a:rPr>
              <a:t>Judicial investigations have confirmed </a:t>
            </a:r>
            <a:r>
              <a:rPr b="1" lang="en-US" sz="1800">
                <a:solidFill>
                  <a:srgbClr val="32323B"/>
                </a:solidFill>
                <a:latin typeface="Trebuchet MS"/>
                <a:ea typeface="Trebuchet MS"/>
                <a:cs typeface="Trebuchet MS"/>
                <a:sym typeface="Trebuchet MS"/>
              </a:rPr>
              <a:t>that emission limits have been exceeded</a:t>
            </a:r>
            <a:endParaRPr sz="1800">
              <a:solidFill>
                <a:schemeClr val="dk1"/>
              </a:solidFill>
              <a:latin typeface="Trebuchet MS"/>
              <a:ea typeface="Trebuchet MS"/>
              <a:cs typeface="Trebuchet MS"/>
              <a:sym typeface="Trebuchet MS"/>
            </a:endParaRPr>
          </a:p>
          <a:p>
            <a:pPr indent="0" lvl="0" marL="12700" marR="0" rtl="0" algn="l">
              <a:lnSpc>
                <a:spcPct val="118333"/>
              </a:lnSpc>
              <a:spcBef>
                <a:spcPts val="0"/>
              </a:spcBef>
              <a:spcAft>
                <a:spcPts val="0"/>
              </a:spcAft>
              <a:buNone/>
            </a:pPr>
            <a:r>
              <a:rPr lang="en-US" sz="1800">
                <a:solidFill>
                  <a:srgbClr val="32323B"/>
                </a:solidFill>
                <a:latin typeface="Trebuchet MS"/>
                <a:ea typeface="Trebuchet MS"/>
                <a:cs typeface="Trebuchet MS"/>
                <a:sym typeface="Trebuchet MS"/>
              </a:rPr>
              <a:t>and </a:t>
            </a:r>
            <a:r>
              <a:rPr b="1" lang="en-US" sz="1800">
                <a:solidFill>
                  <a:srgbClr val="32323B"/>
                </a:solidFill>
                <a:latin typeface="Trebuchet MS"/>
                <a:ea typeface="Trebuchet MS"/>
                <a:cs typeface="Trebuchet MS"/>
                <a:sym typeface="Trebuchet MS"/>
              </a:rPr>
              <a:t>that Legislative Decree 152/2006 – Consolidated Environmental Act has been</a:t>
            </a:r>
            <a:endParaRPr sz="1800">
              <a:solidFill>
                <a:schemeClr val="dk1"/>
              </a:solidFill>
              <a:latin typeface="Trebuchet MS"/>
              <a:ea typeface="Trebuchet MS"/>
              <a:cs typeface="Trebuchet MS"/>
              <a:sym typeface="Trebuchet MS"/>
            </a:endParaRPr>
          </a:p>
        </p:txBody>
      </p:sp>
      <p:sp>
        <p:nvSpPr>
          <p:cNvPr id="647" name="Google Shape;647;p45"/>
          <p:cNvSpPr txBox="1"/>
          <p:nvPr/>
        </p:nvSpPr>
        <p:spPr>
          <a:xfrm>
            <a:off x="490220" y="2885079"/>
            <a:ext cx="186690" cy="24511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48" name="Google Shape;648;p45"/>
          <p:cNvSpPr txBox="1"/>
          <p:nvPr/>
        </p:nvSpPr>
        <p:spPr>
          <a:xfrm>
            <a:off x="833120" y="3925696"/>
            <a:ext cx="8745855" cy="566420"/>
          </a:xfrm>
          <a:prstGeom prst="rect">
            <a:avLst/>
          </a:prstGeom>
          <a:noFill/>
          <a:ln>
            <a:noFill/>
          </a:ln>
        </p:spPr>
        <p:txBody>
          <a:bodyPr anchorCtr="0" anchor="t" bIns="0" lIns="0" spcFirstLastPara="1" rIns="0" wrap="square" tIns="27925">
            <a:spAutoFit/>
          </a:bodyPr>
          <a:lstStyle/>
          <a:p>
            <a:pPr indent="0" lvl="0" marL="12700" marR="5080" rtl="0" algn="l">
              <a:lnSpc>
                <a:spcPct val="116666"/>
              </a:lnSpc>
              <a:spcBef>
                <a:spcPts val="0"/>
              </a:spcBef>
              <a:spcAft>
                <a:spcPts val="0"/>
              </a:spcAft>
              <a:buNone/>
            </a:pPr>
            <a:r>
              <a:rPr b="1" lang="en-US" sz="1800">
                <a:solidFill>
                  <a:srgbClr val="32323B"/>
                </a:solidFill>
                <a:latin typeface="Trebuchet MS"/>
                <a:ea typeface="Trebuchet MS"/>
                <a:cs typeface="Trebuchet MS"/>
                <a:sym typeface="Trebuchet MS"/>
              </a:rPr>
              <a:t>violated</a:t>
            </a:r>
            <a:r>
              <a:rPr lang="en-US" sz="1800">
                <a:solidFill>
                  <a:srgbClr val="32323B"/>
                </a:solidFill>
                <a:latin typeface="Trebuchet MS"/>
                <a:ea typeface="Trebuchet MS"/>
                <a:cs typeface="Trebuchet MS"/>
                <a:sym typeface="Trebuchet MS"/>
              </a:rPr>
              <a:t>,	requiring	the	implementation	of	</a:t>
            </a:r>
            <a:r>
              <a:rPr b="1" lang="en-US" sz="1800">
                <a:solidFill>
                  <a:srgbClr val="32323B"/>
                </a:solidFill>
                <a:latin typeface="Trebuchet MS"/>
                <a:ea typeface="Trebuchet MS"/>
                <a:cs typeface="Trebuchet MS"/>
                <a:sym typeface="Trebuchet MS"/>
              </a:rPr>
              <a:t>integrated	environmental authorisations (IEAs) </a:t>
            </a:r>
            <a:r>
              <a:rPr lang="en-US" sz="1800">
                <a:solidFill>
                  <a:srgbClr val="32323B"/>
                </a:solidFill>
                <a:latin typeface="Trebuchet MS"/>
                <a:ea typeface="Trebuchet MS"/>
                <a:cs typeface="Trebuchet MS"/>
                <a:sym typeface="Trebuchet MS"/>
              </a:rPr>
              <a:t>and </a:t>
            </a:r>
            <a:r>
              <a:rPr b="1" lang="en-US" sz="1800">
                <a:solidFill>
                  <a:srgbClr val="32323B"/>
                </a:solidFill>
                <a:latin typeface="Trebuchet MS"/>
                <a:ea typeface="Trebuchet MS"/>
                <a:cs typeface="Trebuchet MS"/>
                <a:sym typeface="Trebuchet MS"/>
              </a:rPr>
              <a:t>remediation plans</a:t>
            </a:r>
            <a:r>
              <a:rPr lang="en-US" sz="1800">
                <a:solidFill>
                  <a:srgbClr val="32323B"/>
                </a:solidFill>
                <a:latin typeface="Trebuchet MS"/>
                <a:ea typeface="Trebuchet MS"/>
                <a:cs typeface="Trebuchet MS"/>
                <a:sym typeface="Trebuchet MS"/>
              </a:rPr>
              <a:t>.</a:t>
            </a:r>
            <a:endParaRPr sz="1800">
              <a:solidFill>
                <a:schemeClr val="dk1"/>
              </a:solidFill>
              <a:latin typeface="Trebuchet MS"/>
              <a:ea typeface="Trebuchet MS"/>
              <a:cs typeface="Trebuchet MS"/>
              <a:sym typeface="Trebuchet MS"/>
            </a:endParaRPr>
          </a:p>
        </p:txBody>
      </p:sp>
      <p:sp>
        <p:nvSpPr>
          <p:cNvPr id="649" name="Google Shape;649;p45"/>
          <p:cNvSpPr txBox="1"/>
          <p:nvPr/>
        </p:nvSpPr>
        <p:spPr>
          <a:xfrm>
            <a:off x="490220" y="4612279"/>
            <a:ext cx="186690" cy="245110"/>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50" name="Google Shape;650;p45"/>
          <p:cNvSpPr txBox="1"/>
          <p:nvPr/>
        </p:nvSpPr>
        <p:spPr>
          <a:xfrm>
            <a:off x="833120" y="4586096"/>
            <a:ext cx="8744585" cy="1099820"/>
          </a:xfrm>
          <a:prstGeom prst="rect">
            <a:avLst/>
          </a:prstGeom>
          <a:noFill/>
          <a:ln>
            <a:noFill/>
          </a:ln>
        </p:spPr>
        <p:txBody>
          <a:bodyPr anchorCtr="0" anchor="t" bIns="0" lIns="0" spcFirstLastPara="1" rIns="0" wrap="square" tIns="27925">
            <a:spAutoFit/>
          </a:bodyPr>
          <a:lstStyle/>
          <a:p>
            <a:pPr indent="0" lvl="0" marL="12700" marR="5080" rtl="0" algn="l">
              <a:lnSpc>
                <a:spcPct val="116666"/>
              </a:lnSpc>
              <a:spcBef>
                <a:spcPts val="0"/>
              </a:spcBef>
              <a:spcAft>
                <a:spcPts val="0"/>
              </a:spcAft>
              <a:buNone/>
            </a:pPr>
            <a:r>
              <a:rPr lang="en-US" sz="1800">
                <a:solidFill>
                  <a:srgbClr val="32323B"/>
                </a:solidFill>
                <a:latin typeface="Trebuchet MS"/>
                <a:ea typeface="Trebuchet MS"/>
                <a:cs typeface="Trebuchet MS"/>
                <a:sym typeface="Trebuchet MS"/>
              </a:rPr>
              <a:t>The government and the judiciary intervened with </a:t>
            </a:r>
            <a:r>
              <a:rPr b="1" lang="en-US" sz="1800">
                <a:solidFill>
                  <a:srgbClr val="32323B"/>
                </a:solidFill>
                <a:latin typeface="Trebuchet MS"/>
                <a:ea typeface="Trebuchet MS"/>
                <a:cs typeface="Trebuchet MS"/>
                <a:sym typeface="Trebuchet MS"/>
              </a:rPr>
              <a:t>emergency measures</a:t>
            </a:r>
            <a:r>
              <a:rPr lang="en-US" sz="1800">
                <a:solidFill>
                  <a:srgbClr val="32323B"/>
                </a:solidFill>
                <a:latin typeface="Trebuchet MS"/>
                <a:ea typeface="Trebuchet MS"/>
                <a:cs typeface="Trebuchet MS"/>
                <a:sym typeface="Trebuchet MS"/>
              </a:rPr>
              <a:t>, seeking to balance </a:t>
            </a:r>
            <a:r>
              <a:rPr b="1" lang="en-US" sz="1800">
                <a:solidFill>
                  <a:srgbClr val="32323B"/>
                </a:solidFill>
                <a:latin typeface="Trebuchet MS"/>
                <a:ea typeface="Trebuchet MS"/>
                <a:cs typeface="Trebuchet MS"/>
                <a:sym typeface="Trebuchet MS"/>
              </a:rPr>
              <a:t>environmental protection, production continuity and employment</a:t>
            </a:r>
            <a:r>
              <a:rPr lang="en-US" sz="1800">
                <a:solidFill>
                  <a:srgbClr val="32323B"/>
                </a:solidFill>
                <a:latin typeface="Trebuchet MS"/>
                <a:ea typeface="Trebuchet MS"/>
                <a:cs typeface="Trebuchet MS"/>
                <a:sym typeface="Trebuchet MS"/>
              </a:rPr>
              <a:t>.</a:t>
            </a:r>
            <a:endParaRPr sz="1800">
              <a:solidFill>
                <a:schemeClr val="dk1"/>
              </a:solidFill>
              <a:latin typeface="Trebuchet MS"/>
              <a:ea typeface="Trebuchet MS"/>
              <a:cs typeface="Trebuchet MS"/>
              <a:sym typeface="Trebuchet MS"/>
            </a:endParaRPr>
          </a:p>
          <a:p>
            <a:pPr indent="0" lvl="0" marL="12700" marR="0" rtl="0" algn="l">
              <a:lnSpc>
                <a:spcPct val="111666"/>
              </a:lnSpc>
              <a:spcBef>
                <a:spcPts val="0"/>
              </a:spcBef>
              <a:spcAft>
                <a:spcPts val="0"/>
              </a:spcAft>
              <a:buNone/>
            </a:pPr>
            <a:r>
              <a:rPr lang="en-US" sz="1800">
                <a:solidFill>
                  <a:srgbClr val="32323B"/>
                </a:solidFill>
                <a:latin typeface="Trebuchet MS"/>
                <a:ea typeface="Trebuchet MS"/>
                <a:cs typeface="Trebuchet MS"/>
                <a:sym typeface="Trebuchet MS"/>
              </a:rPr>
              <a:t>This case shows how crucial it is for companies to adopt </a:t>
            </a:r>
            <a:r>
              <a:rPr b="1" lang="en-US" sz="1800">
                <a:solidFill>
                  <a:srgbClr val="32323B"/>
                </a:solidFill>
                <a:latin typeface="Trebuchet MS"/>
                <a:ea typeface="Trebuchet MS"/>
                <a:cs typeface="Trebuchet MS"/>
                <a:sym typeface="Trebuchet MS"/>
              </a:rPr>
              <a:t>sustainable governance</a:t>
            </a:r>
            <a:endParaRPr sz="1800">
              <a:solidFill>
                <a:schemeClr val="dk1"/>
              </a:solidFill>
              <a:latin typeface="Trebuchet MS"/>
              <a:ea typeface="Trebuchet MS"/>
              <a:cs typeface="Trebuchet MS"/>
              <a:sym typeface="Trebuchet MS"/>
            </a:endParaRPr>
          </a:p>
          <a:p>
            <a:pPr indent="0" lvl="0" marL="12700" marR="0" rtl="0" algn="l">
              <a:lnSpc>
                <a:spcPct val="118333"/>
              </a:lnSpc>
              <a:spcBef>
                <a:spcPts val="0"/>
              </a:spcBef>
              <a:spcAft>
                <a:spcPts val="0"/>
              </a:spcAft>
              <a:buNone/>
            </a:pPr>
            <a:r>
              <a:rPr lang="en-US" sz="1800">
                <a:solidFill>
                  <a:srgbClr val="32323B"/>
                </a:solidFill>
                <a:latin typeface="Trebuchet MS"/>
                <a:ea typeface="Trebuchet MS"/>
                <a:cs typeface="Trebuchet MS"/>
                <a:sym typeface="Trebuchet MS"/>
              </a:rPr>
              <a:t>and effective </a:t>
            </a:r>
            <a:r>
              <a:rPr b="1" lang="en-US" sz="1800">
                <a:solidFill>
                  <a:srgbClr val="32323B"/>
                </a:solidFill>
                <a:latin typeface="Trebuchet MS"/>
                <a:ea typeface="Trebuchet MS"/>
                <a:cs typeface="Trebuchet MS"/>
                <a:sym typeface="Trebuchet MS"/>
              </a:rPr>
              <a:t>environmental control and reporting </a:t>
            </a:r>
            <a:r>
              <a:rPr lang="en-US" sz="1800">
                <a:solidFill>
                  <a:srgbClr val="32323B"/>
                </a:solidFill>
                <a:latin typeface="Trebuchet MS"/>
                <a:ea typeface="Trebuchet MS"/>
                <a:cs typeface="Trebuchet MS"/>
                <a:sym typeface="Trebuchet MS"/>
              </a:rPr>
              <a:t>systems.</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46"/>
          <p:cNvPicPr preferRelativeResize="0"/>
          <p:nvPr/>
        </p:nvPicPr>
        <p:blipFill rotWithShape="1">
          <a:blip r:embed="rId3">
            <a:alphaModFix/>
          </a:blip>
          <a:srcRect b="0" l="0" r="0" t="0"/>
          <a:stretch/>
        </p:blipFill>
        <p:spPr>
          <a:xfrm>
            <a:off x="375515" y="390555"/>
            <a:ext cx="1236376" cy="338481"/>
          </a:xfrm>
          <a:prstGeom prst="rect">
            <a:avLst/>
          </a:prstGeom>
          <a:noFill/>
          <a:ln>
            <a:noFill/>
          </a:ln>
        </p:spPr>
      </p:pic>
      <p:pic>
        <p:nvPicPr>
          <p:cNvPr id="657" name="Google Shape;657;p46"/>
          <p:cNvPicPr preferRelativeResize="0"/>
          <p:nvPr/>
        </p:nvPicPr>
        <p:blipFill rotWithShape="1">
          <a:blip r:embed="rId4">
            <a:alphaModFix/>
          </a:blip>
          <a:srcRect b="0" l="0" r="0" t="0"/>
          <a:stretch/>
        </p:blipFill>
        <p:spPr>
          <a:xfrm>
            <a:off x="10674759" y="420686"/>
            <a:ext cx="1117871" cy="234524"/>
          </a:xfrm>
          <a:prstGeom prst="rect">
            <a:avLst/>
          </a:prstGeom>
          <a:noFill/>
          <a:ln>
            <a:noFill/>
          </a:ln>
        </p:spPr>
      </p:pic>
      <p:sp>
        <p:nvSpPr>
          <p:cNvPr id="658" name="Google Shape;658;p46"/>
          <p:cNvSpPr txBox="1"/>
          <p:nvPr>
            <p:ph type="title"/>
          </p:nvPr>
        </p:nvSpPr>
        <p:spPr>
          <a:xfrm>
            <a:off x="386668" y="1415369"/>
            <a:ext cx="11421110" cy="763905"/>
          </a:xfrm>
          <a:prstGeom prst="rect">
            <a:avLst/>
          </a:prstGeom>
          <a:noFill/>
          <a:ln>
            <a:noFill/>
          </a:ln>
        </p:spPr>
        <p:txBody>
          <a:bodyPr anchorCtr="0" anchor="t" bIns="0" lIns="0" spcFirstLastPara="1" rIns="0" wrap="square" tIns="67300">
            <a:spAutoFit/>
          </a:bodyPr>
          <a:lstStyle/>
          <a:p>
            <a:pPr indent="0" lvl="0" marL="12700" marR="5080" rtl="0" algn="l">
              <a:lnSpc>
                <a:spcPct val="103846"/>
              </a:lnSpc>
              <a:spcBef>
                <a:spcPts val="0"/>
              </a:spcBef>
              <a:spcAft>
                <a:spcPts val="0"/>
              </a:spcAft>
              <a:buClr>
                <a:srgbClr val="92D050"/>
              </a:buClr>
              <a:buSzPts val="2600"/>
              <a:buFont typeface="Trebuchet MS"/>
              <a:buNone/>
            </a:pPr>
            <a:r>
              <a:rPr lang="en-US" sz="2600">
                <a:solidFill>
                  <a:srgbClr val="92D050"/>
                </a:solidFill>
              </a:rPr>
              <a:t>The ILVA case in Taranto – between industrial production and environmental responsibility</a:t>
            </a:r>
            <a:endParaRPr sz="2600"/>
          </a:p>
        </p:txBody>
      </p:sp>
      <p:sp>
        <p:nvSpPr>
          <p:cNvPr id="659" name="Google Shape;659;p46"/>
          <p:cNvSpPr txBox="1"/>
          <p:nvPr/>
        </p:nvSpPr>
        <p:spPr>
          <a:xfrm>
            <a:off x="386669" y="2624810"/>
            <a:ext cx="8113395" cy="2820670"/>
          </a:xfrm>
          <a:prstGeom prst="rect">
            <a:avLst/>
          </a:prstGeom>
          <a:noFill/>
          <a:ln>
            <a:noFill/>
          </a:ln>
        </p:spPr>
        <p:txBody>
          <a:bodyPr anchorCtr="0" anchor="t" bIns="0" lIns="0" spcFirstLastPara="1" rIns="0" wrap="square" tIns="105400">
            <a:spAutoFit/>
          </a:bodyPr>
          <a:lstStyle/>
          <a:p>
            <a:pPr indent="0" lvl="0" marL="12700" marR="0" rtl="0" algn="l">
              <a:lnSpc>
                <a:spcPct val="100000"/>
              </a:lnSpc>
              <a:spcBef>
                <a:spcPts val="0"/>
              </a:spcBef>
              <a:spcAft>
                <a:spcPts val="0"/>
              </a:spcAft>
              <a:buNone/>
            </a:pPr>
            <a:r>
              <a:rPr b="1" lang="en-US" sz="1800">
                <a:solidFill>
                  <a:srgbClr val="32323B"/>
                </a:solidFill>
                <a:latin typeface="Trebuchet MS"/>
                <a:ea typeface="Trebuchet MS"/>
                <a:cs typeface="Trebuchet MS"/>
                <a:sym typeface="Trebuchet MS"/>
              </a:rPr>
              <a:t>Relevant aspects for the module:</a:t>
            </a:r>
            <a:endParaRPr sz="1800">
              <a:solidFill>
                <a:schemeClr val="dk1"/>
              </a:solidFill>
              <a:latin typeface="Trebuchet MS"/>
              <a:ea typeface="Trebuchet MS"/>
              <a:cs typeface="Trebuchet MS"/>
              <a:sym typeface="Trebuchet MS"/>
            </a:endParaRPr>
          </a:p>
          <a:p>
            <a:pPr indent="-107949" lvl="0" marL="12700" marR="6350" rtl="0" algn="l">
              <a:lnSpc>
                <a:spcPct val="104944"/>
              </a:lnSpc>
              <a:spcBef>
                <a:spcPts val="1015"/>
              </a:spcBef>
              <a:spcAft>
                <a:spcPts val="0"/>
              </a:spcAft>
              <a:buClr>
                <a:srgbClr val="32323B"/>
              </a:buClr>
              <a:buSzPts val="1700"/>
              <a:buFont typeface="Arial"/>
              <a:buChar char="•"/>
            </a:pPr>
            <a:r>
              <a:rPr lang="en-US" sz="1800">
                <a:solidFill>
                  <a:srgbClr val="32323B"/>
                </a:solidFill>
                <a:latin typeface="Trebuchet MS"/>
                <a:ea typeface="Trebuchet MS"/>
                <a:cs typeface="Trebuchet MS"/>
                <a:sym typeface="Trebuchet MS"/>
              </a:rPr>
              <a:t>	The importance of </a:t>
            </a:r>
            <a:r>
              <a:rPr b="1" lang="en-US" sz="1800">
                <a:solidFill>
                  <a:srgbClr val="32323B"/>
                </a:solidFill>
                <a:latin typeface="Trebuchet MS"/>
                <a:ea typeface="Trebuchet MS"/>
                <a:cs typeface="Trebuchet MS"/>
                <a:sym typeface="Trebuchet MS"/>
              </a:rPr>
              <a:t>environmental regulatory compliance </a:t>
            </a:r>
            <a:r>
              <a:rPr lang="en-US" sz="1800">
                <a:solidFill>
                  <a:srgbClr val="32323B"/>
                </a:solidFill>
                <a:latin typeface="Trebuchet MS"/>
                <a:ea typeface="Trebuchet MS"/>
                <a:cs typeface="Trebuchet MS"/>
                <a:sym typeface="Trebuchet MS"/>
              </a:rPr>
              <a:t>as a guarantee of corporate responsibility.</a:t>
            </a:r>
            <a:endParaRPr sz="1800">
              <a:solidFill>
                <a:schemeClr val="dk1"/>
              </a:solidFill>
              <a:latin typeface="Trebuchet MS"/>
              <a:ea typeface="Trebuchet MS"/>
              <a:cs typeface="Trebuchet MS"/>
              <a:sym typeface="Trebuchet MS"/>
            </a:endParaRPr>
          </a:p>
          <a:p>
            <a:pPr indent="-107949" lvl="0" marL="12700" marR="6350" rtl="0" algn="l">
              <a:lnSpc>
                <a:spcPct val="104944"/>
              </a:lnSpc>
              <a:spcBef>
                <a:spcPts val="1000"/>
              </a:spcBef>
              <a:spcAft>
                <a:spcPts val="0"/>
              </a:spcAft>
              <a:buClr>
                <a:srgbClr val="32323B"/>
              </a:buClr>
              <a:buSzPts val="1700"/>
              <a:buFont typeface="Arial"/>
              <a:buChar char="•"/>
            </a:pPr>
            <a:r>
              <a:rPr lang="en-US" sz="1800">
                <a:solidFill>
                  <a:srgbClr val="32323B"/>
                </a:solidFill>
                <a:latin typeface="Trebuchet MS"/>
                <a:ea typeface="Trebuchet MS"/>
                <a:cs typeface="Trebuchet MS"/>
                <a:sym typeface="Trebuchet MS"/>
              </a:rPr>
              <a:t>	The role of </a:t>
            </a:r>
            <a:r>
              <a:rPr b="1" lang="en-US" sz="1800">
                <a:solidFill>
                  <a:srgbClr val="32323B"/>
                </a:solidFill>
                <a:latin typeface="Trebuchet MS"/>
                <a:ea typeface="Trebuchet MS"/>
                <a:cs typeface="Trebuchet MS"/>
                <a:sym typeface="Trebuchet MS"/>
              </a:rPr>
              <a:t>assessment and authorisation tools </a:t>
            </a:r>
            <a:r>
              <a:rPr lang="en-US" sz="1800">
                <a:solidFill>
                  <a:srgbClr val="32323B"/>
                </a:solidFill>
                <a:latin typeface="Trebuchet MS"/>
                <a:ea typeface="Trebuchet MS"/>
                <a:cs typeface="Trebuchet MS"/>
                <a:sym typeface="Trebuchet MS"/>
              </a:rPr>
              <a:t>(EIA, SEA, IEA) in preventing and reducing industrial impacts.</a:t>
            </a:r>
            <a:endParaRPr sz="1800">
              <a:solidFill>
                <a:schemeClr val="dk1"/>
              </a:solidFill>
              <a:latin typeface="Trebuchet MS"/>
              <a:ea typeface="Trebuchet MS"/>
              <a:cs typeface="Trebuchet MS"/>
              <a:sym typeface="Trebuchet MS"/>
            </a:endParaRPr>
          </a:p>
          <a:p>
            <a:pPr indent="-107949" lvl="0" marL="12700" marR="5080" rtl="0" algn="l">
              <a:lnSpc>
                <a:spcPct val="104944"/>
              </a:lnSpc>
              <a:spcBef>
                <a:spcPts val="1000"/>
              </a:spcBef>
              <a:spcAft>
                <a:spcPts val="0"/>
              </a:spcAft>
              <a:buClr>
                <a:srgbClr val="32323B"/>
              </a:buClr>
              <a:buSzPts val="1700"/>
              <a:buFont typeface="Arial"/>
              <a:buChar char="•"/>
            </a:pPr>
            <a:r>
              <a:rPr lang="en-US" sz="1800">
                <a:solidFill>
                  <a:srgbClr val="32323B"/>
                </a:solidFill>
                <a:latin typeface="Trebuchet MS"/>
                <a:ea typeface="Trebuchet MS"/>
                <a:cs typeface="Trebuchet MS"/>
                <a:sym typeface="Trebuchet MS"/>
              </a:rPr>
              <a:t>	The need for </a:t>
            </a:r>
            <a:r>
              <a:rPr b="1" lang="en-US" sz="1800">
                <a:solidFill>
                  <a:srgbClr val="32323B"/>
                </a:solidFill>
                <a:latin typeface="Trebuchet MS"/>
                <a:ea typeface="Trebuchet MS"/>
                <a:cs typeface="Trebuchet MS"/>
                <a:sym typeface="Trebuchet MS"/>
              </a:rPr>
              <a:t>ESG audits and transparent reporting </a:t>
            </a:r>
            <a:r>
              <a:rPr lang="en-US" sz="1800">
                <a:solidFill>
                  <a:srgbClr val="32323B"/>
                </a:solidFill>
                <a:latin typeface="Trebuchet MS"/>
                <a:ea typeface="Trebuchet MS"/>
                <a:cs typeface="Trebuchet MS"/>
                <a:sym typeface="Trebuchet MS"/>
              </a:rPr>
              <a:t>to monitor risks and improve stakeholder confidence.</a:t>
            </a:r>
            <a:endParaRPr sz="1800">
              <a:solidFill>
                <a:schemeClr val="dk1"/>
              </a:solidFill>
              <a:latin typeface="Trebuchet MS"/>
              <a:ea typeface="Trebuchet MS"/>
              <a:cs typeface="Trebuchet MS"/>
              <a:sym typeface="Trebuchet MS"/>
            </a:endParaRPr>
          </a:p>
          <a:p>
            <a:pPr indent="-107949" lvl="0" marL="12700" marR="6350" rtl="0" algn="l">
              <a:lnSpc>
                <a:spcPct val="104944"/>
              </a:lnSpc>
              <a:spcBef>
                <a:spcPts val="1000"/>
              </a:spcBef>
              <a:spcAft>
                <a:spcPts val="0"/>
              </a:spcAft>
              <a:buClr>
                <a:srgbClr val="32323B"/>
              </a:buClr>
              <a:buSzPts val="1700"/>
              <a:buFont typeface="Arial"/>
              <a:buChar char="•"/>
            </a:pPr>
            <a:r>
              <a:rPr lang="en-US" sz="1800">
                <a:solidFill>
                  <a:srgbClr val="32323B"/>
                </a:solidFill>
                <a:latin typeface="Trebuchet MS"/>
                <a:ea typeface="Trebuchet MS"/>
                <a:cs typeface="Trebuchet MS"/>
                <a:sym typeface="Trebuchet MS"/>
              </a:rPr>
              <a:t>	ILVA as an example of </a:t>
            </a:r>
            <a:r>
              <a:rPr b="1" lang="en-US" sz="1800">
                <a:solidFill>
                  <a:srgbClr val="32323B"/>
                </a:solidFill>
                <a:latin typeface="Trebuchet MS"/>
                <a:ea typeface="Trebuchet MS"/>
                <a:cs typeface="Trebuchet MS"/>
                <a:sym typeface="Trebuchet MS"/>
              </a:rPr>
              <a:t>a failure to integrate sustainability, governance and industrial strategy</a:t>
            </a:r>
            <a:r>
              <a:rPr lang="en-US" sz="1800">
                <a:solidFill>
                  <a:srgbClr val="32323B"/>
                </a:solidFill>
                <a:latin typeface="Trebuchet MS"/>
                <a:ea typeface="Trebuchet MS"/>
                <a:cs typeface="Trebuchet MS"/>
                <a:sym typeface="Trebuchet MS"/>
              </a:rPr>
              <a:t>.</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pic>
        <p:nvPicPr>
          <p:cNvPr id="665" name="Google Shape;665;p47"/>
          <p:cNvPicPr preferRelativeResize="0"/>
          <p:nvPr/>
        </p:nvPicPr>
        <p:blipFill rotWithShape="1">
          <a:blip r:embed="rId3">
            <a:alphaModFix/>
          </a:blip>
          <a:srcRect b="0" l="0" r="0" t="0"/>
          <a:stretch/>
        </p:blipFill>
        <p:spPr>
          <a:xfrm>
            <a:off x="375515" y="390555"/>
            <a:ext cx="1236376" cy="338481"/>
          </a:xfrm>
          <a:prstGeom prst="rect">
            <a:avLst/>
          </a:prstGeom>
          <a:noFill/>
          <a:ln>
            <a:noFill/>
          </a:ln>
        </p:spPr>
      </p:pic>
      <p:pic>
        <p:nvPicPr>
          <p:cNvPr id="666" name="Google Shape;666;p47"/>
          <p:cNvPicPr preferRelativeResize="0"/>
          <p:nvPr/>
        </p:nvPicPr>
        <p:blipFill rotWithShape="1">
          <a:blip r:embed="rId4">
            <a:alphaModFix/>
          </a:blip>
          <a:srcRect b="0" l="0" r="0" t="0"/>
          <a:stretch/>
        </p:blipFill>
        <p:spPr>
          <a:xfrm>
            <a:off x="10674759" y="420686"/>
            <a:ext cx="1117871" cy="234524"/>
          </a:xfrm>
          <a:prstGeom prst="rect">
            <a:avLst/>
          </a:prstGeom>
          <a:noFill/>
          <a:ln>
            <a:noFill/>
          </a:ln>
        </p:spPr>
      </p:pic>
      <p:sp>
        <p:nvSpPr>
          <p:cNvPr id="667" name="Google Shape;667;p47"/>
          <p:cNvSpPr txBox="1"/>
          <p:nvPr/>
        </p:nvSpPr>
        <p:spPr>
          <a:xfrm>
            <a:off x="481623" y="2077644"/>
            <a:ext cx="186690" cy="60642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a:p>
            <a:pPr indent="0" lvl="0" marL="12700" marR="0" rtl="0" algn="l">
              <a:lnSpc>
                <a:spcPct val="100000"/>
              </a:lnSpc>
              <a:spcBef>
                <a:spcPts val="1105"/>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68" name="Google Shape;668;p47"/>
          <p:cNvSpPr txBox="1"/>
          <p:nvPr/>
        </p:nvSpPr>
        <p:spPr>
          <a:xfrm>
            <a:off x="807379" y="2051302"/>
            <a:ext cx="1266190" cy="300990"/>
          </a:xfrm>
          <a:prstGeom prst="rect">
            <a:avLst/>
          </a:prstGeom>
          <a:noFill/>
          <a:ln>
            <a:noFill/>
          </a:ln>
        </p:spPr>
        <p:txBody>
          <a:bodyPr anchorCtr="0" anchor="t" bIns="0" lIns="0" spcFirstLastPara="1" rIns="0" wrap="square" tIns="13325">
            <a:spAutoFit/>
          </a:bodyPr>
          <a:lstStyle/>
          <a:p>
            <a:pPr indent="0" lvl="0" marL="12700" marR="0" rtl="0" algn="l">
              <a:lnSpc>
                <a:spcPct val="100000"/>
              </a:lnSpc>
              <a:spcBef>
                <a:spcPts val="0"/>
              </a:spcBef>
              <a:spcAft>
                <a:spcPts val="0"/>
              </a:spcAft>
              <a:buNone/>
            </a:pPr>
            <a:r>
              <a:rPr b="1" lang="en-US" sz="1800">
                <a:solidFill>
                  <a:srgbClr val="2C3C43"/>
                </a:solidFill>
                <a:latin typeface="Trebuchet MS"/>
                <a:ea typeface="Trebuchet MS"/>
                <a:cs typeface="Trebuchet MS"/>
                <a:sym typeface="Trebuchet MS"/>
              </a:rPr>
              <a:t>Question 1:</a:t>
            </a:r>
            <a:endParaRPr sz="1800">
              <a:solidFill>
                <a:schemeClr val="dk1"/>
              </a:solidFill>
              <a:latin typeface="Trebuchet MS"/>
              <a:ea typeface="Trebuchet MS"/>
              <a:cs typeface="Trebuchet MS"/>
              <a:sym typeface="Trebuchet MS"/>
            </a:endParaRPr>
          </a:p>
        </p:txBody>
      </p:sp>
      <p:sp>
        <p:nvSpPr>
          <p:cNvPr id="669" name="Google Shape;669;p47"/>
          <p:cNvSpPr txBox="1"/>
          <p:nvPr/>
        </p:nvSpPr>
        <p:spPr>
          <a:xfrm>
            <a:off x="807379" y="2411982"/>
            <a:ext cx="10630535" cy="781050"/>
          </a:xfrm>
          <a:prstGeom prst="rect">
            <a:avLst/>
          </a:prstGeom>
          <a:noFill/>
          <a:ln>
            <a:noFill/>
          </a:ln>
        </p:spPr>
        <p:txBody>
          <a:bodyPr anchorCtr="0" anchor="t" bIns="0" lIns="0" spcFirstLastPara="1" rIns="0" wrap="square" tIns="49525">
            <a:spAutoFit/>
          </a:bodyPr>
          <a:lstStyle/>
          <a:p>
            <a:pPr indent="0" lvl="0" marL="12700" marR="5080" rtl="0" algn="l">
              <a:lnSpc>
                <a:spcPct val="104944"/>
              </a:lnSpc>
              <a:spcBef>
                <a:spcPts val="0"/>
              </a:spcBef>
              <a:spcAft>
                <a:spcPts val="0"/>
              </a:spcAft>
              <a:buNone/>
            </a:pPr>
            <a:r>
              <a:rPr lang="en-US" sz="1800">
                <a:solidFill>
                  <a:srgbClr val="32323B"/>
                </a:solidFill>
                <a:latin typeface="Trebuchet MS"/>
                <a:ea typeface="Trebuchet MS"/>
                <a:cs typeface="Trebuchet MS"/>
                <a:sym typeface="Trebuchet MS"/>
              </a:rPr>
              <a:t>What management and governance errors contributed to the environmental crisis at ILVA in Taranto? Identify at least two areas where proper application of environmental regulations (EIA, SEA, IEA) could have prevented or mitigated the damage.</a:t>
            </a:r>
            <a:endParaRPr sz="1800">
              <a:solidFill>
                <a:schemeClr val="dk1"/>
              </a:solidFill>
              <a:latin typeface="Trebuchet MS"/>
              <a:ea typeface="Trebuchet MS"/>
              <a:cs typeface="Trebuchet MS"/>
              <a:sym typeface="Trebuchet MS"/>
            </a:endParaRPr>
          </a:p>
        </p:txBody>
      </p:sp>
      <p:sp>
        <p:nvSpPr>
          <p:cNvPr id="670" name="Google Shape;670;p47"/>
          <p:cNvSpPr txBox="1"/>
          <p:nvPr/>
        </p:nvSpPr>
        <p:spPr>
          <a:xfrm>
            <a:off x="481623" y="3279064"/>
            <a:ext cx="186690" cy="96710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90C226"/>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a:p>
            <a:pPr indent="0" lvl="0" marL="12700" marR="0" rtl="0" algn="l">
              <a:lnSpc>
                <a:spcPct val="100000"/>
              </a:lnSpc>
              <a:spcBef>
                <a:spcPts val="1105"/>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a:p>
            <a:pPr indent="0" lvl="0" marL="12700" marR="0" rtl="0" algn="l">
              <a:lnSpc>
                <a:spcPct val="100000"/>
              </a:lnSpc>
              <a:spcBef>
                <a:spcPts val="110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71" name="Google Shape;671;p47"/>
          <p:cNvSpPr txBox="1"/>
          <p:nvPr/>
        </p:nvSpPr>
        <p:spPr>
          <a:xfrm>
            <a:off x="807379" y="3527804"/>
            <a:ext cx="10332720" cy="1226820"/>
          </a:xfrm>
          <a:prstGeom prst="rect">
            <a:avLst/>
          </a:prstGeom>
          <a:noFill/>
          <a:ln>
            <a:noFill/>
          </a:ln>
        </p:spPr>
        <p:txBody>
          <a:bodyPr anchorCtr="0" anchor="t" bIns="0" lIns="0" spcFirstLastPara="1" rIns="0" wrap="square" tIns="98425">
            <a:spAutoFit/>
          </a:bodyPr>
          <a:lstStyle/>
          <a:p>
            <a:pPr indent="0" lvl="0" marL="12700" marR="0" rtl="0" algn="l">
              <a:lnSpc>
                <a:spcPct val="100000"/>
              </a:lnSpc>
              <a:spcBef>
                <a:spcPts val="0"/>
              </a:spcBef>
              <a:spcAft>
                <a:spcPts val="0"/>
              </a:spcAft>
              <a:buNone/>
            </a:pPr>
            <a:r>
              <a:rPr b="1" lang="en-US" sz="1800">
                <a:solidFill>
                  <a:srgbClr val="32323B"/>
                </a:solidFill>
                <a:latin typeface="Trebuchet MS"/>
                <a:ea typeface="Trebuchet MS"/>
                <a:cs typeface="Trebuchet MS"/>
                <a:sym typeface="Trebuchet MS"/>
              </a:rPr>
              <a:t>Question </a:t>
            </a:r>
            <a:r>
              <a:rPr b="1" lang="en-US" sz="1800">
                <a:solidFill>
                  <a:srgbClr val="2C3C43"/>
                </a:solidFill>
                <a:latin typeface="Trebuchet MS"/>
                <a:ea typeface="Trebuchet MS"/>
                <a:cs typeface="Trebuchet MS"/>
                <a:sym typeface="Trebuchet MS"/>
              </a:rPr>
              <a:t>2:</a:t>
            </a:r>
            <a:endParaRPr sz="1800">
              <a:solidFill>
                <a:schemeClr val="dk1"/>
              </a:solidFill>
              <a:latin typeface="Trebuchet MS"/>
              <a:ea typeface="Trebuchet MS"/>
              <a:cs typeface="Trebuchet MS"/>
              <a:sym typeface="Trebuchet MS"/>
            </a:endParaRPr>
          </a:p>
          <a:p>
            <a:pPr indent="0" lvl="0" marL="12700" marR="5080" rtl="0" algn="l">
              <a:lnSpc>
                <a:spcPct val="104944"/>
              </a:lnSpc>
              <a:spcBef>
                <a:spcPts val="969"/>
              </a:spcBef>
              <a:spcAft>
                <a:spcPts val="0"/>
              </a:spcAft>
              <a:buNone/>
            </a:pPr>
            <a:r>
              <a:rPr lang="en-US" sz="1800">
                <a:solidFill>
                  <a:srgbClr val="32323B"/>
                </a:solidFill>
                <a:latin typeface="Trebuchet MS"/>
                <a:ea typeface="Trebuchet MS"/>
                <a:cs typeface="Trebuchet MS"/>
                <a:sym typeface="Trebuchet MS"/>
              </a:rPr>
              <a:t>How could an effective ESG strategy have been integrated within the company to balance industrial development and environmental protection?</a:t>
            </a:r>
            <a:endParaRPr sz="1800">
              <a:solidFill>
                <a:schemeClr val="dk1"/>
              </a:solidFill>
              <a:latin typeface="Trebuchet MS"/>
              <a:ea typeface="Trebuchet MS"/>
              <a:cs typeface="Trebuchet MS"/>
              <a:sym typeface="Trebuchet MS"/>
            </a:endParaRPr>
          </a:p>
          <a:p>
            <a:pPr indent="0" lvl="0" marL="12700" marR="0" rtl="0" algn="l">
              <a:lnSpc>
                <a:spcPct val="103888"/>
              </a:lnSpc>
              <a:spcBef>
                <a:spcPts val="0"/>
              </a:spcBef>
              <a:spcAft>
                <a:spcPts val="0"/>
              </a:spcAft>
              <a:buNone/>
            </a:pPr>
            <a:r>
              <a:rPr lang="en-US" sz="1800">
                <a:solidFill>
                  <a:srgbClr val="32323B"/>
                </a:solidFill>
                <a:latin typeface="Trebuchet MS"/>
                <a:ea typeface="Trebuchet MS"/>
                <a:cs typeface="Trebuchet MS"/>
                <a:sym typeface="Trebuchet MS"/>
              </a:rPr>
              <a:t>Propose two practical improvement actions with a view to sustainability reporting and auditing.</a:t>
            </a:r>
            <a:endParaRPr sz="1800">
              <a:solidFill>
                <a:schemeClr val="dk1"/>
              </a:solidFill>
              <a:latin typeface="Trebuchet MS"/>
              <a:ea typeface="Trebuchet MS"/>
              <a:cs typeface="Trebuchet MS"/>
              <a:sym typeface="Trebuchet MS"/>
            </a:endParaRPr>
          </a:p>
        </p:txBody>
      </p:sp>
      <p:sp>
        <p:nvSpPr>
          <p:cNvPr id="672" name="Google Shape;672;p47"/>
          <p:cNvSpPr txBox="1"/>
          <p:nvPr/>
        </p:nvSpPr>
        <p:spPr>
          <a:xfrm>
            <a:off x="481623" y="5224705"/>
            <a:ext cx="186690" cy="606425"/>
          </a:xfrm>
          <a:prstGeom prst="rect">
            <a:avLst/>
          </a:prstGeom>
          <a:noFill/>
          <a:ln>
            <a:noFill/>
          </a:ln>
        </p:spPr>
        <p:txBody>
          <a:bodyPr anchorCtr="0" anchor="t" bIns="0" lIns="0" spcFirstLastPara="1" rIns="0" wrap="square" tIns="11425">
            <a:spAutoFit/>
          </a:bodyPr>
          <a:lstStyle/>
          <a:p>
            <a:pPr indent="0" lvl="0" marL="12700" marR="0" rtl="0" algn="l">
              <a:lnSpc>
                <a:spcPct val="100000"/>
              </a:lnSpc>
              <a:spcBef>
                <a:spcPts val="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a:p>
            <a:pPr indent="0" lvl="0" marL="12700" marR="0" rtl="0" algn="l">
              <a:lnSpc>
                <a:spcPct val="100000"/>
              </a:lnSpc>
              <a:spcBef>
                <a:spcPts val="1100"/>
              </a:spcBef>
              <a:spcAft>
                <a:spcPts val="0"/>
              </a:spcAft>
              <a:buNone/>
            </a:pPr>
            <a:r>
              <a:rPr lang="en-US" sz="1450">
                <a:solidFill>
                  <a:srgbClr val="F47521"/>
                </a:solidFill>
                <a:latin typeface="Lucida Sans"/>
                <a:ea typeface="Lucida Sans"/>
                <a:cs typeface="Lucida Sans"/>
                <a:sym typeface="Lucida Sans"/>
              </a:rPr>
              <a:t>▶</a:t>
            </a:r>
            <a:endParaRPr sz="1450">
              <a:solidFill>
                <a:schemeClr val="dk1"/>
              </a:solidFill>
              <a:latin typeface="Lucida Sans"/>
              <a:ea typeface="Lucida Sans"/>
              <a:cs typeface="Lucida Sans"/>
              <a:sym typeface="Lucida Sans"/>
            </a:endParaRPr>
          </a:p>
        </p:txBody>
      </p:sp>
      <p:sp>
        <p:nvSpPr>
          <p:cNvPr id="673" name="Google Shape;673;p47"/>
          <p:cNvSpPr txBox="1"/>
          <p:nvPr/>
        </p:nvSpPr>
        <p:spPr>
          <a:xfrm>
            <a:off x="807379" y="5112765"/>
            <a:ext cx="10331450" cy="1226820"/>
          </a:xfrm>
          <a:prstGeom prst="rect">
            <a:avLst/>
          </a:prstGeom>
          <a:noFill/>
          <a:ln>
            <a:noFill/>
          </a:ln>
        </p:spPr>
        <p:txBody>
          <a:bodyPr anchorCtr="0" anchor="t" bIns="0" lIns="0" spcFirstLastPara="1" rIns="0" wrap="square" tIns="98425">
            <a:spAutoFit/>
          </a:bodyPr>
          <a:lstStyle/>
          <a:p>
            <a:pPr indent="0" lvl="0" marL="12700" marR="0" rtl="0" algn="l">
              <a:lnSpc>
                <a:spcPct val="100000"/>
              </a:lnSpc>
              <a:spcBef>
                <a:spcPts val="0"/>
              </a:spcBef>
              <a:spcAft>
                <a:spcPts val="0"/>
              </a:spcAft>
              <a:buNone/>
            </a:pPr>
            <a:r>
              <a:rPr b="1" lang="en-US" sz="1800">
                <a:solidFill>
                  <a:srgbClr val="2C3C43"/>
                </a:solidFill>
                <a:latin typeface="Trebuchet MS"/>
                <a:ea typeface="Trebuchet MS"/>
                <a:cs typeface="Trebuchet MS"/>
                <a:sym typeface="Trebuchet MS"/>
              </a:rPr>
              <a:t>Question 3: </a:t>
            </a:r>
            <a:r>
              <a:rPr b="1" lang="en-US" sz="1800">
                <a:solidFill>
                  <a:srgbClr val="32323B"/>
                </a:solidFill>
                <a:latin typeface="Trebuchet MS"/>
                <a:ea typeface="Trebuchet MS"/>
                <a:cs typeface="Trebuchet MS"/>
                <a:sym typeface="Trebuchet MS"/>
              </a:rPr>
              <a:t>Question 3:</a:t>
            </a:r>
            <a:endParaRPr sz="1800">
              <a:solidFill>
                <a:schemeClr val="dk1"/>
              </a:solidFill>
              <a:latin typeface="Trebuchet MS"/>
              <a:ea typeface="Trebuchet MS"/>
              <a:cs typeface="Trebuchet MS"/>
              <a:sym typeface="Trebuchet MS"/>
            </a:endParaRPr>
          </a:p>
          <a:p>
            <a:pPr indent="0" lvl="0" marL="12700" marR="5080" rtl="0" algn="l">
              <a:lnSpc>
                <a:spcPct val="104944"/>
              </a:lnSpc>
              <a:spcBef>
                <a:spcPts val="969"/>
              </a:spcBef>
              <a:spcAft>
                <a:spcPts val="0"/>
              </a:spcAft>
              <a:buNone/>
            </a:pPr>
            <a:r>
              <a:rPr lang="en-US" sz="1800">
                <a:solidFill>
                  <a:srgbClr val="32323B"/>
                </a:solidFill>
                <a:latin typeface="Trebuchet MS"/>
                <a:ea typeface="Trebuchet MS"/>
                <a:cs typeface="Trebuchet MS"/>
                <a:sym typeface="Trebuchet MS"/>
              </a:rPr>
              <a:t>From the point of view of social responsibility and governance, what lessons can a modern company learn from the ILVA case?</a:t>
            </a:r>
            <a:endParaRPr sz="1800">
              <a:solidFill>
                <a:schemeClr val="dk1"/>
              </a:solidFill>
              <a:latin typeface="Trebuchet MS"/>
              <a:ea typeface="Trebuchet MS"/>
              <a:cs typeface="Trebuchet MS"/>
              <a:sym typeface="Trebuchet MS"/>
            </a:endParaRPr>
          </a:p>
          <a:p>
            <a:pPr indent="0" lvl="0" marL="12700" marR="0" rtl="0" algn="l">
              <a:lnSpc>
                <a:spcPct val="103888"/>
              </a:lnSpc>
              <a:spcBef>
                <a:spcPts val="0"/>
              </a:spcBef>
              <a:spcAft>
                <a:spcPts val="0"/>
              </a:spcAft>
              <a:buNone/>
            </a:pPr>
            <a:r>
              <a:rPr lang="en-US" sz="1800">
                <a:solidFill>
                  <a:srgbClr val="32323B"/>
                </a:solidFill>
                <a:latin typeface="Trebuchet MS"/>
                <a:ea typeface="Trebuchet MS"/>
                <a:cs typeface="Trebuchet MS"/>
                <a:sym typeface="Trebuchet MS"/>
              </a:rPr>
              <a:t>Reflect on how transparency and ESG reporting can influence stakeholder reputation and trust.</a:t>
            </a:r>
            <a:endParaRPr sz="1800">
              <a:solidFill>
                <a:schemeClr val="dk1"/>
              </a:solidFill>
              <a:latin typeface="Trebuchet MS"/>
              <a:ea typeface="Trebuchet MS"/>
              <a:cs typeface="Trebuchet MS"/>
              <a:sym typeface="Trebuchet MS"/>
            </a:endParaRPr>
          </a:p>
        </p:txBody>
      </p:sp>
      <p:sp>
        <p:nvSpPr>
          <p:cNvPr id="674" name="Google Shape;674;p47"/>
          <p:cNvSpPr txBox="1"/>
          <p:nvPr/>
        </p:nvSpPr>
        <p:spPr>
          <a:xfrm>
            <a:off x="4420331" y="1786084"/>
            <a:ext cx="3351529" cy="330200"/>
          </a:xfrm>
          <a:prstGeom prst="rect">
            <a:avLst/>
          </a:prstGeom>
          <a:noFill/>
          <a:ln>
            <a:noFill/>
          </a:ln>
        </p:spPr>
        <p:txBody>
          <a:bodyPr anchorCtr="0" anchor="t" bIns="0" lIns="0" spcFirstLastPara="1" rIns="0" wrap="square" tIns="12700">
            <a:spAutoFit/>
          </a:bodyPr>
          <a:lstStyle/>
          <a:p>
            <a:pPr indent="0" lvl="0" marL="12700" marR="0" rtl="0" algn="l">
              <a:lnSpc>
                <a:spcPct val="100000"/>
              </a:lnSpc>
              <a:spcBef>
                <a:spcPts val="0"/>
              </a:spcBef>
              <a:spcAft>
                <a:spcPts val="0"/>
              </a:spcAft>
              <a:buNone/>
            </a:pPr>
            <a:r>
              <a:rPr b="1" lang="en-US" sz="2000">
                <a:solidFill>
                  <a:srgbClr val="92D050"/>
                </a:solidFill>
                <a:latin typeface="Trebuchet MS"/>
                <a:ea typeface="Trebuchet MS"/>
                <a:cs typeface="Trebuchet MS"/>
                <a:sym typeface="Trebuchet MS"/>
              </a:rPr>
              <a:t>Questions on the case study</a:t>
            </a:r>
            <a:endParaRPr sz="2000">
              <a:solidFill>
                <a:schemeClr val="dk1"/>
              </a:solidFill>
              <a:latin typeface="Trebuchet MS"/>
              <a:ea typeface="Trebuchet MS"/>
              <a:cs typeface="Trebuchet MS"/>
              <a:sym typeface="Trebuchet MS"/>
            </a:endParaRPr>
          </a:p>
        </p:txBody>
      </p:sp>
      <p:sp>
        <p:nvSpPr>
          <p:cNvPr id="675" name="Google Shape;675;p47"/>
          <p:cNvSpPr txBox="1"/>
          <p:nvPr>
            <p:ph type="title"/>
          </p:nvPr>
        </p:nvSpPr>
        <p:spPr>
          <a:xfrm>
            <a:off x="2897014" y="573294"/>
            <a:ext cx="7214234" cy="654050"/>
          </a:xfrm>
          <a:prstGeom prst="rect">
            <a:avLst/>
          </a:prstGeom>
          <a:noFill/>
          <a:ln>
            <a:noFill/>
          </a:ln>
        </p:spPr>
        <p:txBody>
          <a:bodyPr anchorCtr="0" anchor="t" bIns="0" lIns="0" spcFirstLastPara="1" rIns="0" wrap="square" tIns="91425">
            <a:spAutoFit/>
          </a:bodyPr>
          <a:lstStyle/>
          <a:p>
            <a:pPr indent="499745" lvl="0" marL="12700" marR="5080" rtl="0" algn="l">
              <a:lnSpc>
                <a:spcPct val="78300"/>
              </a:lnSpc>
              <a:spcBef>
                <a:spcPts val="0"/>
              </a:spcBef>
              <a:spcAft>
                <a:spcPts val="0"/>
              </a:spcAft>
              <a:buClr>
                <a:schemeClr val="accent1"/>
              </a:buClr>
              <a:buSzPts val="2300"/>
              <a:buFont typeface="Trebuchet MS"/>
              <a:buNone/>
            </a:pPr>
            <a:r>
              <a:rPr lang="en-US" sz="2300"/>
              <a:t>Case study: </a:t>
            </a:r>
            <a:r>
              <a:rPr lang="en-US" sz="2300">
                <a:solidFill>
                  <a:srgbClr val="92D050"/>
                </a:solidFill>
              </a:rPr>
              <a:t>The ILVA case in Taranto – between industrial production and environmental responsibility</a:t>
            </a:r>
            <a:endParaRPr sz="23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48"/>
          <p:cNvSpPr txBox="1"/>
          <p:nvPr>
            <p:ph type="title"/>
          </p:nvPr>
        </p:nvSpPr>
        <p:spPr>
          <a:xfrm>
            <a:off x="343710" y="1119402"/>
            <a:ext cx="8596668" cy="6604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rgbClr val="255839"/>
              </a:buClr>
              <a:buSzPct val="100000"/>
              <a:buFont typeface="Trebuchet MS"/>
              <a:buNone/>
            </a:pPr>
            <a:r>
              <a:rPr lang="en-US">
                <a:solidFill>
                  <a:srgbClr val="255839"/>
                </a:solidFill>
              </a:rPr>
              <a:t>INDIVIDUAL TRAINER REFLECTION ACTIVITY</a:t>
            </a:r>
            <a:endParaRPr>
              <a:solidFill>
                <a:srgbClr val="255839"/>
              </a:solidFill>
            </a:endParaRPr>
          </a:p>
        </p:txBody>
      </p:sp>
      <p:sp>
        <p:nvSpPr>
          <p:cNvPr id="682" name="Google Shape;682;p48"/>
          <p:cNvSpPr txBox="1"/>
          <p:nvPr>
            <p:ph idx="2" type="body"/>
          </p:nvPr>
        </p:nvSpPr>
        <p:spPr>
          <a:xfrm>
            <a:off x="2748813" y="3596127"/>
            <a:ext cx="7916626" cy="1677725"/>
          </a:xfrm>
          <a:prstGeom prst="rect">
            <a:avLst/>
          </a:prstGeom>
          <a:noFill/>
          <a:ln>
            <a:noFill/>
          </a:ln>
        </p:spPr>
        <p:txBody>
          <a:bodyPr anchorCtr="0" anchor="t" bIns="0" lIns="0" spcFirstLastPara="1" rIns="0" wrap="square" tIns="0">
            <a:normAutofit fontScale="92500" lnSpcReduction="10000"/>
          </a:bodyPr>
          <a:lstStyle/>
          <a:p>
            <a:pPr indent="-342900" lvl="0" marL="342900" rtl="0" algn="l">
              <a:spcBef>
                <a:spcPts val="0"/>
              </a:spcBef>
              <a:spcAft>
                <a:spcPts val="0"/>
              </a:spcAft>
              <a:buSzPct val="80000"/>
              <a:buChar char="►"/>
            </a:pPr>
            <a:r>
              <a:rPr b="1" lang="en-US" sz="3600"/>
              <a:t>Worksheet 5:</a:t>
            </a:r>
            <a:endParaRPr/>
          </a:p>
          <a:p>
            <a:pPr indent="-173736" lvl="0" marL="342900" rtl="0" algn="l">
              <a:spcBef>
                <a:spcPts val="1000"/>
              </a:spcBef>
              <a:spcAft>
                <a:spcPts val="0"/>
              </a:spcAft>
              <a:buSzPct val="80000"/>
              <a:buNone/>
            </a:pPr>
            <a:r>
              <a:t/>
            </a:r>
            <a:endParaRPr b="1" sz="3600"/>
          </a:p>
          <a:p>
            <a:pPr indent="-342900" lvl="0" marL="342900" rtl="0" algn="l">
              <a:spcBef>
                <a:spcPts val="1000"/>
              </a:spcBef>
              <a:spcAft>
                <a:spcPts val="0"/>
              </a:spcAft>
              <a:buSzPct val="80000"/>
              <a:buChar char="►"/>
            </a:pPr>
            <a:r>
              <a:rPr b="1" i="1" lang="en-US" sz="3600"/>
              <a:t>Reflection and Next Steps</a:t>
            </a:r>
            <a:endParaRPr/>
          </a:p>
        </p:txBody>
      </p:sp>
      <p:pic>
        <p:nvPicPr>
          <p:cNvPr descr="Think Emoji PNGs for Free Download" id="683" name="Google Shape;683;p48"/>
          <p:cNvPicPr preferRelativeResize="0"/>
          <p:nvPr/>
        </p:nvPicPr>
        <p:blipFill rotWithShape="1">
          <a:blip r:embed="rId3">
            <a:alphaModFix/>
          </a:blip>
          <a:srcRect b="0" l="0" r="0" t="0"/>
          <a:stretch/>
        </p:blipFill>
        <p:spPr>
          <a:xfrm>
            <a:off x="0" y="1779802"/>
            <a:ext cx="3021386" cy="302138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49"/>
          <p:cNvSpPr txBox="1"/>
          <p:nvPr>
            <p:ph type="title"/>
          </p:nvPr>
        </p:nvSpPr>
        <p:spPr>
          <a:xfrm>
            <a:off x="343710" y="1119402"/>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GROUP REFLECTION ACTIVITY</a:t>
            </a:r>
            <a:endParaRPr>
              <a:solidFill>
                <a:srgbClr val="255839"/>
              </a:solidFill>
            </a:endParaRPr>
          </a:p>
        </p:txBody>
      </p:sp>
      <p:sp>
        <p:nvSpPr>
          <p:cNvPr id="690" name="Google Shape;690;p49"/>
          <p:cNvSpPr txBox="1"/>
          <p:nvPr>
            <p:ph idx="2" type="body"/>
          </p:nvPr>
        </p:nvSpPr>
        <p:spPr>
          <a:xfrm>
            <a:off x="589600" y="3859306"/>
            <a:ext cx="7916626" cy="1677725"/>
          </a:xfrm>
          <a:prstGeom prst="rect">
            <a:avLst/>
          </a:prstGeom>
          <a:noFill/>
          <a:ln>
            <a:noFill/>
          </a:ln>
        </p:spPr>
        <p:txBody>
          <a:bodyPr anchorCtr="0" anchor="t" bIns="0" lIns="0" spcFirstLastPara="1" rIns="0" wrap="square" tIns="0">
            <a:normAutofit/>
          </a:bodyPr>
          <a:lstStyle/>
          <a:p>
            <a:pPr indent="-342900" lvl="0" marL="342900" rtl="0" algn="l">
              <a:spcBef>
                <a:spcPts val="0"/>
              </a:spcBef>
              <a:spcAft>
                <a:spcPts val="0"/>
              </a:spcAft>
              <a:buSzPts val="2880"/>
              <a:buChar char="►"/>
            </a:pPr>
            <a:r>
              <a:rPr b="1" i="1" lang="en-US" sz="3600"/>
              <a:t>What is one change that you will implement first?</a:t>
            </a:r>
            <a:endParaRPr/>
          </a:p>
        </p:txBody>
      </p:sp>
      <p:pic>
        <p:nvPicPr>
          <p:cNvPr id="691" name="Google Shape;691;p49"/>
          <p:cNvPicPr preferRelativeResize="0"/>
          <p:nvPr/>
        </p:nvPicPr>
        <p:blipFill rotWithShape="1">
          <a:blip r:embed="rId3">
            <a:alphaModFix/>
          </a:blip>
          <a:srcRect b="0" l="0" r="0" t="0"/>
          <a:stretch/>
        </p:blipFill>
        <p:spPr>
          <a:xfrm>
            <a:off x="5883334" y="815137"/>
            <a:ext cx="3921493" cy="261386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50"/>
          <p:cNvSpPr txBox="1"/>
          <p:nvPr>
            <p:ph idx="1" type="body"/>
          </p:nvPr>
        </p:nvSpPr>
        <p:spPr>
          <a:xfrm>
            <a:off x="330214" y="1864624"/>
            <a:ext cx="6371016" cy="500784"/>
          </a:xfrm>
          <a:prstGeom prst="rect">
            <a:avLst/>
          </a:prstGeom>
          <a:noFill/>
          <a:ln>
            <a:noFill/>
          </a:ln>
        </p:spPr>
        <p:txBody>
          <a:bodyPr anchorCtr="0" anchor="ctr" bIns="0" lIns="0" spcFirstLastPara="1" rIns="0" wrap="square" tIns="0">
            <a:normAutofit/>
          </a:bodyPr>
          <a:lstStyle/>
          <a:p>
            <a:pPr indent="-342900" lvl="0" marL="342900" rtl="0" algn="l">
              <a:spcBef>
                <a:spcPts val="0"/>
              </a:spcBef>
              <a:spcAft>
                <a:spcPts val="0"/>
              </a:spcAft>
              <a:buSzPts val="1600"/>
              <a:buChar char="►"/>
            </a:pPr>
            <a:r>
              <a:rPr b="1" lang="en-US"/>
              <a:t>Designing an ESE Training Session</a:t>
            </a:r>
            <a:endParaRPr/>
          </a:p>
        </p:txBody>
      </p:sp>
      <p:sp>
        <p:nvSpPr>
          <p:cNvPr id="698" name="Google Shape;698;p50"/>
          <p:cNvSpPr txBox="1"/>
          <p:nvPr>
            <p:ph idx="2" type="body"/>
          </p:nvPr>
        </p:nvSpPr>
        <p:spPr>
          <a:xfrm>
            <a:off x="399369" y="2884422"/>
            <a:ext cx="6371016" cy="3109124"/>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b="1" lang="en-US"/>
              <a:t>Duration:</a:t>
            </a:r>
            <a:r>
              <a:rPr lang="en-US"/>
              <a:t> 1 hour</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Participants should:</a:t>
            </a:r>
            <a:endParaRPr/>
          </a:p>
          <a:p>
            <a:pPr indent="-342900" lvl="0" marL="342900" rtl="0" algn="l">
              <a:spcBef>
                <a:spcPts val="1000"/>
              </a:spcBef>
              <a:spcAft>
                <a:spcPts val="0"/>
              </a:spcAft>
              <a:buSzPts val="1440"/>
              <a:buChar char="►"/>
            </a:pPr>
            <a:r>
              <a:rPr lang="en-US"/>
              <a:t>Select </a:t>
            </a:r>
            <a:r>
              <a:rPr b="1" lang="en-US"/>
              <a:t>one ESE unit</a:t>
            </a:r>
            <a:r>
              <a:rPr lang="en-US"/>
              <a:t> and design a short training activity by using Worksheet 6</a:t>
            </a:r>
            <a:endParaRPr/>
          </a:p>
          <a:p>
            <a:pPr indent="0" lvl="0" marL="0" rtl="0" algn="l">
              <a:spcBef>
                <a:spcPts val="1000"/>
              </a:spcBef>
              <a:spcAft>
                <a:spcPts val="0"/>
              </a:spcAft>
              <a:buSzPts val="1440"/>
              <a:buNone/>
            </a:pPr>
            <a:r>
              <a:t/>
            </a:r>
            <a:endParaRPr b="1"/>
          </a:p>
          <a:p>
            <a:pPr indent="0" lvl="0" marL="0" rtl="0" algn="l">
              <a:spcBef>
                <a:spcPts val="1000"/>
              </a:spcBef>
              <a:spcAft>
                <a:spcPts val="0"/>
              </a:spcAft>
              <a:buSzPts val="1440"/>
              <a:buNone/>
            </a:pPr>
            <a:r>
              <a:rPr b="1" lang="en-US"/>
              <a:t>Expected output:</a:t>
            </a:r>
            <a:r>
              <a:rPr lang="en-US"/>
              <a:t> a lesson plan for a mini-training activity</a:t>
            </a:r>
            <a:endParaRPr/>
          </a:p>
        </p:txBody>
      </p:sp>
      <p:sp>
        <p:nvSpPr>
          <p:cNvPr id="699" name="Google Shape;699;p50"/>
          <p:cNvSpPr txBox="1"/>
          <p:nvPr>
            <p:ph type="title"/>
          </p:nvPr>
        </p:nvSpPr>
        <p:spPr>
          <a:xfrm>
            <a:off x="645764" y="925716"/>
            <a:ext cx="6055466" cy="83978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Self-Directed Learning Task</a:t>
            </a:r>
            <a:endParaRPr/>
          </a:p>
        </p:txBody>
      </p:sp>
      <p:sp>
        <p:nvSpPr>
          <p:cNvPr id="700" name="Google Shape;700;p50"/>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701" name="Google Shape;701;p50"/>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51"/>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Using ESE Materials in This Module</a:t>
            </a:r>
            <a:endParaRPr>
              <a:solidFill>
                <a:srgbClr val="255839"/>
              </a:solidFill>
            </a:endParaRPr>
          </a:p>
        </p:txBody>
      </p:sp>
      <p:sp>
        <p:nvSpPr>
          <p:cNvPr id="708" name="Google Shape;708;p51"/>
          <p:cNvSpPr txBox="1"/>
          <p:nvPr>
            <p:ph idx="2" type="body"/>
          </p:nvPr>
        </p:nvSpPr>
        <p:spPr>
          <a:xfrm>
            <a:off x="399369" y="2109789"/>
            <a:ext cx="9313591" cy="311492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In this module, the following ESE materials are used:</a:t>
            </a:r>
            <a:endParaRPr/>
          </a:p>
          <a:p>
            <a:pPr indent="-342900" lvl="0" marL="342900" rtl="0" algn="l">
              <a:spcBef>
                <a:spcPts val="1000"/>
              </a:spcBef>
              <a:spcAft>
                <a:spcPts val="0"/>
              </a:spcAft>
              <a:buSzPts val="1440"/>
              <a:buChar char="►"/>
            </a:pPr>
            <a:r>
              <a:rPr lang="en-US"/>
              <a:t>Case studies from CU6</a:t>
            </a:r>
            <a:endParaRPr/>
          </a:p>
          <a:p>
            <a:pPr indent="-342900" lvl="0" marL="342900" rtl="0" algn="l">
              <a:spcBef>
                <a:spcPts val="1000"/>
              </a:spcBef>
              <a:spcAft>
                <a:spcPts val="0"/>
              </a:spcAft>
              <a:buSzPts val="1440"/>
              <a:buChar char="►"/>
            </a:pPr>
            <a:r>
              <a:rPr lang="en-US"/>
              <a:t>Presentations from all units (CU1-CU9)</a:t>
            </a:r>
            <a:endParaRPr/>
          </a:p>
          <a:p>
            <a:pPr indent="-342900" lvl="0" marL="342900" rtl="0" algn="l">
              <a:spcBef>
                <a:spcPts val="1000"/>
              </a:spcBef>
              <a:spcAft>
                <a:spcPts val="0"/>
              </a:spcAft>
              <a:buSzPts val="1440"/>
              <a:buChar char="►"/>
            </a:pPr>
            <a:r>
              <a:rPr lang="en-US"/>
              <a:t>Interactive diagram from CU6 </a:t>
            </a:r>
            <a:endParaRPr/>
          </a:p>
          <a:p>
            <a:pPr indent="0" lvl="0" marL="0" rtl="0" algn="l">
              <a:spcBef>
                <a:spcPts val="1000"/>
              </a:spcBef>
              <a:spcAft>
                <a:spcPts val="0"/>
              </a:spcAft>
              <a:buSzPts val="1440"/>
              <a:buNone/>
            </a:pPr>
            <a:r>
              <a:t/>
            </a:r>
            <a:endParaRPr/>
          </a:p>
          <a:p>
            <a:pPr indent="0" lvl="0" marL="0" rtl="0" algn="l">
              <a:spcBef>
                <a:spcPts val="1000"/>
              </a:spcBef>
              <a:spcAft>
                <a:spcPts val="0"/>
              </a:spcAft>
              <a:buSzPts val="1440"/>
              <a:buNone/>
            </a:pPr>
            <a:r>
              <a:rPr lang="en-US"/>
              <a:t>These materials are integrated throughout the module and are used during presentations, discussions, practical activities, and case-study analysis as described in the trainer notes.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52"/>
          <p:cNvSpPr txBox="1"/>
          <p:nvPr>
            <p:ph idx="2" type="body"/>
          </p:nvPr>
        </p:nvSpPr>
        <p:spPr>
          <a:xfrm>
            <a:off x="399370" y="2177491"/>
            <a:ext cx="6371016" cy="2479033"/>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Participants perform specific activities as described in slides and worksheets</a:t>
            </a:r>
            <a:endParaRPr/>
          </a:p>
          <a:p>
            <a:pPr indent="0" lvl="0" marL="0" rtl="0" algn="l">
              <a:spcBef>
                <a:spcPts val="1000"/>
              </a:spcBef>
              <a:spcAft>
                <a:spcPts val="0"/>
              </a:spcAft>
              <a:buSzPts val="1440"/>
              <a:buNone/>
            </a:pPr>
            <a:r>
              <a:rPr lang="en-US"/>
              <a:t>Working format: depending on the activity, participants work individual / pairs / groups</a:t>
            </a:r>
            <a:br>
              <a:rPr lang="en-US"/>
            </a:br>
            <a:r>
              <a:rPr lang="en-US"/>
              <a:t>Time: between 10 and 45 minutes, depending on the complexity of the task</a:t>
            </a:r>
            <a:endParaRPr/>
          </a:p>
          <a:p>
            <a:pPr indent="0" lvl="0" marL="0" rtl="0" algn="l">
              <a:spcBef>
                <a:spcPts val="1000"/>
              </a:spcBef>
              <a:spcAft>
                <a:spcPts val="0"/>
              </a:spcAft>
              <a:buSzPts val="1440"/>
              <a:buNone/>
            </a:pPr>
            <a:r>
              <a:rPr lang="en-US"/>
              <a:t>Material needed: worksheets and case studies</a:t>
            </a:r>
            <a:endParaRPr/>
          </a:p>
        </p:txBody>
      </p:sp>
      <p:sp>
        <p:nvSpPr>
          <p:cNvPr id="714" name="Google Shape;714;p52"/>
          <p:cNvSpPr txBox="1"/>
          <p:nvPr>
            <p:ph type="title"/>
          </p:nvPr>
        </p:nvSpPr>
        <p:spPr>
          <a:xfrm>
            <a:off x="477520" y="971837"/>
            <a:ext cx="8596668" cy="72742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Activities in This Module</a:t>
            </a:r>
            <a:endParaRPr>
              <a:solidFill>
                <a:srgbClr val="255839"/>
              </a:solidFill>
            </a:endParaRPr>
          </a:p>
        </p:txBody>
      </p:sp>
      <p:sp>
        <p:nvSpPr>
          <p:cNvPr id="715" name="Google Shape;715;p52"/>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pic>
        <p:nvPicPr>
          <p:cNvPr id="716" name="Google Shape;716;p52"/>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3"/>
          <p:cNvSpPr txBox="1"/>
          <p:nvPr>
            <p:ph type="title"/>
          </p:nvPr>
        </p:nvSpPr>
        <p:spPr>
          <a:xfrm>
            <a:off x="399369" y="788988"/>
            <a:ext cx="8596668" cy="6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Practical Activities Outputs</a:t>
            </a:r>
            <a:endParaRPr>
              <a:solidFill>
                <a:srgbClr val="255839"/>
              </a:solidFill>
            </a:endParaRPr>
          </a:p>
        </p:txBody>
      </p:sp>
      <p:sp>
        <p:nvSpPr>
          <p:cNvPr id="722" name="Google Shape;722;p53"/>
          <p:cNvSpPr txBox="1"/>
          <p:nvPr>
            <p:ph idx="2" type="body"/>
          </p:nvPr>
        </p:nvSpPr>
        <p:spPr>
          <a:xfrm>
            <a:off x="284109" y="2018008"/>
            <a:ext cx="9313591" cy="3176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By the end of this module, participants should produce:</a:t>
            </a:r>
            <a:endParaRPr/>
          </a:p>
          <a:p>
            <a:pPr indent="-342900" lvl="0" marL="342900" rtl="0" algn="l">
              <a:spcBef>
                <a:spcPts val="1000"/>
              </a:spcBef>
              <a:spcAft>
                <a:spcPts val="0"/>
              </a:spcAft>
              <a:buSzPts val="1440"/>
              <a:buChar char="►"/>
            </a:pPr>
            <a:r>
              <a:rPr b="1" lang="en-US"/>
              <a:t>Programme Integration Design Worksheet</a:t>
            </a:r>
            <a:r>
              <a:rPr lang="en-US"/>
              <a:t> </a:t>
            </a:r>
            <a:endParaRPr/>
          </a:p>
          <a:p>
            <a:pPr indent="-342900" lvl="0" marL="342900" rtl="0" algn="l">
              <a:spcBef>
                <a:spcPts val="1000"/>
              </a:spcBef>
              <a:spcAft>
                <a:spcPts val="0"/>
              </a:spcAft>
              <a:buSzPts val="1440"/>
              <a:buChar char="►"/>
            </a:pPr>
            <a:r>
              <a:rPr b="1" lang="en-US"/>
              <a:t>Case Study Analysis</a:t>
            </a:r>
            <a:r>
              <a:rPr lang="en-US"/>
              <a:t> </a:t>
            </a:r>
            <a:endParaRPr/>
          </a:p>
          <a:p>
            <a:pPr indent="-342900" lvl="0" marL="342900" rtl="0" algn="l">
              <a:spcBef>
                <a:spcPts val="1000"/>
              </a:spcBef>
              <a:spcAft>
                <a:spcPts val="0"/>
              </a:spcAft>
              <a:buSzPts val="1440"/>
              <a:buChar char="►"/>
            </a:pPr>
            <a:r>
              <a:rPr b="1" lang="en-US"/>
              <a:t>Reflection Worksheet</a:t>
            </a:r>
            <a:endParaRPr/>
          </a:p>
          <a:p>
            <a:pPr indent="-342900" lvl="0" marL="342900" rtl="0" algn="l">
              <a:spcBef>
                <a:spcPts val="1000"/>
              </a:spcBef>
              <a:spcAft>
                <a:spcPts val="0"/>
              </a:spcAft>
              <a:buSzPts val="1440"/>
              <a:buChar char="►"/>
            </a:pPr>
            <a:r>
              <a:rPr b="1" lang="en-US"/>
              <a:t>SDL Mini Training Design Task</a:t>
            </a:r>
            <a:endParaRPr/>
          </a:p>
          <a:p>
            <a:pPr indent="-342900" lvl="0" marL="342900" rtl="0" algn="l">
              <a:spcBef>
                <a:spcPts val="1000"/>
              </a:spcBef>
              <a:spcAft>
                <a:spcPts val="0"/>
              </a:spcAft>
              <a:buSzPts val="1440"/>
              <a:buChar char="►"/>
            </a:pPr>
            <a:r>
              <a:rPr b="1" lang="en-US"/>
              <a:t>Facilitation Planning Evidence</a:t>
            </a:r>
            <a:r>
              <a:rPr lang="en-US"/>
              <a:t> </a:t>
            </a:r>
            <a:endParaRPr/>
          </a:p>
          <a:p>
            <a:pPr indent="0" lvl="0" marL="0" rtl="0" algn="l">
              <a:spcBef>
                <a:spcPts val="1000"/>
              </a:spcBef>
              <a:spcAft>
                <a:spcPts val="0"/>
              </a:spcAft>
              <a:buSzPts val="1440"/>
              <a:buNone/>
            </a:pPr>
            <a:r>
              <a:rPr lang="en-US"/>
              <a:t>These outputs may contribute to the Trainer Portfolio.</a:t>
            </a:r>
            <a:endParaRPr/>
          </a:p>
          <a:p>
            <a:pPr indent="0" lvl="0" marL="0" rtl="0" algn="l">
              <a:spcBef>
                <a:spcPts val="1000"/>
              </a:spcBef>
              <a:spcAft>
                <a:spcPts val="0"/>
              </a:spcAft>
              <a:buSzPts val="1440"/>
              <a:buNone/>
            </a:pPr>
            <a: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54"/>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729" name="Google Shape;729;p54"/>
          <p:cNvSpPr txBox="1"/>
          <p:nvPr>
            <p:ph type="title"/>
          </p:nvPr>
        </p:nvSpPr>
        <p:spPr>
          <a:xfrm>
            <a:off x="645765" y="1022669"/>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Trainer Portfolio Link</a:t>
            </a:r>
            <a:endParaRPr>
              <a:solidFill>
                <a:srgbClr val="255839"/>
              </a:solidFill>
            </a:endParaRPr>
          </a:p>
        </p:txBody>
      </p:sp>
      <p:sp>
        <p:nvSpPr>
          <p:cNvPr id="730" name="Google Shape;730;p54"/>
          <p:cNvSpPr txBox="1"/>
          <p:nvPr>
            <p:ph idx="1" type="body"/>
          </p:nvPr>
        </p:nvSpPr>
        <p:spPr>
          <a:xfrm>
            <a:off x="645765" y="2066412"/>
            <a:ext cx="5792984" cy="4156588"/>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This module contributes to the Trainer Portfolio through:</a:t>
            </a:r>
            <a:endParaRPr/>
          </a:p>
          <a:p>
            <a:pPr indent="-342900" lvl="0" marL="342900" rtl="0" algn="l">
              <a:spcBef>
                <a:spcPts val="1000"/>
              </a:spcBef>
              <a:spcAft>
                <a:spcPts val="0"/>
              </a:spcAft>
              <a:buSzPts val="1440"/>
              <a:buChar char="►"/>
            </a:pPr>
            <a:r>
              <a:rPr lang="en-US"/>
              <a:t>Sustainability system map</a:t>
            </a:r>
            <a:endParaRPr/>
          </a:p>
          <a:p>
            <a:pPr indent="-342900" lvl="0" marL="342900" rtl="0" algn="l">
              <a:spcBef>
                <a:spcPts val="1000"/>
              </a:spcBef>
              <a:spcAft>
                <a:spcPts val="0"/>
              </a:spcAft>
              <a:buSzPts val="1440"/>
              <a:buChar char="►"/>
            </a:pPr>
            <a:r>
              <a:rPr lang="en-US"/>
              <a:t>Integration plan</a:t>
            </a:r>
            <a:endParaRPr/>
          </a:p>
          <a:p>
            <a:pPr indent="-342900" lvl="0" marL="342900" rtl="0" algn="l">
              <a:spcBef>
                <a:spcPts val="1000"/>
              </a:spcBef>
              <a:spcAft>
                <a:spcPts val="0"/>
              </a:spcAft>
              <a:buSzPts val="1440"/>
              <a:buChar char="►"/>
            </a:pPr>
            <a:r>
              <a:rPr lang="en-US"/>
              <a:t>Case analysis</a:t>
            </a:r>
            <a:endParaRPr/>
          </a:p>
          <a:p>
            <a:pPr indent="-342900" lvl="0" marL="342900" rtl="0" algn="l">
              <a:spcBef>
                <a:spcPts val="1000"/>
              </a:spcBef>
              <a:spcAft>
                <a:spcPts val="0"/>
              </a:spcAft>
              <a:buSzPts val="1440"/>
              <a:buChar char="►"/>
            </a:pPr>
            <a:r>
              <a:rPr lang="en-US"/>
              <a:t>Reflection</a:t>
            </a:r>
            <a:endParaRPr/>
          </a:p>
          <a:p>
            <a:pPr indent="-342900" lvl="0" marL="342900" rtl="0" algn="l">
              <a:spcBef>
                <a:spcPts val="1000"/>
              </a:spcBef>
              <a:spcAft>
                <a:spcPts val="0"/>
              </a:spcAft>
              <a:buSzPts val="1440"/>
              <a:buChar char="►"/>
            </a:pPr>
            <a:r>
              <a:rPr lang="en-US"/>
              <a:t>SDL training design (lesson plan for mini-training)</a:t>
            </a:r>
            <a:endParaRPr/>
          </a:p>
        </p:txBody>
      </p:sp>
      <p:pic>
        <p:nvPicPr>
          <p:cNvPr id="731" name="Google Shape;731;p54"/>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55"/>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738" name="Google Shape;738;p55"/>
          <p:cNvSpPr txBox="1"/>
          <p:nvPr>
            <p:ph type="title"/>
          </p:nvPr>
        </p:nvSpPr>
        <p:spPr>
          <a:xfrm>
            <a:off x="1859843" y="546292"/>
            <a:ext cx="7568466" cy="7416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Summary and Next Steps		(1)</a:t>
            </a:r>
            <a:endParaRPr>
              <a:solidFill>
                <a:srgbClr val="255839"/>
              </a:solidFill>
            </a:endParaRPr>
          </a:p>
        </p:txBody>
      </p:sp>
      <p:sp>
        <p:nvSpPr>
          <p:cNvPr id="739" name="Google Shape;739;p55"/>
          <p:cNvSpPr txBox="1"/>
          <p:nvPr>
            <p:ph idx="1" type="body"/>
          </p:nvPr>
        </p:nvSpPr>
        <p:spPr>
          <a:xfrm>
            <a:off x="645765" y="1721224"/>
            <a:ext cx="5993240" cy="4590484"/>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SzPts val="1440"/>
              <a:buNone/>
            </a:pPr>
            <a:r>
              <a:rPr lang="en-US"/>
              <a:t>In this module, we covered:</a:t>
            </a:r>
            <a:endParaRPr/>
          </a:p>
          <a:p>
            <a:pPr indent="-342900" lvl="0" marL="342900" rtl="0" algn="l">
              <a:spcBef>
                <a:spcPts val="1000"/>
              </a:spcBef>
              <a:spcAft>
                <a:spcPts val="0"/>
              </a:spcAft>
              <a:buSzPts val="1440"/>
              <a:buChar char="►"/>
            </a:pPr>
            <a:r>
              <a:rPr lang="en-US"/>
              <a:t>Sustainability integration in VET requires a whole-system approach.</a:t>
            </a:r>
            <a:endParaRPr/>
          </a:p>
          <a:p>
            <a:pPr indent="-342900" lvl="0" marL="342900" rtl="0" algn="l">
              <a:spcBef>
                <a:spcPts val="1000"/>
              </a:spcBef>
              <a:spcAft>
                <a:spcPts val="0"/>
              </a:spcAft>
              <a:buSzPts val="1440"/>
              <a:buChar char="►"/>
            </a:pPr>
            <a:r>
              <a:rPr lang="en-US"/>
              <a:t>VET trainers play a key role in promoting sustainable practices.</a:t>
            </a:r>
            <a:endParaRPr/>
          </a:p>
          <a:p>
            <a:pPr indent="-342900" lvl="0" marL="342900" rtl="0" algn="l">
              <a:spcBef>
                <a:spcPts val="1000"/>
              </a:spcBef>
              <a:spcAft>
                <a:spcPts val="0"/>
              </a:spcAft>
              <a:buSzPts val="1440"/>
              <a:buChar char="►"/>
            </a:pPr>
            <a:r>
              <a:rPr lang="en-US"/>
              <a:t>Systems thinking helps address complex sustainability challenges.</a:t>
            </a:r>
            <a:endParaRPr/>
          </a:p>
          <a:p>
            <a:pPr indent="-342900" lvl="0" marL="342900" rtl="0" algn="l">
              <a:spcBef>
                <a:spcPts val="1000"/>
              </a:spcBef>
              <a:spcAft>
                <a:spcPts val="0"/>
              </a:spcAft>
              <a:buSzPts val="1440"/>
              <a:buChar char="►"/>
            </a:pPr>
            <a:r>
              <a:rPr lang="en-US"/>
              <a:t>Sustainability education should be interactive, reflective, and learner-centred.</a:t>
            </a:r>
            <a:endParaRPr/>
          </a:p>
          <a:p>
            <a:pPr indent="-342900" lvl="0" marL="342900" rtl="0" algn="l">
              <a:spcBef>
                <a:spcPts val="1000"/>
              </a:spcBef>
              <a:spcAft>
                <a:spcPts val="0"/>
              </a:spcAft>
              <a:buSzPts val="1440"/>
              <a:buChar char="►"/>
            </a:pPr>
            <a:r>
              <a:rPr lang="en-US"/>
              <a:t>Stakeholder engagement supports successful sustainability integration.</a:t>
            </a:r>
            <a:endParaRPr/>
          </a:p>
          <a:p>
            <a:pPr indent="-342900" lvl="0" marL="342900" rtl="0" algn="l">
              <a:spcBef>
                <a:spcPts val="1000"/>
              </a:spcBef>
              <a:spcAft>
                <a:spcPts val="0"/>
              </a:spcAft>
              <a:buSzPts val="1440"/>
              <a:buChar char="►"/>
            </a:pPr>
            <a:r>
              <a:rPr lang="en-US"/>
              <a:t>Planning, monitoring, and continuous improvement are essential for impact.</a:t>
            </a:r>
            <a:endParaRPr/>
          </a:p>
        </p:txBody>
      </p:sp>
      <p:pic>
        <p:nvPicPr>
          <p:cNvPr id="740" name="Google Shape;740;p55"/>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56"/>
          <p:cNvSpPr/>
          <p:nvPr/>
        </p:nvSpPr>
        <p:spPr>
          <a:xfrm>
            <a:off x="6776720" y="1554480"/>
            <a:ext cx="4937760" cy="4958080"/>
          </a:xfrm>
          <a:prstGeom prst="roundRect">
            <a:avLst>
              <a:gd fmla="val 16667" name="adj"/>
            </a:avLst>
          </a:prstGeom>
          <a:solidFill>
            <a:srgbClr val="3E781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rebuchet MS"/>
              <a:ea typeface="Trebuchet MS"/>
              <a:cs typeface="Trebuchet MS"/>
              <a:sym typeface="Trebuchet MS"/>
            </a:endParaRPr>
          </a:p>
        </p:txBody>
      </p:sp>
      <p:sp>
        <p:nvSpPr>
          <p:cNvPr id="747" name="Google Shape;747;p56"/>
          <p:cNvSpPr txBox="1"/>
          <p:nvPr>
            <p:ph type="title"/>
          </p:nvPr>
        </p:nvSpPr>
        <p:spPr>
          <a:xfrm>
            <a:off x="1859843" y="546292"/>
            <a:ext cx="7568466" cy="74168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Summary and Next Steps		(2)</a:t>
            </a:r>
            <a:endParaRPr>
              <a:solidFill>
                <a:srgbClr val="255839"/>
              </a:solidFill>
            </a:endParaRPr>
          </a:p>
        </p:txBody>
      </p:sp>
      <p:sp>
        <p:nvSpPr>
          <p:cNvPr id="748" name="Google Shape;748;p56"/>
          <p:cNvSpPr txBox="1"/>
          <p:nvPr>
            <p:ph idx="1" type="body"/>
          </p:nvPr>
        </p:nvSpPr>
        <p:spPr>
          <a:xfrm>
            <a:off x="645765" y="1721224"/>
            <a:ext cx="5993240" cy="4958080"/>
          </a:xfrm>
          <a:prstGeom prst="rect">
            <a:avLst/>
          </a:prstGeom>
          <a:noFill/>
          <a:ln>
            <a:noFill/>
          </a:ln>
        </p:spPr>
        <p:txBody>
          <a:bodyPr anchorCtr="0" anchor="t" bIns="0" lIns="0" spcFirstLastPara="1" rIns="0" wrap="square" tIns="0">
            <a:normAutofit fontScale="92500" lnSpcReduction="20000"/>
          </a:bodyPr>
          <a:lstStyle/>
          <a:p>
            <a:pPr indent="0" lvl="0" marL="0" rtl="0" algn="l">
              <a:spcBef>
                <a:spcPts val="0"/>
              </a:spcBef>
              <a:spcAft>
                <a:spcPts val="0"/>
              </a:spcAft>
              <a:buSzPct val="80000"/>
              <a:buNone/>
            </a:pPr>
            <a:r>
              <a:rPr b="1" lang="en-US"/>
              <a:t>Key takeaways </a:t>
            </a:r>
            <a:r>
              <a:rPr lang="en-US"/>
              <a:t>from this module:</a:t>
            </a:r>
            <a:endParaRPr/>
          </a:p>
          <a:p>
            <a:pPr indent="-342900" lvl="0" marL="342900" rtl="0" algn="l">
              <a:spcBef>
                <a:spcPts val="1000"/>
              </a:spcBef>
              <a:spcAft>
                <a:spcPts val="0"/>
              </a:spcAft>
              <a:buSzPct val="80000"/>
              <a:buChar char="►"/>
            </a:pPr>
            <a:r>
              <a:rPr lang="en-US"/>
              <a:t>Change management models support sustainability transitions in organisations.</a:t>
            </a:r>
            <a:endParaRPr/>
          </a:p>
          <a:p>
            <a:pPr indent="-342900" lvl="0" marL="342900" rtl="0" algn="l">
              <a:spcBef>
                <a:spcPts val="1000"/>
              </a:spcBef>
              <a:spcAft>
                <a:spcPts val="0"/>
              </a:spcAft>
              <a:buSzPct val="80000"/>
              <a:buChar char="►"/>
            </a:pPr>
            <a:r>
              <a:rPr lang="en-US"/>
              <a:t>Real-world case studies strengthen practical sustainability understanding.</a:t>
            </a:r>
            <a:endParaRPr/>
          </a:p>
          <a:p>
            <a:pPr indent="-342900" lvl="0" marL="342900" rtl="0" algn="l">
              <a:spcBef>
                <a:spcPts val="1000"/>
              </a:spcBef>
              <a:spcAft>
                <a:spcPts val="0"/>
              </a:spcAft>
              <a:buSzPct val="80000"/>
              <a:buChar char="►"/>
            </a:pPr>
            <a:r>
              <a:rPr lang="en-US"/>
              <a:t>ESE materials should be adapted to local and sector-specific contexts.</a:t>
            </a:r>
            <a:endParaRPr/>
          </a:p>
          <a:p>
            <a:pPr indent="-342900" lvl="0" marL="342900" rtl="0" algn="l">
              <a:spcBef>
                <a:spcPts val="1000"/>
              </a:spcBef>
              <a:spcAft>
                <a:spcPts val="0"/>
              </a:spcAft>
              <a:buSzPct val="80000"/>
              <a:buChar char="►"/>
            </a:pPr>
            <a:r>
              <a:rPr lang="en-US"/>
              <a:t>Reflection and collaboration support continuous professional development.</a:t>
            </a:r>
            <a:endParaRPr/>
          </a:p>
          <a:p>
            <a:pPr indent="-342900" lvl="0" marL="342900" rtl="0" algn="l">
              <a:spcBef>
                <a:spcPts val="1000"/>
              </a:spcBef>
              <a:spcAft>
                <a:spcPts val="0"/>
              </a:spcAft>
              <a:buSzPct val="80000"/>
              <a:buChar char="►"/>
            </a:pPr>
            <a:r>
              <a:rPr lang="en-US"/>
              <a:t>The Trainer Portfolio documents learning, practice, and improvement.</a:t>
            </a:r>
            <a:endParaRPr/>
          </a:p>
          <a:p>
            <a:pPr indent="-342900" lvl="0" marL="342900" rtl="0" algn="l">
              <a:spcBef>
                <a:spcPts val="1000"/>
              </a:spcBef>
              <a:spcAft>
                <a:spcPts val="0"/>
              </a:spcAft>
              <a:buSzPct val="80000"/>
              <a:buChar char="►"/>
            </a:pPr>
            <a:r>
              <a:rPr lang="en-US"/>
              <a:t>Sustainability education empowers learners to contribute to sustainable development</a:t>
            </a:r>
            <a:endParaRPr/>
          </a:p>
          <a:p>
            <a:pPr indent="0" lvl="0" marL="0" rtl="0" algn="l">
              <a:spcBef>
                <a:spcPts val="1000"/>
              </a:spcBef>
              <a:spcAft>
                <a:spcPts val="0"/>
              </a:spcAft>
              <a:buSzPct val="80000"/>
              <a:buNone/>
            </a:pPr>
            <a:r>
              <a:t/>
            </a:r>
            <a:endParaRPr/>
          </a:p>
          <a:p>
            <a:pPr indent="0" lvl="0" marL="0" rtl="0" algn="l">
              <a:spcBef>
                <a:spcPts val="1000"/>
              </a:spcBef>
              <a:spcAft>
                <a:spcPts val="0"/>
              </a:spcAft>
              <a:buSzPct val="80000"/>
              <a:buNone/>
            </a:pPr>
            <a:r>
              <a:rPr b="1" lang="en-US"/>
              <a:t>Next steps:</a:t>
            </a:r>
            <a:endParaRPr/>
          </a:p>
          <a:p>
            <a:pPr indent="-342900" lvl="0" marL="342900" rtl="0" algn="l">
              <a:spcBef>
                <a:spcPts val="1000"/>
              </a:spcBef>
              <a:spcAft>
                <a:spcPts val="0"/>
              </a:spcAft>
              <a:buSzPct val="80000"/>
              <a:buChar char="►"/>
            </a:pPr>
            <a:r>
              <a:rPr lang="en-US"/>
              <a:t>complete the SDL task </a:t>
            </a:r>
            <a:endParaRPr/>
          </a:p>
          <a:p>
            <a:pPr indent="-342900" lvl="0" marL="342900" rtl="0" algn="l">
              <a:spcBef>
                <a:spcPts val="1000"/>
              </a:spcBef>
              <a:spcAft>
                <a:spcPts val="0"/>
              </a:spcAft>
              <a:buSzPct val="80000"/>
              <a:buChar char="►"/>
            </a:pPr>
            <a:r>
              <a:rPr lang="en-US"/>
              <a:t>add the outputs to the Trainer Portfolio </a:t>
            </a:r>
            <a:endParaRPr/>
          </a:p>
        </p:txBody>
      </p:sp>
      <p:pic>
        <p:nvPicPr>
          <p:cNvPr id="749" name="Google Shape;749;p56"/>
          <p:cNvPicPr preferRelativeResize="0"/>
          <p:nvPr/>
        </p:nvPicPr>
        <p:blipFill rotWithShape="1">
          <a:blip r:embed="rId3">
            <a:alphaModFix/>
          </a:blip>
          <a:srcRect b="0" l="2052" r="2052" t="0"/>
          <a:stretch/>
        </p:blipFill>
        <p:spPr>
          <a:xfrm>
            <a:off x="7142788" y="1844040"/>
            <a:ext cx="4199289" cy="4378960"/>
          </a:xfrm>
          <a:custGeom>
            <a:rect b="b" l="l" r="r" t="t"/>
            <a:pathLst>
              <a:path extrusionOk="0" h="1727676" w="3191634">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57"/>
          <p:cNvSpPr txBox="1"/>
          <p:nvPr>
            <p:ph idx="2" type="body"/>
          </p:nvPr>
        </p:nvSpPr>
        <p:spPr>
          <a:xfrm>
            <a:off x="152401" y="1543877"/>
            <a:ext cx="11748052" cy="5234609"/>
          </a:xfrm>
          <a:prstGeom prst="rect">
            <a:avLst/>
          </a:prstGeom>
          <a:noFill/>
          <a:ln>
            <a:noFill/>
          </a:ln>
        </p:spPr>
        <p:txBody>
          <a:bodyPr anchorCtr="0" anchor="t" bIns="0" lIns="0" spcFirstLastPara="1" rIns="0" wrap="square" tIns="0">
            <a:noAutofit/>
          </a:bodyPr>
          <a:lstStyle/>
          <a:p>
            <a:pPr indent="-342900" lvl="0" marL="342900" rtl="0" algn="l">
              <a:spcBef>
                <a:spcPts val="0"/>
              </a:spcBef>
              <a:spcAft>
                <a:spcPts val="0"/>
              </a:spcAft>
              <a:buSzPts val="1440"/>
              <a:buChar char="►"/>
            </a:pPr>
            <a:r>
              <a:rPr lang="en-US"/>
              <a:t>Elegbede, I., Matti-Sanni, R., Moriam, O., Emily Osa, I. (2023). </a:t>
            </a:r>
            <a:r>
              <a:rPr i="1" lang="en-US"/>
              <a:t>Sustainability Education and Environmental Awareness</a:t>
            </a:r>
            <a:r>
              <a:rPr lang="en-US"/>
              <a:t>. In: Idowu, S., Schmidpeter, R., Capaldi, N., Zu, L., Del Baldo, M., Abreu, R. (eds) Encyclopedia of Sustainable Management. Springer, Cham. </a:t>
            </a:r>
            <a:r>
              <a:rPr lang="en-US" u="sng">
                <a:solidFill>
                  <a:schemeClr val="hlink"/>
                </a:solidFill>
                <a:hlinkClick r:id="rId3"/>
              </a:rPr>
              <a:t>https://doi.org/10.1007/978-3-030-02006-4_128-1</a:t>
            </a:r>
            <a:r>
              <a:rPr lang="en-US"/>
              <a:t>;</a:t>
            </a:r>
            <a:endParaRPr/>
          </a:p>
          <a:p>
            <a:pPr indent="-342900" lvl="0" marL="342900" rtl="0" algn="l">
              <a:spcBef>
                <a:spcPts val="1000"/>
              </a:spcBef>
              <a:spcAft>
                <a:spcPts val="0"/>
              </a:spcAft>
              <a:buSzPts val="1440"/>
              <a:buChar char="►"/>
            </a:pPr>
            <a:r>
              <a:rPr lang="en-US"/>
              <a:t>Shivam, K. (2025). </a:t>
            </a:r>
            <a:r>
              <a:rPr i="1" lang="en-US"/>
              <a:t>Sustainable education: Benefits, examples and more</a:t>
            </a:r>
            <a:r>
              <a:rPr lang="en-US"/>
              <a:t>. </a:t>
            </a:r>
            <a:r>
              <a:rPr lang="en-US" u="sng">
                <a:solidFill>
                  <a:schemeClr val="hlink"/>
                </a:solidFill>
                <a:hlinkClick r:id="rId4"/>
              </a:rPr>
              <a:t>https://www.21kschool.com/in/blog/sustainable-education/</a:t>
            </a:r>
            <a:r>
              <a:rPr lang="en-US"/>
              <a:t> </a:t>
            </a:r>
            <a:endParaRPr/>
          </a:p>
          <a:p>
            <a:pPr indent="-342900" lvl="0" marL="342900" rtl="0" algn="l">
              <a:spcBef>
                <a:spcPts val="1000"/>
              </a:spcBef>
              <a:spcAft>
                <a:spcPts val="0"/>
              </a:spcAft>
              <a:buSzPts val="1440"/>
              <a:buChar char="►"/>
            </a:pPr>
            <a:r>
              <a:rPr lang="en-US"/>
              <a:t>Teaching with Europeana (2024).</a:t>
            </a:r>
            <a:r>
              <a:rPr i="1" lang="en-US"/>
              <a:t> Sustainable Education. </a:t>
            </a:r>
            <a:r>
              <a:rPr i="1" lang="en-US" u="sng">
                <a:solidFill>
                  <a:schemeClr val="hlink"/>
                </a:solidFill>
                <a:hlinkClick r:id="rId5"/>
              </a:rPr>
              <a:t>https://teachwitheuropeana.eun.org/updates/sustainable-education/</a:t>
            </a:r>
            <a:r>
              <a:rPr i="1" lang="en-US"/>
              <a:t> </a:t>
            </a:r>
            <a:endParaRPr/>
          </a:p>
          <a:p>
            <a:pPr indent="-342900" lvl="0" marL="342900" rtl="0" algn="l">
              <a:spcBef>
                <a:spcPts val="1000"/>
              </a:spcBef>
              <a:spcAft>
                <a:spcPts val="0"/>
              </a:spcAft>
              <a:buSzPts val="1440"/>
              <a:buChar char="►"/>
            </a:pPr>
            <a:r>
              <a:rPr lang="en-US"/>
              <a:t>UNESCO (n.d.). </a:t>
            </a:r>
            <a:r>
              <a:rPr lang="en-US" u="sng">
                <a:solidFill>
                  <a:schemeClr val="hlink"/>
                </a:solidFill>
                <a:hlinkClick r:id="rId6"/>
              </a:rPr>
              <a:t>https://www.unesco.org/en/sustainable-development/education</a:t>
            </a:r>
            <a:endParaRPr/>
          </a:p>
          <a:p>
            <a:pPr indent="0" lvl="0" marL="0" rtl="0" algn="l">
              <a:spcBef>
                <a:spcPts val="1000"/>
              </a:spcBef>
              <a:spcAft>
                <a:spcPts val="0"/>
              </a:spcAft>
              <a:buSzPts val="1040"/>
              <a:buNone/>
            </a:pPr>
            <a:r>
              <a:t/>
            </a:r>
            <a:endParaRPr sz="1300">
              <a:highlight>
                <a:srgbClr val="FFFF00"/>
              </a:highlight>
            </a:endParaRPr>
          </a:p>
        </p:txBody>
      </p:sp>
      <p:sp>
        <p:nvSpPr>
          <p:cNvPr id="755" name="Google Shape;755;p57"/>
          <p:cNvSpPr txBox="1"/>
          <p:nvPr>
            <p:ph type="title"/>
          </p:nvPr>
        </p:nvSpPr>
        <p:spPr>
          <a:xfrm>
            <a:off x="425874" y="709475"/>
            <a:ext cx="8596668" cy="677862"/>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55839"/>
              </a:buClr>
              <a:buSzPts val="3600"/>
              <a:buFont typeface="Trebuchet MS"/>
              <a:buNone/>
            </a:pPr>
            <a:r>
              <a:rPr lang="en-US">
                <a:solidFill>
                  <a:srgbClr val="255839"/>
                </a:solidFill>
              </a:rPr>
              <a:t>References</a:t>
            </a:r>
            <a:endParaRPr>
              <a:solidFill>
                <a:srgbClr val="255839"/>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58"/>
          <p:cNvSpPr txBox="1"/>
          <p:nvPr/>
        </p:nvSpPr>
        <p:spPr>
          <a:xfrm>
            <a:off x="6096000" y="5843277"/>
            <a:ext cx="5333999" cy="61069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900">
                <a:solidFill>
                  <a:srgbClr val="383842"/>
                </a:solidFill>
                <a:latin typeface="Open Sans"/>
                <a:ea typeface="Open Sans"/>
                <a:cs typeface="Open Sans"/>
                <a:sym typeface="Open San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endParaRPr/>
          </a:p>
        </p:txBody>
      </p:sp>
      <p:pic>
        <p:nvPicPr>
          <p:cNvPr id="762" name="Google Shape;762;p58"/>
          <p:cNvPicPr preferRelativeResize="0"/>
          <p:nvPr/>
        </p:nvPicPr>
        <p:blipFill rotWithShape="1">
          <a:blip r:embed="rId3">
            <a:alphaModFix/>
          </a:blip>
          <a:srcRect b="0" l="0" r="0" t="0"/>
          <a:stretch/>
        </p:blipFill>
        <p:spPr>
          <a:xfrm>
            <a:off x="3348500" y="5634772"/>
            <a:ext cx="614055" cy="229388"/>
          </a:xfrm>
          <a:prstGeom prst="rect">
            <a:avLst/>
          </a:prstGeom>
          <a:noFill/>
          <a:ln>
            <a:noFill/>
          </a:ln>
        </p:spPr>
      </p:pic>
      <p:pic>
        <p:nvPicPr>
          <p:cNvPr descr="A blue text on a black background&#10;&#10;AI-generated content may be incorrect." id="763" name="Google Shape;763;p58"/>
          <p:cNvPicPr preferRelativeResize="0"/>
          <p:nvPr/>
        </p:nvPicPr>
        <p:blipFill rotWithShape="1">
          <a:blip r:embed="rId4">
            <a:alphaModFix/>
          </a:blip>
          <a:srcRect b="0" l="0" r="0" t="0"/>
          <a:stretch/>
        </p:blipFill>
        <p:spPr>
          <a:xfrm>
            <a:off x="3285095" y="5938636"/>
            <a:ext cx="2717175" cy="570050"/>
          </a:xfrm>
          <a:prstGeom prst="rect">
            <a:avLst/>
          </a:prstGeom>
          <a:noFill/>
          <a:ln>
            <a:noFill/>
          </a:ln>
        </p:spPr>
      </p:pic>
      <p:pic>
        <p:nvPicPr>
          <p:cNvPr descr="A blue and red logo&#10;&#10;AI-generated content may be incorrect." id="764" name="Google Shape;764;p58"/>
          <p:cNvPicPr preferRelativeResize="0"/>
          <p:nvPr/>
        </p:nvPicPr>
        <p:blipFill rotWithShape="1">
          <a:blip r:embed="rId5">
            <a:alphaModFix/>
          </a:blip>
          <a:srcRect b="0" l="0" r="0" t="0"/>
          <a:stretch/>
        </p:blipFill>
        <p:spPr>
          <a:xfrm>
            <a:off x="7490691" y="3636691"/>
            <a:ext cx="1196231" cy="507092"/>
          </a:xfrm>
          <a:prstGeom prst="rect">
            <a:avLst/>
          </a:prstGeom>
          <a:noFill/>
          <a:ln>
            <a:noFill/>
          </a:ln>
        </p:spPr>
      </p:pic>
      <p:pic>
        <p:nvPicPr>
          <p:cNvPr descr="A blue and black logo&#10;&#10;AI-generated content may be incorrect." id="765" name="Google Shape;765;p58"/>
          <p:cNvPicPr preferRelativeResize="0"/>
          <p:nvPr/>
        </p:nvPicPr>
        <p:blipFill rotWithShape="1">
          <a:blip r:embed="rId6">
            <a:alphaModFix/>
          </a:blip>
          <a:srcRect b="0" l="0" r="0" t="0"/>
          <a:stretch/>
        </p:blipFill>
        <p:spPr>
          <a:xfrm>
            <a:off x="6604557" y="4516070"/>
            <a:ext cx="1263458" cy="507092"/>
          </a:xfrm>
          <a:prstGeom prst="rect">
            <a:avLst/>
          </a:prstGeom>
          <a:noFill/>
          <a:ln>
            <a:noFill/>
          </a:ln>
        </p:spPr>
      </p:pic>
      <p:pic>
        <p:nvPicPr>
          <p:cNvPr descr="A close-up of a map&#10;&#10;AI-generated content may be incorrect." id="766" name="Google Shape;766;p58"/>
          <p:cNvPicPr preferRelativeResize="0"/>
          <p:nvPr/>
        </p:nvPicPr>
        <p:blipFill rotWithShape="1">
          <a:blip r:embed="rId7">
            <a:alphaModFix/>
          </a:blip>
          <a:srcRect b="0" l="0" r="0" t="0"/>
          <a:stretch/>
        </p:blipFill>
        <p:spPr>
          <a:xfrm>
            <a:off x="6066101" y="3393200"/>
            <a:ext cx="1075499" cy="805838"/>
          </a:xfrm>
          <a:prstGeom prst="rect">
            <a:avLst/>
          </a:prstGeom>
          <a:noFill/>
          <a:ln>
            <a:noFill/>
          </a:ln>
        </p:spPr>
      </p:pic>
      <p:pic>
        <p:nvPicPr>
          <p:cNvPr descr="A red rectangular sign with a white background&#10;&#10;AI-generated content may be incorrect." id="767" name="Google Shape;767;p58"/>
          <p:cNvPicPr preferRelativeResize="0"/>
          <p:nvPr/>
        </p:nvPicPr>
        <p:blipFill rotWithShape="1">
          <a:blip r:embed="rId8">
            <a:alphaModFix/>
          </a:blip>
          <a:srcRect b="0" l="0" r="0" t="0"/>
          <a:stretch/>
        </p:blipFill>
        <p:spPr>
          <a:xfrm>
            <a:off x="3034163" y="3393200"/>
            <a:ext cx="846957" cy="805838"/>
          </a:xfrm>
          <a:prstGeom prst="rect">
            <a:avLst/>
          </a:prstGeom>
          <a:noFill/>
          <a:ln>
            <a:noFill/>
          </a:ln>
        </p:spPr>
      </p:pic>
      <p:pic>
        <p:nvPicPr>
          <p:cNvPr descr="A logo with colored circles&#10;&#10;AI-generated content may be incorrect." id="768" name="Google Shape;768;p58"/>
          <p:cNvPicPr preferRelativeResize="0"/>
          <p:nvPr/>
        </p:nvPicPr>
        <p:blipFill rotWithShape="1">
          <a:blip r:embed="rId9">
            <a:alphaModFix/>
          </a:blip>
          <a:srcRect b="0" l="0" r="0" t="0"/>
          <a:stretch/>
        </p:blipFill>
        <p:spPr>
          <a:xfrm>
            <a:off x="4700174" y="4516087"/>
            <a:ext cx="1302096" cy="492999"/>
          </a:xfrm>
          <a:prstGeom prst="rect">
            <a:avLst/>
          </a:prstGeom>
          <a:noFill/>
          <a:ln>
            <a:noFill/>
          </a:ln>
        </p:spPr>
      </p:pic>
      <p:pic>
        <p:nvPicPr>
          <p:cNvPr descr="A blue text on a white background&#10;&#10;AI-generated content may be incorrect." id="769" name="Google Shape;769;p58"/>
          <p:cNvPicPr preferRelativeResize="0"/>
          <p:nvPr/>
        </p:nvPicPr>
        <p:blipFill rotWithShape="1">
          <a:blip r:embed="rId10">
            <a:alphaModFix/>
          </a:blip>
          <a:srcRect b="0" l="0" r="0" t="0"/>
          <a:stretch/>
        </p:blipFill>
        <p:spPr>
          <a:xfrm>
            <a:off x="4279179" y="3577041"/>
            <a:ext cx="1415399" cy="575427"/>
          </a:xfrm>
          <a:prstGeom prst="rect">
            <a:avLst/>
          </a:prstGeom>
          <a:noFill/>
          <a:ln>
            <a:noFill/>
          </a:ln>
        </p:spPr>
      </p:pic>
      <p:pic>
        <p:nvPicPr>
          <p:cNvPr id="770" name="Google Shape;770;p58"/>
          <p:cNvPicPr preferRelativeResize="0"/>
          <p:nvPr/>
        </p:nvPicPr>
        <p:blipFill rotWithShape="1">
          <a:blip r:embed="rId11">
            <a:alphaModFix/>
          </a:blip>
          <a:srcRect b="0" l="0" r="0" t="0"/>
          <a:stretch/>
        </p:blipFill>
        <p:spPr>
          <a:xfrm>
            <a:off x="3962555" y="2065379"/>
            <a:ext cx="3072174" cy="697925"/>
          </a:xfrm>
          <a:prstGeom prst="rect">
            <a:avLst/>
          </a:prstGeom>
          <a:noFill/>
          <a:ln>
            <a:noFill/>
          </a:ln>
        </p:spPr>
      </p:pic>
      <p:pic>
        <p:nvPicPr>
          <p:cNvPr id="771" name="Google Shape;771;p58"/>
          <p:cNvPicPr preferRelativeResize="0"/>
          <p:nvPr/>
        </p:nvPicPr>
        <p:blipFill rotWithShape="1">
          <a:blip r:embed="rId12">
            <a:alphaModFix/>
          </a:blip>
          <a:srcRect b="0" l="0" r="0" t="0"/>
          <a:stretch/>
        </p:blipFill>
        <p:spPr>
          <a:xfrm>
            <a:off x="2658300" y="106070"/>
            <a:ext cx="5847471" cy="1658822"/>
          </a:xfrm>
          <a:prstGeom prst="rect">
            <a:avLst/>
          </a:prstGeom>
          <a:noFill/>
          <a:ln>
            <a:noFill/>
          </a:ln>
        </p:spPr>
      </p:pic>
      <p:grpSp>
        <p:nvGrpSpPr>
          <p:cNvPr id="772" name="Google Shape;772;p58"/>
          <p:cNvGrpSpPr/>
          <p:nvPr/>
        </p:nvGrpSpPr>
        <p:grpSpPr>
          <a:xfrm>
            <a:off x="639092" y="3746526"/>
            <a:ext cx="1631316" cy="2329179"/>
            <a:chOff x="0" y="0"/>
            <a:chExt cx="1631376" cy="2329344"/>
          </a:xfrm>
        </p:grpSpPr>
        <p:grpSp>
          <p:nvGrpSpPr>
            <p:cNvPr id="773" name="Google Shape;773;p58"/>
            <p:cNvGrpSpPr/>
            <p:nvPr/>
          </p:nvGrpSpPr>
          <p:grpSpPr>
            <a:xfrm>
              <a:off x="69494" y="0"/>
              <a:ext cx="1537201" cy="720000"/>
              <a:chOff x="0" y="0"/>
              <a:chExt cx="817861" cy="383204"/>
            </a:xfrm>
          </p:grpSpPr>
          <p:pic>
            <p:nvPicPr>
              <p:cNvPr descr="More Than a 'Like': The Story of the Facebook Logo | Looka" id="774" name="Google Shape;774;p58"/>
              <p:cNvPicPr preferRelativeResize="0"/>
              <p:nvPr/>
            </p:nvPicPr>
            <p:blipFill rotWithShape="1">
              <a:blip r:embed="rId13">
                <a:alphaModFix/>
              </a:blip>
              <a:srcRect b="0" l="0" r="0" t="0"/>
              <a:stretch/>
            </p:blipFill>
            <p:spPr>
              <a:xfrm>
                <a:off x="0" y="0"/>
                <a:ext cx="389890" cy="372110"/>
              </a:xfrm>
              <a:prstGeom prst="rect">
                <a:avLst/>
              </a:prstGeom>
              <a:noFill/>
              <a:ln>
                <a:noFill/>
              </a:ln>
            </p:spPr>
          </p:pic>
          <p:pic>
            <p:nvPicPr>
              <p:cNvPr id="775" name="Google Shape;775;p58"/>
              <p:cNvPicPr preferRelativeResize="0"/>
              <p:nvPr/>
            </p:nvPicPr>
            <p:blipFill rotWithShape="1">
              <a:blip r:embed="rId14">
                <a:alphaModFix/>
              </a:blip>
              <a:srcRect b="0" l="0" r="0" t="0"/>
              <a:stretch/>
            </p:blipFill>
            <p:spPr>
              <a:xfrm>
                <a:off x="452101" y="23794"/>
                <a:ext cx="365760" cy="359410"/>
              </a:xfrm>
              <a:prstGeom prst="rect">
                <a:avLst/>
              </a:prstGeom>
              <a:noFill/>
              <a:ln>
                <a:noFill/>
              </a:ln>
            </p:spPr>
          </p:pic>
        </p:grpSp>
        <p:grpSp>
          <p:nvGrpSpPr>
            <p:cNvPr id="776" name="Google Shape;776;p58"/>
            <p:cNvGrpSpPr/>
            <p:nvPr/>
          </p:nvGrpSpPr>
          <p:grpSpPr>
            <a:xfrm>
              <a:off x="36576" y="793700"/>
              <a:ext cx="1594800" cy="720000"/>
              <a:chOff x="0" y="0"/>
              <a:chExt cx="825108" cy="373007"/>
            </a:xfrm>
          </p:grpSpPr>
          <p:pic>
            <p:nvPicPr>
              <p:cNvPr descr="O imagine care conține Grafică, Color, cerc, design grafic&#10;&#10;Conținutul generat de inteligența artificială poate fi incorect." id="777" name="Google Shape;777;p58"/>
              <p:cNvPicPr preferRelativeResize="0"/>
              <p:nvPr/>
            </p:nvPicPr>
            <p:blipFill rotWithShape="1">
              <a:blip r:embed="rId15">
                <a:alphaModFix/>
              </a:blip>
              <a:srcRect b="0" l="0" r="0" t="0"/>
              <a:stretch/>
            </p:blipFill>
            <p:spPr>
              <a:xfrm>
                <a:off x="0" y="0"/>
                <a:ext cx="394970" cy="372110"/>
              </a:xfrm>
              <a:prstGeom prst="rect">
                <a:avLst/>
              </a:prstGeom>
              <a:noFill/>
              <a:ln>
                <a:noFill/>
              </a:ln>
            </p:spPr>
          </p:pic>
          <p:pic>
            <p:nvPicPr>
              <p:cNvPr id="778" name="Google Shape;778;p58"/>
              <p:cNvPicPr preferRelativeResize="0"/>
              <p:nvPr/>
            </p:nvPicPr>
            <p:blipFill rotWithShape="1">
              <a:blip r:embed="rId16">
                <a:alphaModFix/>
              </a:blip>
              <a:srcRect b="0" l="0" r="0" t="0"/>
              <a:stretch/>
            </p:blipFill>
            <p:spPr>
              <a:xfrm>
                <a:off x="465698" y="13597"/>
                <a:ext cx="359410" cy="359410"/>
              </a:xfrm>
              <a:prstGeom prst="rect">
                <a:avLst/>
              </a:prstGeom>
              <a:noFill/>
              <a:ln>
                <a:noFill/>
              </a:ln>
            </p:spPr>
          </p:pic>
        </p:grpSp>
        <p:grpSp>
          <p:nvGrpSpPr>
            <p:cNvPr id="779" name="Google Shape;779;p58"/>
            <p:cNvGrpSpPr/>
            <p:nvPr/>
          </p:nvGrpSpPr>
          <p:grpSpPr>
            <a:xfrm>
              <a:off x="0" y="1609344"/>
              <a:ext cx="1598400" cy="720000"/>
              <a:chOff x="0" y="0"/>
              <a:chExt cx="827200" cy="372110"/>
            </a:xfrm>
          </p:grpSpPr>
          <p:pic>
            <p:nvPicPr>
              <p:cNvPr descr="Linkedin logo vector, Linkedin symbol, Linkedin icon free ..." id="780" name="Google Shape;780;p58"/>
              <p:cNvPicPr preferRelativeResize="0"/>
              <p:nvPr/>
            </p:nvPicPr>
            <p:blipFill rotWithShape="1">
              <a:blip r:embed="rId17">
                <a:alphaModFix/>
              </a:blip>
              <a:srcRect b="0" l="0" r="0" t="0"/>
              <a:stretch/>
            </p:blipFill>
            <p:spPr>
              <a:xfrm>
                <a:off x="0" y="0"/>
                <a:ext cx="394970" cy="372110"/>
              </a:xfrm>
              <a:prstGeom prst="rect">
                <a:avLst/>
              </a:prstGeom>
              <a:noFill/>
              <a:ln>
                <a:noFill/>
              </a:ln>
            </p:spPr>
          </p:pic>
          <p:pic>
            <p:nvPicPr>
              <p:cNvPr id="781" name="Google Shape;781;p58"/>
              <p:cNvPicPr preferRelativeResize="0"/>
              <p:nvPr/>
            </p:nvPicPr>
            <p:blipFill rotWithShape="1">
              <a:blip r:embed="rId18">
                <a:alphaModFix/>
              </a:blip>
              <a:srcRect b="0" l="0" r="0" t="0"/>
              <a:stretch/>
            </p:blipFill>
            <p:spPr>
              <a:xfrm>
                <a:off x="458900" y="10198"/>
                <a:ext cx="368300" cy="359410"/>
              </a:xfrm>
              <a:prstGeom prst="rect">
                <a:avLst/>
              </a:prstGeom>
              <a:noFill/>
              <a:ln>
                <a:noFill/>
              </a:ln>
            </p:spPr>
          </p:pic>
        </p:grpSp>
      </p:gr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