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embeddedFontLst>
    <p:embeddedFont>
      <p:font typeface="Open Sans"/>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gASAHz6qM31EzeDCDC60Ql61nN4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OpenSans-regular.fntdata"/><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OpenSans-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boldItalic.fntdata"/><Relationship Id="rId30"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248" name="Google Shape;2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257" name="Google Shape;25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323" name="Google Shape;32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344" name="Google Shape;34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374" name="Google Shape;37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27" name="Shape 27"/>
        <p:cNvGrpSpPr/>
        <p:nvPr/>
      </p:nvGrpSpPr>
      <p:grpSpPr>
        <a:xfrm>
          <a:off x="0" y="0"/>
          <a:ext cx="0" cy="0"/>
          <a:chOff x="0" y="0"/>
          <a:chExt cx="0" cy="0"/>
        </a:xfrm>
      </p:grpSpPr>
      <p:sp>
        <p:nvSpPr>
          <p:cNvPr id="28" name="Google Shape;28;p23"/>
          <p:cNvSpPr txBox="1"/>
          <p:nvPr>
            <p:ph idx="1" type="body"/>
          </p:nvPr>
        </p:nvSpPr>
        <p:spPr>
          <a:xfrm>
            <a:off x="399370" y="1449389"/>
            <a:ext cx="11393260" cy="5096388"/>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9" name="Google Shape;29;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30" name="Shape 30"/>
        <p:cNvGrpSpPr/>
        <p:nvPr/>
      </p:nvGrpSpPr>
      <p:grpSpPr>
        <a:xfrm>
          <a:off x="0" y="0"/>
          <a:ext cx="0" cy="0"/>
          <a:chOff x="0" y="0"/>
          <a:chExt cx="0" cy="0"/>
        </a:xfrm>
      </p:grpSpPr>
      <p:sp>
        <p:nvSpPr>
          <p:cNvPr id="31" name="Google Shape;31;p24"/>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lvl1pPr indent="-330200" lvl="0" marL="457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2" name="Google Shape;32;p24"/>
          <p:cNvSpPr txBox="1"/>
          <p:nvPr>
            <p:ph idx="2" type="body"/>
          </p:nvPr>
        </p:nvSpPr>
        <p:spPr>
          <a:xfrm>
            <a:off x="399369" y="2177491"/>
            <a:ext cx="11393260" cy="4429126"/>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3" name="Google Shape;33;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4" name="Shape 34"/>
        <p:cNvGrpSpPr/>
        <p:nvPr/>
      </p:nvGrpSpPr>
      <p:grpSpPr>
        <a:xfrm>
          <a:off x="0" y="0"/>
          <a:ext cx="0" cy="0"/>
          <a:chOff x="0" y="0"/>
          <a:chExt cx="0" cy="0"/>
        </a:xfrm>
      </p:grpSpPr>
      <p:grpSp>
        <p:nvGrpSpPr>
          <p:cNvPr id="35" name="Google Shape;35;p28"/>
          <p:cNvGrpSpPr/>
          <p:nvPr/>
        </p:nvGrpSpPr>
        <p:grpSpPr>
          <a:xfrm>
            <a:off x="0" y="-8467"/>
            <a:ext cx="12192000" cy="6866467"/>
            <a:chOff x="0" y="-8467"/>
            <a:chExt cx="12192000" cy="6866467"/>
          </a:xfrm>
        </p:grpSpPr>
        <p:cxnSp>
          <p:nvCxnSpPr>
            <p:cNvPr id="36" name="Google Shape;36;p28"/>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7" name="Google Shape;37;p28"/>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8" name="Google Shape;38;p2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9" name="Google Shape;39;p2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0" name="Google Shape;40;p28"/>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1" name="Google Shape;41;p2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2" name="Google Shape;42;p2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3" name="Google Shape;43;p2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4" name="Google Shape;44;p28"/>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5" name="Google Shape;45;p28"/>
            <p:cNvSpPr/>
            <p:nvPr/>
          </p:nvSpPr>
          <p:spPr>
            <a:xfrm rot="10800000">
              <a:off x="0" y="0"/>
              <a:ext cx="842596" cy="5666154"/>
            </a:xfrm>
            <a:prstGeom prst="triangle">
              <a:avLst>
                <a:gd fmla="val 10000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46" name="Google Shape;46;p28"/>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8"/>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8" name="Google Shape;48;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1" name="Shape 51"/>
        <p:cNvGrpSpPr/>
        <p:nvPr/>
      </p:nvGrpSpPr>
      <p:grpSpPr>
        <a:xfrm>
          <a:off x="0" y="0"/>
          <a:ext cx="0" cy="0"/>
          <a:chOff x="0" y="0"/>
          <a:chExt cx="0" cy="0"/>
        </a:xfrm>
      </p:grpSpPr>
      <p:sp>
        <p:nvSpPr>
          <p:cNvPr id="52" name="Google Shape;52;p2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4" name="Google Shape;54;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7" name="Shape 57"/>
        <p:cNvGrpSpPr/>
        <p:nvPr/>
      </p:nvGrpSpPr>
      <p:grpSpPr>
        <a:xfrm>
          <a:off x="0" y="0"/>
          <a:ext cx="0" cy="0"/>
          <a:chOff x="0" y="0"/>
          <a:chExt cx="0" cy="0"/>
        </a:xfrm>
      </p:grpSpPr>
      <p:sp>
        <p:nvSpPr>
          <p:cNvPr id="58" name="Google Shape;58;p30"/>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60" name="Google Shape;60;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 name="Shape 63"/>
        <p:cNvGrpSpPr/>
        <p:nvPr/>
      </p:nvGrpSpPr>
      <p:grpSpPr>
        <a:xfrm>
          <a:off x="0" y="0"/>
          <a:ext cx="0" cy="0"/>
          <a:chOff x="0" y="0"/>
          <a:chExt cx="0" cy="0"/>
        </a:xfrm>
      </p:grpSpPr>
      <p:sp>
        <p:nvSpPr>
          <p:cNvPr id="64" name="Google Shape;64;p3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31"/>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7" name="Google Shape;67;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3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3" name="Google Shape;73;p32"/>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4" name="Google Shape;74;p32"/>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5" name="Google Shape;75;p32"/>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6" name="Google Shape;76;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3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3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35"/>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5"/>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91" name="Google Shape;91;p35"/>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92" name="Google Shape;92;p3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36"/>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6"/>
          <p:cNvSpPr/>
          <p:nvPr>
            <p:ph idx="2" type="pic"/>
          </p:nvPr>
        </p:nvSpPr>
        <p:spPr>
          <a:xfrm>
            <a:off x="677334" y="609600"/>
            <a:ext cx="8596668" cy="3845718"/>
          </a:xfrm>
          <a:prstGeom prst="rect">
            <a:avLst/>
          </a:prstGeom>
          <a:noFill/>
          <a:ln>
            <a:noFill/>
          </a:ln>
        </p:spPr>
      </p:sp>
      <p:sp>
        <p:nvSpPr>
          <p:cNvPr id="98" name="Google Shape;98;p36"/>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9" name="Google Shape;99;p3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2" name="Shape 102"/>
        <p:cNvGrpSpPr/>
        <p:nvPr/>
      </p:nvGrpSpPr>
      <p:grpSpPr>
        <a:xfrm>
          <a:off x="0" y="0"/>
          <a:ext cx="0" cy="0"/>
          <a:chOff x="0" y="0"/>
          <a:chExt cx="0" cy="0"/>
        </a:xfrm>
      </p:grpSpPr>
      <p:sp>
        <p:nvSpPr>
          <p:cNvPr id="103" name="Google Shape;103;p3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3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5" name="Google Shape;105;p3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3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8" name="Shape 108"/>
        <p:cNvGrpSpPr/>
        <p:nvPr/>
      </p:nvGrpSpPr>
      <p:grpSpPr>
        <a:xfrm>
          <a:off x="0" y="0"/>
          <a:ext cx="0" cy="0"/>
          <a:chOff x="0" y="0"/>
          <a:chExt cx="0" cy="0"/>
        </a:xfrm>
      </p:grpSpPr>
      <p:sp>
        <p:nvSpPr>
          <p:cNvPr id="109" name="Google Shape;109;p38"/>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8"/>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1" name="Google Shape;111;p38"/>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3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38"/>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38"/>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17" name="Shape 117"/>
        <p:cNvGrpSpPr/>
        <p:nvPr/>
      </p:nvGrpSpPr>
      <p:grpSpPr>
        <a:xfrm>
          <a:off x="0" y="0"/>
          <a:ext cx="0" cy="0"/>
          <a:chOff x="0" y="0"/>
          <a:chExt cx="0" cy="0"/>
        </a:xfrm>
      </p:grpSpPr>
      <p:sp>
        <p:nvSpPr>
          <p:cNvPr id="118" name="Google Shape;118;p39"/>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9"/>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0" name="Google Shape;120;p3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23" name="Shape 123"/>
        <p:cNvGrpSpPr/>
        <p:nvPr/>
      </p:nvGrpSpPr>
      <p:grpSpPr>
        <a:xfrm>
          <a:off x="0" y="0"/>
          <a:ext cx="0" cy="0"/>
          <a:chOff x="0" y="0"/>
          <a:chExt cx="0" cy="0"/>
        </a:xfrm>
      </p:grpSpPr>
      <p:sp>
        <p:nvSpPr>
          <p:cNvPr id="124" name="Google Shape;124;p4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0"/>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6" name="Google Shape;126;p40"/>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7" name="Google Shape;127;p4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4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0" name="Google Shape;130;p4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4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32" name="Shape 132"/>
        <p:cNvGrpSpPr/>
        <p:nvPr/>
      </p:nvGrpSpPr>
      <p:grpSpPr>
        <a:xfrm>
          <a:off x="0" y="0"/>
          <a:ext cx="0" cy="0"/>
          <a:chOff x="0" y="0"/>
          <a:chExt cx="0" cy="0"/>
        </a:xfrm>
      </p:grpSpPr>
      <p:sp>
        <p:nvSpPr>
          <p:cNvPr id="133" name="Google Shape;133;p41"/>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41"/>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5" name="Google Shape;135;p41"/>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36" name="Google Shape;136;p4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4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9" name="Shape 139"/>
        <p:cNvGrpSpPr/>
        <p:nvPr/>
      </p:nvGrpSpPr>
      <p:grpSpPr>
        <a:xfrm>
          <a:off x="0" y="0"/>
          <a:ext cx="0" cy="0"/>
          <a:chOff x="0" y="0"/>
          <a:chExt cx="0" cy="0"/>
        </a:xfrm>
      </p:grpSpPr>
      <p:sp>
        <p:nvSpPr>
          <p:cNvPr id="140" name="Google Shape;140;p4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42"/>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2" name="Google Shape;142;p4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4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5" name="Shape 145"/>
        <p:cNvGrpSpPr/>
        <p:nvPr/>
      </p:nvGrpSpPr>
      <p:grpSpPr>
        <a:xfrm>
          <a:off x="0" y="0"/>
          <a:ext cx="0" cy="0"/>
          <a:chOff x="0" y="0"/>
          <a:chExt cx="0" cy="0"/>
        </a:xfrm>
      </p:grpSpPr>
      <p:sp>
        <p:nvSpPr>
          <p:cNvPr id="146" name="Google Shape;146;p43"/>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43"/>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8" name="Google Shape;148;p4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4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4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1" name="Shape 151"/>
        <p:cNvGrpSpPr/>
        <p:nvPr/>
      </p:nvGrpSpPr>
      <p:grpSpPr>
        <a:xfrm>
          <a:off x="0" y="0"/>
          <a:ext cx="0" cy="0"/>
          <a:chOff x="0" y="0"/>
          <a:chExt cx="0" cy="0"/>
        </a:xfrm>
      </p:grpSpPr>
      <p:sp>
        <p:nvSpPr>
          <p:cNvPr id="152" name="Google Shape;152;p26"/>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3" name="Google Shape;153;p26"/>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27"/>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4" name="Google Shape;174;p27"/>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179" name="Shape 179"/>
        <p:cNvGrpSpPr/>
        <p:nvPr/>
      </p:nvGrpSpPr>
      <p:grpSpPr>
        <a:xfrm>
          <a:off x="0" y="0"/>
          <a:ext cx="0" cy="0"/>
          <a:chOff x="0" y="0"/>
          <a:chExt cx="0" cy="0"/>
        </a:xfrm>
      </p:grpSpPr>
      <p:sp>
        <p:nvSpPr>
          <p:cNvPr id="180" name="Google Shape;180;p45"/>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 name="Google Shape;181;p45"/>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182" name="Shape 182"/>
        <p:cNvGrpSpPr/>
        <p:nvPr/>
      </p:nvGrpSpPr>
      <p:grpSpPr>
        <a:xfrm>
          <a:off x="0" y="0"/>
          <a:ext cx="0" cy="0"/>
          <a:chOff x="0" y="0"/>
          <a:chExt cx="0" cy="0"/>
        </a:xfrm>
      </p:grpSpPr>
      <p:sp>
        <p:nvSpPr>
          <p:cNvPr id="183" name="Google Shape;183;p46"/>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4" name="Google Shape;184;p46"/>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5" name="Google Shape;185;p46"/>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 2col">
  <p:cSld name="Title Content - 2col">
    <p:spTree>
      <p:nvGrpSpPr>
        <p:cNvPr id="186" name="Shape 186"/>
        <p:cNvGrpSpPr/>
        <p:nvPr/>
      </p:nvGrpSpPr>
      <p:grpSpPr>
        <a:xfrm>
          <a:off x="0" y="0"/>
          <a:ext cx="0" cy="0"/>
          <a:chOff x="0" y="0"/>
          <a:chExt cx="0" cy="0"/>
        </a:xfrm>
      </p:grpSpPr>
      <p:sp>
        <p:nvSpPr>
          <p:cNvPr id="187" name="Google Shape;187;p47"/>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8" name="Google Shape;188;p47"/>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9" name="Google Shape;189;p47"/>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Text - 1col">
  <p:cSld name="Title Subtitle Text - 1col">
    <p:spTree>
      <p:nvGrpSpPr>
        <p:cNvPr id="190" name="Shape 190"/>
        <p:cNvGrpSpPr/>
        <p:nvPr/>
      </p:nvGrpSpPr>
      <p:grpSpPr>
        <a:xfrm>
          <a:off x="0" y="0"/>
          <a:ext cx="0" cy="0"/>
          <a:chOff x="0" y="0"/>
          <a:chExt cx="0" cy="0"/>
        </a:xfrm>
      </p:grpSpPr>
      <p:sp>
        <p:nvSpPr>
          <p:cNvPr id="191" name="Google Shape;191;p48"/>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2" name="Google Shape;192;p48"/>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 name="Google Shape;193;p48"/>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Google Shape;194;p48"/>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Text - 1col">
  <p:cSld name="1_Title Text - 1col">
    <p:spTree>
      <p:nvGrpSpPr>
        <p:cNvPr id="195" name="Shape 195"/>
        <p:cNvGrpSpPr/>
        <p:nvPr/>
      </p:nvGrpSpPr>
      <p:grpSpPr>
        <a:xfrm>
          <a:off x="0" y="0"/>
          <a:ext cx="0" cy="0"/>
          <a:chOff x="0" y="0"/>
          <a:chExt cx="0" cy="0"/>
        </a:xfrm>
      </p:grpSpPr>
      <p:sp>
        <p:nvSpPr>
          <p:cNvPr id="196" name="Google Shape;196;p49"/>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7" name="Google Shape;197;p49"/>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Content - 2col">
  <p:cSld name="1_Title Subtitle Content - 2col">
    <p:spTree>
      <p:nvGrpSpPr>
        <p:cNvPr id="198" name="Shape 198"/>
        <p:cNvGrpSpPr/>
        <p:nvPr/>
      </p:nvGrpSpPr>
      <p:grpSpPr>
        <a:xfrm>
          <a:off x="0" y="0"/>
          <a:ext cx="0" cy="0"/>
          <a:chOff x="0" y="0"/>
          <a:chExt cx="0" cy="0"/>
        </a:xfrm>
      </p:grpSpPr>
      <p:sp>
        <p:nvSpPr>
          <p:cNvPr id="199" name="Google Shape;199;p50"/>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0" name="Google Shape;200;p50"/>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1" name="Google Shape;201;p50"/>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Content - 2col">
  <p:cSld name="1_Title Content - 2col">
    <p:spTree>
      <p:nvGrpSpPr>
        <p:cNvPr id="202" name="Shape 202"/>
        <p:cNvGrpSpPr/>
        <p:nvPr/>
      </p:nvGrpSpPr>
      <p:grpSpPr>
        <a:xfrm>
          <a:off x="0" y="0"/>
          <a:ext cx="0" cy="0"/>
          <a:chOff x="0" y="0"/>
          <a:chExt cx="0" cy="0"/>
        </a:xfrm>
      </p:grpSpPr>
      <p:sp>
        <p:nvSpPr>
          <p:cNvPr id="203" name="Google Shape;203;p51"/>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 name="Google Shape;204;p51"/>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51"/>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Text - 1col">
  <p:cSld name="1_Title Subtitle Text - 1col">
    <p:spTree>
      <p:nvGrpSpPr>
        <p:cNvPr id="206" name="Shape 206"/>
        <p:cNvGrpSpPr/>
        <p:nvPr/>
      </p:nvGrpSpPr>
      <p:grpSpPr>
        <a:xfrm>
          <a:off x="0" y="0"/>
          <a:ext cx="0" cy="0"/>
          <a:chOff x="0" y="0"/>
          <a:chExt cx="0" cy="0"/>
        </a:xfrm>
      </p:grpSpPr>
      <p:sp>
        <p:nvSpPr>
          <p:cNvPr id="207" name="Google Shape;207;p52"/>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8" name="Google Shape;208;p52"/>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9" name="Google Shape;209;p52"/>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0" name="Google Shape;210;p52"/>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1" name="Shape 211"/>
        <p:cNvGrpSpPr/>
        <p:nvPr/>
      </p:nvGrpSpPr>
      <p:grpSpPr>
        <a:xfrm>
          <a:off x="0" y="0"/>
          <a:ext cx="0" cy="0"/>
          <a:chOff x="0" y="0"/>
          <a:chExt cx="0" cy="0"/>
        </a:xfrm>
      </p:grpSpPr>
      <p:sp>
        <p:nvSpPr>
          <p:cNvPr id="212" name="Google Shape;212;p53"/>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53"/>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Text - 1col">
  <p:cSld name="2_Title Text - 1col">
    <p:spTree>
      <p:nvGrpSpPr>
        <p:cNvPr id="214" name="Shape 214"/>
        <p:cNvGrpSpPr/>
        <p:nvPr/>
      </p:nvGrpSpPr>
      <p:grpSpPr>
        <a:xfrm>
          <a:off x="0" y="0"/>
          <a:ext cx="0" cy="0"/>
          <a:chOff x="0" y="0"/>
          <a:chExt cx="0" cy="0"/>
        </a:xfrm>
      </p:grpSpPr>
      <p:sp>
        <p:nvSpPr>
          <p:cNvPr id="215" name="Google Shape;215;p54"/>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6" name="Google Shape;216;p54"/>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Content - 2col">
  <p:cSld name="2_Title Subtitle Content - 2col">
    <p:spTree>
      <p:nvGrpSpPr>
        <p:cNvPr id="217" name="Shape 217"/>
        <p:cNvGrpSpPr/>
        <p:nvPr/>
      </p:nvGrpSpPr>
      <p:grpSpPr>
        <a:xfrm>
          <a:off x="0" y="0"/>
          <a:ext cx="0" cy="0"/>
          <a:chOff x="0" y="0"/>
          <a:chExt cx="0" cy="0"/>
        </a:xfrm>
      </p:grpSpPr>
      <p:sp>
        <p:nvSpPr>
          <p:cNvPr id="218" name="Google Shape;218;p55"/>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55"/>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0" name="Google Shape;220;p55"/>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Content - 2col">
  <p:cSld name="2_Title Content - 2col">
    <p:spTree>
      <p:nvGrpSpPr>
        <p:cNvPr id="221" name="Shape 221"/>
        <p:cNvGrpSpPr/>
        <p:nvPr/>
      </p:nvGrpSpPr>
      <p:grpSpPr>
        <a:xfrm>
          <a:off x="0" y="0"/>
          <a:ext cx="0" cy="0"/>
          <a:chOff x="0" y="0"/>
          <a:chExt cx="0" cy="0"/>
        </a:xfrm>
      </p:grpSpPr>
      <p:sp>
        <p:nvSpPr>
          <p:cNvPr id="222" name="Google Shape;222;p56"/>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3" name="Google Shape;223;p56"/>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56"/>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Text - 1col">
  <p:cSld name="2_Title Subtitle Text - 1col">
    <p:spTree>
      <p:nvGrpSpPr>
        <p:cNvPr id="225" name="Shape 225"/>
        <p:cNvGrpSpPr/>
        <p:nvPr/>
      </p:nvGrpSpPr>
      <p:grpSpPr>
        <a:xfrm>
          <a:off x="0" y="0"/>
          <a:ext cx="0" cy="0"/>
          <a:chOff x="0" y="0"/>
          <a:chExt cx="0" cy="0"/>
        </a:xfrm>
      </p:grpSpPr>
      <p:sp>
        <p:nvSpPr>
          <p:cNvPr id="226" name="Google Shape;226;p57"/>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7"/>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57"/>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9" name="Google Shape;229;p57"/>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0" name="Shape 230"/>
        <p:cNvGrpSpPr/>
        <p:nvPr/>
      </p:nvGrpSpPr>
      <p:grpSpPr>
        <a:xfrm>
          <a:off x="0" y="0"/>
          <a:ext cx="0" cy="0"/>
          <a:chOff x="0" y="0"/>
          <a:chExt cx="0" cy="0"/>
        </a:xfrm>
      </p:grpSpPr>
      <p:sp>
        <p:nvSpPr>
          <p:cNvPr id="231" name="Google Shape;231;p58"/>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58"/>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0.xml"/><Relationship Id="rId3"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7" Type="http://schemas.openxmlformats.org/officeDocument/2006/relationships/theme" Target="../theme/theme3.xml"/><Relationship Id="rId16" Type="http://schemas.openxmlformats.org/officeDocument/2006/relationships/slideLayout" Target="../slideLayouts/slideLayout34.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22"/>
          <p:cNvGrpSpPr/>
          <p:nvPr/>
        </p:nvGrpSpPr>
        <p:grpSpPr>
          <a:xfrm>
            <a:off x="0" y="-8467"/>
            <a:ext cx="12192000" cy="6866467"/>
            <a:chOff x="0" y="-8467"/>
            <a:chExt cx="12192000" cy="6866467"/>
          </a:xfrm>
        </p:grpSpPr>
        <p:cxnSp>
          <p:nvCxnSpPr>
            <p:cNvPr id="11" name="Google Shape;11;p2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22"/>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2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4" name="Google Shape;14;p22"/>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 name="Google Shape;15;p22"/>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 name="Google Shape;16;p22"/>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 name="Google Shape;17;p22"/>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8" name="Google Shape;18;p22"/>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9" name="Google Shape;19;p22"/>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0" name="Google Shape;20;p22"/>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21" name="Google Shape;21;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2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26" name="Google Shape;26;p22"/>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grpSp>
        <p:nvGrpSpPr>
          <p:cNvPr id="155" name="Google Shape;155;p25"/>
          <p:cNvGrpSpPr/>
          <p:nvPr/>
        </p:nvGrpSpPr>
        <p:grpSpPr>
          <a:xfrm>
            <a:off x="0" y="-8467"/>
            <a:ext cx="12192000" cy="6866467"/>
            <a:chOff x="0" y="-8467"/>
            <a:chExt cx="12192000" cy="6866467"/>
          </a:xfrm>
        </p:grpSpPr>
        <p:cxnSp>
          <p:nvCxnSpPr>
            <p:cNvPr id="156" name="Google Shape;156;p25"/>
            <p:cNvCxnSpPr/>
            <p:nvPr/>
          </p:nvCxnSpPr>
          <p:spPr>
            <a:xfrm>
              <a:off x="9371012" y="0"/>
              <a:ext cx="1219200" cy="6858000"/>
            </a:xfrm>
            <a:prstGeom prst="straightConnector1">
              <a:avLst/>
            </a:prstGeom>
            <a:noFill/>
            <a:ln cap="flat" cmpd="sng" w="9525">
              <a:solidFill>
                <a:schemeClr val="dk1"/>
              </a:solidFill>
              <a:prstDash val="solid"/>
              <a:round/>
              <a:headEnd len="sm" w="sm" type="none"/>
              <a:tailEnd len="sm" w="sm" type="none"/>
            </a:ln>
          </p:spPr>
        </p:cxnSp>
        <p:cxnSp>
          <p:nvCxnSpPr>
            <p:cNvPr id="157" name="Google Shape;157;p25"/>
            <p:cNvCxnSpPr/>
            <p:nvPr/>
          </p:nvCxnSpPr>
          <p:spPr>
            <a:xfrm flipH="1">
              <a:off x="7425267" y="3681413"/>
              <a:ext cx="4763558" cy="3176587"/>
            </a:xfrm>
            <a:prstGeom prst="straightConnector1">
              <a:avLst/>
            </a:prstGeom>
            <a:noFill/>
            <a:ln cap="flat" cmpd="sng" w="9525">
              <a:solidFill>
                <a:schemeClr val="dk1"/>
              </a:solidFill>
              <a:prstDash val="solid"/>
              <a:round/>
              <a:headEnd len="sm" w="sm" type="none"/>
              <a:tailEnd len="sm" w="sm" type="none"/>
            </a:ln>
          </p:spPr>
        </p:cxnSp>
        <p:sp>
          <p:nvSpPr>
            <p:cNvPr id="158" name="Google Shape;158;p25"/>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9" name="Google Shape;159;p25"/>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0" name="Google Shape;160;p25"/>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1" name="Google Shape;161;p25"/>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2" name="Google Shape;162;p25"/>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3" name="Google Shape;163;p25"/>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4" name="Google Shape;164;p25"/>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5" name="Google Shape;165;p25"/>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166" name="Google Shape;166;p2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67" name="Google Shape;167;p2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FEFEFE"/>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FEFEFE"/>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FEFEFE"/>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9pPr>
          </a:lstStyle>
          <a:p/>
        </p:txBody>
      </p:sp>
      <p:sp>
        <p:nvSpPr>
          <p:cNvPr id="168" name="Google Shape;168;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69" name="Google Shape;169;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70" name="Google Shape;170;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171" name="Google Shape;171;p25"/>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44"/>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1"/>
              </a:buClr>
              <a:buSzPts val="2800"/>
              <a:buFont typeface="Calibri"/>
              <a:buNone/>
              <a:defRPr b="0" i="0" sz="28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descr="A green and black logo&#10;&#10;AI-generated content may be incorrect." id="177" name="Google Shape;177;p44"/>
          <p:cNvPicPr preferRelativeResize="0"/>
          <p:nvPr/>
        </p:nvPicPr>
        <p:blipFill rotWithShape="1">
          <a:blip r:embed="rId1">
            <a:alphaModFix/>
          </a:blip>
          <a:srcRect b="0" l="0" r="0" t="0"/>
          <a:stretch/>
        </p:blipFill>
        <p:spPr>
          <a:xfrm>
            <a:off x="273423" y="-166137"/>
            <a:ext cx="1408173" cy="1408173"/>
          </a:xfrm>
          <a:prstGeom prst="rect">
            <a:avLst/>
          </a:prstGeom>
          <a:noFill/>
          <a:ln>
            <a:noFill/>
          </a:ln>
        </p:spPr>
      </p:pic>
      <p:pic>
        <p:nvPicPr>
          <p:cNvPr descr="A blue text on a black background&#10;&#10;AI-generated content may be incorrect." id="178" name="Google Shape;178;p44"/>
          <p:cNvPicPr preferRelativeResize="0"/>
          <p:nvPr/>
        </p:nvPicPr>
        <p:blipFill rotWithShape="1">
          <a:blip r:embed="rId2">
            <a:alphaModFix/>
          </a:blip>
          <a:srcRect b="0" l="0" r="0" t="0"/>
          <a:stretch/>
        </p:blipFill>
        <p:spPr>
          <a:xfrm>
            <a:off x="10674759" y="420687"/>
            <a:ext cx="1117871" cy="23452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14.jpg"/><Relationship Id="rId13" Type="http://schemas.openxmlformats.org/officeDocument/2006/relationships/image" Target="../media/image6.jpg"/><Relationship Id="rId12" Type="http://schemas.openxmlformats.org/officeDocument/2006/relationships/image" Target="../media/image10.jpg"/><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image" Target="../media/image11.png"/><Relationship Id="rId9" Type="http://schemas.openxmlformats.org/officeDocument/2006/relationships/image" Target="../media/image12.jpg"/><Relationship Id="rId15" Type="http://schemas.openxmlformats.org/officeDocument/2006/relationships/image" Target="../media/image17.jpg"/><Relationship Id="rId14" Type="http://schemas.openxmlformats.org/officeDocument/2006/relationships/image" Target="../media/image15.png"/><Relationship Id="rId17" Type="http://schemas.openxmlformats.org/officeDocument/2006/relationships/image" Target="../media/image19.png"/><Relationship Id="rId16" Type="http://schemas.openxmlformats.org/officeDocument/2006/relationships/image" Target="../media/image22.png"/><Relationship Id="rId5" Type="http://schemas.openxmlformats.org/officeDocument/2006/relationships/image" Target="../media/image4.jpg"/><Relationship Id="rId6" Type="http://schemas.openxmlformats.org/officeDocument/2006/relationships/image" Target="../media/image7.png"/><Relationship Id="rId18" Type="http://schemas.openxmlformats.org/officeDocument/2006/relationships/image" Target="../media/image24.png"/><Relationship Id="rId7" Type="http://schemas.openxmlformats.org/officeDocument/2006/relationships/image" Target="../media/image16.jpg"/><Relationship Id="rId8"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
          <p:cNvSpPr txBox="1"/>
          <p:nvPr/>
        </p:nvSpPr>
        <p:spPr>
          <a:xfrm>
            <a:off x="3169920" y="5687475"/>
            <a:ext cx="5090160" cy="101059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sp>
        <p:nvSpPr>
          <p:cNvPr id="239" name="Google Shape;239;p1"/>
          <p:cNvSpPr/>
          <p:nvPr/>
        </p:nvSpPr>
        <p:spPr>
          <a:xfrm>
            <a:off x="3834618" y="4750419"/>
            <a:ext cx="4522763" cy="43016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Elaborated by: CIB</a:t>
            </a:r>
            <a:endParaRPr/>
          </a:p>
        </p:txBody>
      </p:sp>
      <p:sp>
        <p:nvSpPr>
          <p:cNvPr id="240" name="Google Shape;240;p1"/>
          <p:cNvSpPr/>
          <p:nvPr/>
        </p:nvSpPr>
        <p:spPr>
          <a:xfrm>
            <a:off x="314960" y="182880"/>
            <a:ext cx="1757680" cy="589280"/>
          </a:xfrm>
          <a:prstGeom prst="rect">
            <a:avLst/>
          </a:prstGeom>
          <a:solidFill>
            <a:schemeClr val="lt1"/>
          </a:solidFill>
          <a:ln cap="rnd"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descr="A green and black logo&#10;&#10;AI-generated content may be incorrect." id="241" name="Google Shape;241;p1"/>
          <p:cNvPicPr preferRelativeResize="0"/>
          <p:nvPr/>
        </p:nvPicPr>
        <p:blipFill rotWithShape="1">
          <a:blip r:embed="rId3">
            <a:alphaModFix/>
          </a:blip>
          <a:srcRect b="29006" l="0" r="0" t="32394"/>
          <a:stretch/>
        </p:blipFill>
        <p:spPr>
          <a:xfrm>
            <a:off x="0" y="0"/>
            <a:ext cx="4506769" cy="1739590"/>
          </a:xfrm>
          <a:prstGeom prst="rect">
            <a:avLst/>
          </a:prstGeom>
          <a:noFill/>
          <a:ln>
            <a:noFill/>
          </a:ln>
        </p:spPr>
      </p:pic>
      <p:sp>
        <p:nvSpPr>
          <p:cNvPr id="242" name="Google Shape;242;p1"/>
          <p:cNvSpPr txBox="1"/>
          <p:nvPr/>
        </p:nvSpPr>
        <p:spPr>
          <a:xfrm>
            <a:off x="2536370" y="2138264"/>
            <a:ext cx="7119257" cy="200803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Train-the-Trainer</a:t>
            </a:r>
            <a:endParaRPr/>
          </a:p>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CPD Programme</a:t>
            </a:r>
            <a:endParaRPr sz="4400">
              <a:solidFill>
                <a:srgbClr val="255839"/>
              </a:solidFill>
              <a:latin typeface="Trebuchet MS"/>
              <a:ea typeface="Trebuchet MS"/>
              <a:cs typeface="Trebuchet MS"/>
              <a:sym typeface="Trebuchet MS"/>
            </a:endParaRPr>
          </a:p>
        </p:txBody>
      </p:sp>
      <p:pic>
        <p:nvPicPr>
          <p:cNvPr descr="A blue text on a black background&#10;&#10;AI-generated content may be incorrect." id="243" name="Google Shape;243;p1"/>
          <p:cNvPicPr preferRelativeResize="0"/>
          <p:nvPr/>
        </p:nvPicPr>
        <p:blipFill rotWithShape="1">
          <a:blip r:embed="rId4">
            <a:alphaModFix/>
          </a:blip>
          <a:srcRect b="0" l="0" r="0" t="0"/>
          <a:stretch/>
        </p:blipFill>
        <p:spPr>
          <a:xfrm>
            <a:off x="615852" y="5754709"/>
            <a:ext cx="2554068" cy="535831"/>
          </a:xfrm>
          <a:prstGeom prst="rect">
            <a:avLst/>
          </a:prstGeom>
          <a:noFill/>
          <a:ln>
            <a:noFill/>
          </a:ln>
        </p:spPr>
      </p:pic>
      <p:sp>
        <p:nvSpPr>
          <p:cNvPr id="244" name="Google Shape;244;p1"/>
          <p:cNvSpPr txBox="1"/>
          <p:nvPr/>
        </p:nvSpPr>
        <p:spPr>
          <a:xfrm>
            <a:off x="2536370" y="3919154"/>
            <a:ext cx="6932483" cy="73402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92D050"/>
              </a:buClr>
              <a:buSzPts val="2400"/>
              <a:buFont typeface="Arial"/>
              <a:buNone/>
            </a:pPr>
            <a:r>
              <a:rPr b="1" lang="en-US" sz="2400">
                <a:solidFill>
                  <a:srgbClr val="92D050"/>
                </a:solidFill>
                <a:latin typeface="Trebuchet MS"/>
                <a:ea typeface="Trebuchet MS"/>
                <a:cs typeface="Trebuchet MS"/>
                <a:sym typeface="Trebuchet MS"/>
              </a:rPr>
              <a:t>Module 4:Career Guidance Strategies for Sustainability Professionals </a:t>
            </a:r>
            <a:endParaRPr b="1" sz="2400">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51" name="Google Shape;251;p2"/>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Session Roadmap</a:t>
            </a:r>
            <a:endParaRPr>
              <a:solidFill>
                <a:srgbClr val="255839"/>
              </a:solidFill>
            </a:endParaRPr>
          </a:p>
        </p:txBody>
      </p:sp>
      <p:sp>
        <p:nvSpPr>
          <p:cNvPr id="252" name="Google Shape;252;p2"/>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Today’s 3-hour session includes:</a:t>
            </a:r>
            <a:endParaRPr/>
          </a:p>
          <a:p>
            <a:pPr indent="-342900" lvl="0" marL="342900" rtl="0" algn="l">
              <a:spcBef>
                <a:spcPts val="1000"/>
              </a:spcBef>
              <a:spcAft>
                <a:spcPts val="0"/>
              </a:spcAft>
              <a:buSzPts val="1440"/>
              <a:buChar char="►"/>
            </a:pPr>
            <a:r>
              <a:rPr lang="en-US"/>
              <a:t>Module introduction and learning outcomes </a:t>
            </a:r>
            <a:endParaRPr/>
          </a:p>
          <a:p>
            <a:pPr indent="-342900" lvl="0" marL="342900" rtl="0" algn="l">
              <a:spcBef>
                <a:spcPts val="1000"/>
              </a:spcBef>
              <a:spcAft>
                <a:spcPts val="0"/>
              </a:spcAft>
              <a:buSzPts val="1440"/>
              <a:buChar char="►"/>
            </a:pPr>
            <a:r>
              <a:rPr lang="en-US"/>
              <a:t>Key concepts and examples </a:t>
            </a:r>
            <a:endParaRPr/>
          </a:p>
          <a:p>
            <a:pPr indent="-342900" lvl="0" marL="342900" rtl="0" algn="l">
              <a:spcBef>
                <a:spcPts val="1000"/>
              </a:spcBef>
              <a:spcAft>
                <a:spcPts val="0"/>
              </a:spcAft>
              <a:buSzPts val="1440"/>
              <a:buChar char="►"/>
            </a:pPr>
            <a:r>
              <a:rPr lang="en-US"/>
              <a:t>Practical activity </a:t>
            </a:r>
            <a:endParaRPr/>
          </a:p>
          <a:p>
            <a:pPr indent="-342900" lvl="0" marL="342900" rtl="0" algn="l">
              <a:spcBef>
                <a:spcPts val="1000"/>
              </a:spcBef>
              <a:spcAft>
                <a:spcPts val="0"/>
              </a:spcAft>
              <a:buSzPts val="1440"/>
              <a:buChar char="►"/>
            </a:pPr>
            <a:r>
              <a:rPr lang="en-US"/>
              <a:t>Application to training practice </a:t>
            </a:r>
            <a:endParaRPr/>
          </a:p>
          <a:p>
            <a:pPr indent="-342900" lvl="0" marL="342900" rtl="0" algn="l">
              <a:spcBef>
                <a:spcPts val="1000"/>
              </a:spcBef>
              <a:spcAft>
                <a:spcPts val="0"/>
              </a:spcAft>
              <a:buSzPts val="1440"/>
              <a:buChar char="►"/>
            </a:pPr>
            <a:r>
              <a:rPr lang="en-US"/>
              <a:t>Reflection and self-directed learning task</a:t>
            </a:r>
            <a:endParaRPr/>
          </a:p>
        </p:txBody>
      </p:sp>
      <p:pic>
        <p:nvPicPr>
          <p:cNvPr id="253" name="Google Shape;253;p2"/>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60" name="Google Shape;260;p3"/>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Module Overview</a:t>
            </a:r>
            <a:endParaRPr>
              <a:solidFill>
                <a:srgbClr val="255839"/>
              </a:solidFill>
            </a:endParaRPr>
          </a:p>
        </p:txBody>
      </p:sp>
      <p:sp>
        <p:nvSpPr>
          <p:cNvPr id="261" name="Google Shape;261;p3"/>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SzPts val="1440"/>
              <a:buNone/>
            </a:pPr>
            <a:r>
              <a:rPr lang="en-US"/>
              <a:t>This module focuses on:</a:t>
            </a:r>
            <a:endParaRPr/>
          </a:p>
          <a:p>
            <a:pPr indent="-342900" lvl="0" marL="342900" rtl="0" algn="l">
              <a:spcBef>
                <a:spcPts val="1000"/>
              </a:spcBef>
              <a:spcAft>
                <a:spcPts val="0"/>
              </a:spcAft>
              <a:buSzPts val="1440"/>
              <a:buChar char="►"/>
            </a:pPr>
            <a:r>
              <a:rPr b="1" lang="en-US"/>
              <a:t>Topic 1: </a:t>
            </a:r>
            <a:r>
              <a:rPr lang="en-US"/>
              <a:t>Green Jobs and Sustainability Career Pathways</a:t>
            </a:r>
            <a:endParaRPr/>
          </a:p>
          <a:p>
            <a:pPr indent="-342900" lvl="0" marL="342900" rtl="0" algn="l">
              <a:spcBef>
                <a:spcPts val="1000"/>
              </a:spcBef>
              <a:spcAft>
                <a:spcPts val="0"/>
              </a:spcAft>
              <a:buSzPts val="1440"/>
              <a:buChar char="►"/>
            </a:pPr>
            <a:r>
              <a:rPr b="1" lang="en-US"/>
              <a:t>Topic 2: </a:t>
            </a:r>
            <a:r>
              <a:rPr lang="en-US"/>
              <a:t>Career guidance strategies for sustainability-related professions and green career pathways</a:t>
            </a:r>
            <a:endParaRPr/>
          </a:p>
          <a:p>
            <a:pPr indent="-342900" lvl="0" marL="342900" rtl="0" algn="l">
              <a:spcBef>
                <a:spcPts val="1000"/>
              </a:spcBef>
              <a:spcAft>
                <a:spcPts val="0"/>
              </a:spcAft>
              <a:buSzPts val="1440"/>
              <a:buChar char="►"/>
            </a:pPr>
            <a:r>
              <a:rPr b="1" lang="en-US"/>
              <a:t>Topic 3: </a:t>
            </a:r>
            <a:r>
              <a:rPr lang="en-US"/>
              <a:t>Mentoring approaches learner progression support and competence mapping activities</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By completing this module, trainers will be better prepared to:</a:t>
            </a:r>
            <a:br>
              <a:rPr lang="en-US"/>
            </a:br>
            <a:r>
              <a:rPr b="1" lang="en-US"/>
              <a:t>Facilitate learner-guidance and mentoring activities that support progression into sustainability-oriented professions and green jobs.</a:t>
            </a:r>
            <a:endParaRPr/>
          </a:p>
        </p:txBody>
      </p:sp>
      <p:pic>
        <p:nvPicPr>
          <p:cNvPr id="262" name="Google Shape;262;p3"/>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Learning Outcomes</a:t>
            </a:r>
            <a:endParaRPr>
              <a:solidFill>
                <a:srgbClr val="255839"/>
              </a:solidFill>
            </a:endParaRPr>
          </a:p>
        </p:txBody>
      </p:sp>
      <p:sp>
        <p:nvSpPr>
          <p:cNvPr id="268" name="Google Shape;268;p4"/>
          <p:cNvSpPr txBox="1"/>
          <p:nvPr>
            <p:ph idx="2" type="body"/>
          </p:nvPr>
        </p:nvSpPr>
        <p:spPr>
          <a:xfrm>
            <a:off x="399369" y="1621046"/>
            <a:ext cx="9313591" cy="3615907"/>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module addresses the following Learning Outcomes:</a:t>
            </a:r>
            <a:endParaRPr/>
          </a:p>
          <a:p>
            <a:pPr indent="-342900" lvl="0" marL="342900" rtl="0" algn="l">
              <a:spcBef>
                <a:spcPts val="1000"/>
              </a:spcBef>
              <a:spcAft>
                <a:spcPts val="0"/>
              </a:spcAft>
              <a:buSzPts val="1440"/>
              <a:buChar char="►"/>
            </a:pPr>
            <a:r>
              <a:rPr lang="en-US"/>
              <a:t>[LO1- K6] – [Recognise career guidance strategies and labour-market insights for sustainability professions]</a:t>
            </a:r>
            <a:endParaRPr/>
          </a:p>
          <a:p>
            <a:pPr indent="-342900" lvl="0" marL="342900" rtl="0" algn="l">
              <a:spcBef>
                <a:spcPts val="1000"/>
              </a:spcBef>
              <a:spcAft>
                <a:spcPts val="0"/>
              </a:spcAft>
              <a:buSzPts val="1440"/>
              <a:buChar char="►"/>
            </a:pPr>
            <a:r>
              <a:rPr lang="en-US"/>
              <a:t>[LO2- S5 ] – [Integrate career guidance and mentoring strategies that support learners’ progression into green jobs]</a:t>
            </a:r>
            <a:endParaRPr/>
          </a:p>
          <a:p>
            <a:pPr indent="-342900" lvl="0" marL="342900" rtl="0" algn="l">
              <a:spcBef>
                <a:spcPts val="1000"/>
              </a:spcBef>
              <a:spcAft>
                <a:spcPts val="0"/>
              </a:spcAft>
              <a:buSzPts val="1440"/>
              <a:buChar char="►"/>
            </a:pPr>
            <a:r>
              <a:rPr lang="en-US"/>
              <a:t>[LO3- AR3] – [Mentor new trainers and contribute to national and transnational ESE trainer networks]</a:t>
            </a:r>
            <a:endParaRPr/>
          </a:p>
          <a:p>
            <a:pPr indent="-342900" lvl="0" marL="342900" rtl="0" algn="l">
              <a:spcBef>
                <a:spcPts val="1000"/>
              </a:spcBef>
              <a:spcAft>
                <a:spcPts val="0"/>
              </a:spcAft>
              <a:buSzPts val="1440"/>
              <a:buChar char="►"/>
            </a:pPr>
            <a:r>
              <a:rPr lang="en-US"/>
              <a:t>[LO4- AR5] – [Promote accessibility and inclusion in digital learning and facilitate reflective practice among learners]</a:t>
            </a:r>
            <a:endParaRPr/>
          </a:p>
          <a:p>
            <a:pPr indent="0" lvl="0" marL="0" rtl="0" algn="l">
              <a:spcBef>
                <a:spcPts val="1000"/>
              </a:spcBef>
              <a:spcAft>
                <a:spcPts val="0"/>
              </a:spcAft>
              <a:buSzPts val="14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5"/>
          <p:cNvSpPr txBox="1"/>
          <p:nvPr>
            <p:ph type="title"/>
          </p:nvPr>
        </p:nvSpPr>
        <p:spPr>
          <a:xfrm>
            <a:off x="399369" y="801020"/>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Opening Reflection / Warm-up</a:t>
            </a:r>
            <a:endParaRPr>
              <a:solidFill>
                <a:srgbClr val="255839"/>
              </a:solidFill>
            </a:endParaRPr>
          </a:p>
        </p:txBody>
      </p:sp>
      <p:sp>
        <p:nvSpPr>
          <p:cNvPr id="274" name="Google Shape;274;p5"/>
          <p:cNvSpPr txBox="1"/>
          <p:nvPr>
            <p:ph idx="2" type="body"/>
          </p:nvPr>
        </p:nvSpPr>
        <p:spPr>
          <a:xfrm>
            <a:off x="399369" y="1593768"/>
            <a:ext cx="9313591" cy="4265612"/>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Discussion question:</a:t>
            </a:r>
            <a:endParaRPr/>
          </a:p>
          <a:p>
            <a:pPr indent="-342900" lvl="0" marL="342900" rtl="0" algn="l">
              <a:spcBef>
                <a:spcPts val="1000"/>
              </a:spcBef>
              <a:spcAft>
                <a:spcPts val="0"/>
              </a:spcAft>
              <a:buSzPts val="1440"/>
              <a:buChar char="►"/>
            </a:pPr>
            <a:r>
              <a:rPr lang="en-US"/>
              <a:t>What experience do you already have in supporting learners with career guidance mentoring or employability activities connected to sustainability or green jobs?</a:t>
            </a:r>
            <a:endParaRPr/>
          </a:p>
          <a:p>
            <a:pPr indent="0" lvl="0" marL="0" rtl="0" algn="l">
              <a:spcBef>
                <a:spcPts val="1000"/>
              </a:spcBef>
              <a:spcAft>
                <a:spcPts val="0"/>
              </a:spcAft>
              <a:buSzPts val="1440"/>
              <a:buNone/>
            </a:pPr>
            <a:r>
              <a:rPr lang="en-US"/>
              <a:t>Optional prompts:</a:t>
            </a:r>
            <a:endParaRPr/>
          </a:p>
          <a:p>
            <a:pPr indent="-342900" lvl="0" marL="342900" rtl="0" algn="l">
              <a:spcBef>
                <a:spcPts val="1000"/>
              </a:spcBef>
              <a:spcAft>
                <a:spcPts val="0"/>
              </a:spcAft>
              <a:buSzPts val="1440"/>
              <a:buChar char="►"/>
            </a:pPr>
            <a:r>
              <a:rPr lang="en-US"/>
              <a:t>What challenges do learners face when exploring sustainability-related career pathways?</a:t>
            </a:r>
            <a:endParaRPr/>
          </a:p>
          <a:p>
            <a:pPr indent="-342900" lvl="0" marL="342900" rtl="0" algn="l">
              <a:spcBef>
                <a:spcPts val="1000"/>
              </a:spcBef>
              <a:spcAft>
                <a:spcPts val="0"/>
              </a:spcAft>
              <a:buSzPts val="1440"/>
              <a:buChar char="►"/>
            </a:pPr>
            <a:r>
              <a:rPr lang="en-US"/>
              <a:t>How could career guidance activities help learners better understand green skills and labour-market opportunities?</a:t>
            </a:r>
            <a:endParaRPr/>
          </a:p>
          <a:p>
            <a:pPr indent="-342900" lvl="0" marL="342900" rtl="0" algn="l">
              <a:spcBef>
                <a:spcPts val="1000"/>
              </a:spcBef>
              <a:spcAft>
                <a:spcPts val="0"/>
              </a:spcAft>
              <a:buSzPts val="1440"/>
              <a:buChar char="►"/>
            </a:pPr>
            <a:r>
              <a:rPr lang="en-US"/>
              <a:t>Which sustainability sectors or professions are most relevant for your learners or local context?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
          <p:cNvSpPr txBox="1"/>
          <p:nvPr>
            <p:ph type="title"/>
          </p:nvPr>
        </p:nvSpPr>
        <p:spPr>
          <a:xfrm>
            <a:off x="399368" y="788988"/>
            <a:ext cx="8636347" cy="919496"/>
          </a:xfrm>
          <a:prstGeom prst="rect">
            <a:avLst/>
          </a:prstGeom>
          <a:noFill/>
          <a:ln>
            <a:noFill/>
          </a:ln>
        </p:spPr>
        <p:txBody>
          <a:bodyPr anchorCtr="0" anchor="t" bIns="45700" lIns="91425" spcFirstLastPara="1" rIns="91425" wrap="square" tIns="45700">
            <a:normAutofit fontScale="90000"/>
          </a:bodyPr>
          <a:lstStyle/>
          <a:p>
            <a:pPr indent="-742950" lvl="0" marL="742950" rtl="0" algn="l">
              <a:spcBef>
                <a:spcPts val="0"/>
              </a:spcBef>
              <a:spcAft>
                <a:spcPts val="0"/>
              </a:spcAft>
              <a:buClr>
                <a:srgbClr val="255839"/>
              </a:buClr>
              <a:buSzPct val="100000"/>
              <a:buFont typeface="Trebuchet MS"/>
              <a:buAutoNum type="arabicPeriod"/>
            </a:pPr>
            <a:r>
              <a:rPr lang="en-US">
                <a:solidFill>
                  <a:srgbClr val="255839"/>
                </a:solidFill>
              </a:rPr>
              <a:t>Green Jobs and Sustainability Career Pathways</a:t>
            </a:r>
            <a:endParaRPr>
              <a:solidFill>
                <a:srgbClr val="255839"/>
              </a:solidFill>
            </a:endParaRPr>
          </a:p>
        </p:txBody>
      </p:sp>
      <p:sp>
        <p:nvSpPr>
          <p:cNvPr id="280" name="Google Shape;280;p6"/>
          <p:cNvSpPr txBox="1"/>
          <p:nvPr>
            <p:ph idx="2" type="body"/>
          </p:nvPr>
        </p:nvSpPr>
        <p:spPr>
          <a:xfrm>
            <a:off x="399368" y="2141623"/>
            <a:ext cx="9313591" cy="4107864"/>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Sustainability-related professions are growing across sectors such as renewable energy agrifood circular economy and sustainable tourism. Learners increasingly need support in understanding career opportunities linked to the green transition and the competences required in these sectors.</a:t>
            </a:r>
            <a:endParaRPr/>
          </a:p>
          <a:p>
            <a:pPr indent="-342900" lvl="0" marL="342900" rtl="0" algn="l">
              <a:spcBef>
                <a:spcPts val="1000"/>
              </a:spcBef>
              <a:spcAft>
                <a:spcPts val="0"/>
              </a:spcAft>
              <a:buSzPts val="1440"/>
              <a:buChar char="►"/>
            </a:pPr>
            <a:r>
              <a:rPr lang="en-US"/>
              <a:t>A learner interested in sustainable tourism identifies key competences such as communication environmental awareness digital skills and customer engagement. The trainer supports the learner in connecting these competences with local labour-market opportunities.</a:t>
            </a:r>
            <a:endParaRPr/>
          </a:p>
          <a:p>
            <a:pPr indent="-342900" lvl="0" marL="342900" rtl="0" algn="l">
              <a:spcBef>
                <a:spcPts val="1000"/>
              </a:spcBef>
              <a:spcAft>
                <a:spcPts val="0"/>
              </a:spcAft>
              <a:buSzPts val="1440"/>
              <a:buChar char="►"/>
            </a:pPr>
            <a:r>
              <a:rPr lang="en-US"/>
              <a:t>VET trainers can use learner-guidance activities competence mapping exercises and WP3 ESE materials to help learners explore sustainability professions and progression pathways.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2. Career Guidance and Mentoring Strategies</a:t>
            </a:r>
            <a:endParaRPr>
              <a:solidFill>
                <a:srgbClr val="255839"/>
              </a:solidFill>
            </a:endParaRPr>
          </a:p>
        </p:txBody>
      </p:sp>
      <p:sp>
        <p:nvSpPr>
          <p:cNvPr id="286" name="Google Shape;286;p7"/>
          <p:cNvSpPr txBox="1"/>
          <p:nvPr>
            <p:ph idx="2" type="body"/>
          </p:nvPr>
        </p:nvSpPr>
        <p:spPr>
          <a:xfrm>
            <a:off x="399369" y="1744579"/>
            <a:ext cx="9313591" cy="4620126"/>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Career guidance helps learners understand how sustainability competences can be connected to real labour-market opportunities and professional pathways. Trainers play an important role in supporting learner motivation progression and employability through mentoring and reflective guidance activities.</a:t>
            </a:r>
            <a:endParaRPr/>
          </a:p>
          <a:p>
            <a:pPr indent="-342900" lvl="0" marL="342900" rtl="0" algn="l">
              <a:spcBef>
                <a:spcPts val="1000"/>
              </a:spcBef>
              <a:spcAft>
                <a:spcPts val="0"/>
              </a:spcAft>
              <a:buSzPts val="1440"/>
              <a:buChar char="►"/>
            </a:pPr>
            <a:r>
              <a:rPr lang="en-US"/>
              <a:t>A trainer supports a learner interested in renewable energy by discussing career opportunities required competences possible training pathways and transferable skills linked to sustainability sectors.</a:t>
            </a:r>
            <a:endParaRPr/>
          </a:p>
          <a:p>
            <a:pPr indent="-342900" lvl="0" marL="342900" rtl="0" algn="l">
              <a:spcBef>
                <a:spcPts val="1000"/>
              </a:spcBef>
              <a:spcAft>
                <a:spcPts val="0"/>
              </a:spcAft>
              <a:buSzPts val="1440"/>
              <a:buChar char="►"/>
            </a:pPr>
            <a:r>
              <a:rPr lang="en-US"/>
              <a:t>This topic connects to CU8 – </a:t>
            </a:r>
            <a:r>
              <a:rPr i="1" lang="en-US"/>
              <a:t>Change Management and Transdisciplinarity</a:t>
            </a:r>
            <a:r>
              <a:rPr lang="en-US"/>
              <a:t> where learners explore collaboration communication leadership and sustainable transformation processes. Trainers can use mentoring and learner-guidance activities to help learners reflect on how sustainability transitions create new professional roles and require adaptable transferable and collaborative competences.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8"/>
          <p:cNvSpPr txBox="1"/>
          <p:nvPr>
            <p:ph type="title"/>
          </p:nvPr>
        </p:nvSpPr>
        <p:spPr>
          <a:xfrm>
            <a:off x="399369" y="788988"/>
            <a:ext cx="92062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3. Competence Mapping and Learner Progression</a:t>
            </a:r>
            <a:endParaRPr>
              <a:solidFill>
                <a:srgbClr val="255839"/>
              </a:solidFill>
            </a:endParaRPr>
          </a:p>
        </p:txBody>
      </p:sp>
      <p:sp>
        <p:nvSpPr>
          <p:cNvPr id="292" name="Google Shape;292;p8"/>
          <p:cNvSpPr txBox="1"/>
          <p:nvPr>
            <p:ph idx="2" type="body"/>
          </p:nvPr>
        </p:nvSpPr>
        <p:spPr>
          <a:xfrm>
            <a:off x="399369" y="1653925"/>
            <a:ext cx="9313591" cy="4566401"/>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Competence mapping helps learners recognise their strengths interests and transferable skills connected to sustainability-related professions. Trainers can support learners in linking existing competences with green career opportunities and future progression pathways.</a:t>
            </a:r>
            <a:endParaRPr/>
          </a:p>
          <a:p>
            <a:pPr indent="-342900" lvl="0" marL="342900" rtl="0" algn="l">
              <a:spcBef>
                <a:spcPts val="1000"/>
              </a:spcBef>
              <a:spcAft>
                <a:spcPts val="0"/>
              </a:spcAft>
              <a:buSzPts val="1440"/>
              <a:buChar char="►"/>
            </a:pPr>
            <a:r>
              <a:rPr lang="en-US"/>
              <a:t>A learner interested in renewable energy identifies communication problem-solving teamwork and digital competences as relevant skills for sustainability-related roles. The trainer supports the learner in connecting these competences with possible training pathways and labour-market opportunities.</a:t>
            </a:r>
            <a:endParaRPr/>
          </a:p>
          <a:p>
            <a:pPr indent="-342900" lvl="0" marL="342900" rtl="0" algn="l">
              <a:spcBef>
                <a:spcPts val="1000"/>
              </a:spcBef>
              <a:spcAft>
                <a:spcPts val="0"/>
              </a:spcAft>
              <a:buSzPts val="1440"/>
              <a:buChar char="►"/>
            </a:pPr>
            <a:r>
              <a:rPr lang="en-US"/>
              <a:t>How could you help your learners recognise transferable competences connected to sustainability professions and green jobs?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9"/>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Using ESE Materials in This Module</a:t>
            </a:r>
            <a:endParaRPr sz="3200">
              <a:solidFill>
                <a:srgbClr val="255839"/>
              </a:solidFill>
            </a:endParaRPr>
          </a:p>
        </p:txBody>
      </p:sp>
      <p:sp>
        <p:nvSpPr>
          <p:cNvPr id="298" name="Google Shape;298;p9"/>
          <p:cNvSpPr txBox="1"/>
          <p:nvPr>
            <p:ph idx="2" type="body"/>
          </p:nvPr>
        </p:nvSpPr>
        <p:spPr>
          <a:xfrm>
            <a:off x="399369" y="1449388"/>
            <a:ext cx="9313591" cy="5071728"/>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SzPts val="1440"/>
              <a:buNone/>
            </a:pPr>
            <a:r>
              <a:rPr lang="en-US"/>
              <a:t>In this module, the following ESE materials are used:</a:t>
            </a:r>
            <a:endParaRPr/>
          </a:p>
          <a:p>
            <a:pPr indent="-342900" lvl="0" marL="342900" rtl="0" algn="l">
              <a:spcBef>
                <a:spcPts val="1000"/>
              </a:spcBef>
              <a:spcAft>
                <a:spcPts val="0"/>
              </a:spcAft>
              <a:buSzPts val="1440"/>
              <a:buChar char="►"/>
            </a:pPr>
            <a:r>
              <a:rPr lang="en-US"/>
              <a:t>WP3 lesson plans learner worksheets and competence mapping activities related to sustainability professions and green jobs</a:t>
            </a:r>
            <a:endParaRPr/>
          </a:p>
          <a:p>
            <a:pPr indent="-342900" lvl="0" marL="342900" rtl="0" algn="l">
              <a:spcBef>
                <a:spcPts val="1000"/>
              </a:spcBef>
              <a:spcAft>
                <a:spcPts val="0"/>
              </a:spcAft>
              <a:buSzPts val="1440"/>
              <a:buChar char="►"/>
            </a:pPr>
            <a:r>
              <a:rPr lang="en-US"/>
              <a:t>CU8 – </a:t>
            </a:r>
            <a:r>
              <a:rPr i="1" lang="en-US"/>
              <a:t>Change Management and Transdisciplinarity</a:t>
            </a:r>
            <a:r>
              <a:rPr lang="en-US"/>
              <a:t> presentations case studies and reflection activities related to sustainable transformation communication and collaboration strategies </a:t>
            </a:r>
            <a:endParaRPr/>
          </a:p>
          <a:p>
            <a:pPr indent="-342900" lvl="0" marL="342900" rtl="0" algn="l">
              <a:spcBef>
                <a:spcPts val="1000"/>
              </a:spcBef>
              <a:spcAft>
                <a:spcPts val="0"/>
              </a:spcAft>
              <a:buSzPts val="1440"/>
              <a:buChar char="►"/>
            </a:pPr>
            <a:r>
              <a:rPr lang="en-US"/>
              <a:t>Learner-guidance templates mentoring scenarios SDL activities and Trainer Portfolio materials</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b="1" lang="en-US"/>
              <a:t>Trainers will use these materials to:</a:t>
            </a:r>
            <a:endParaRPr/>
          </a:p>
          <a:p>
            <a:pPr indent="-342900" lvl="0" marL="342900" rtl="0" algn="l">
              <a:spcBef>
                <a:spcPts val="1000"/>
              </a:spcBef>
              <a:spcAft>
                <a:spcPts val="0"/>
              </a:spcAft>
              <a:buSzPts val="1440"/>
              <a:buChar char="►"/>
            </a:pPr>
            <a:r>
              <a:rPr lang="en-US"/>
              <a:t>support learners in identifying sustainability-related career pathways; </a:t>
            </a:r>
            <a:endParaRPr/>
          </a:p>
          <a:p>
            <a:pPr indent="-342900" lvl="0" marL="342900" rtl="0" algn="l">
              <a:spcBef>
                <a:spcPts val="1000"/>
              </a:spcBef>
              <a:spcAft>
                <a:spcPts val="0"/>
              </a:spcAft>
              <a:buSzPts val="1440"/>
              <a:buChar char="►"/>
            </a:pPr>
            <a:r>
              <a:rPr lang="en-US"/>
              <a:t>facilitate competence mapping and learner progression activities; </a:t>
            </a:r>
            <a:endParaRPr/>
          </a:p>
          <a:p>
            <a:pPr indent="-342900" lvl="0" marL="342900" rtl="0" algn="l">
              <a:spcBef>
                <a:spcPts val="1000"/>
              </a:spcBef>
              <a:spcAft>
                <a:spcPts val="0"/>
              </a:spcAft>
              <a:buSzPts val="1440"/>
              <a:buChar char="►"/>
            </a:pPr>
            <a:r>
              <a:rPr lang="en-US"/>
              <a:t>connect sustainability learning with labour-market opportunities; </a:t>
            </a:r>
            <a:endParaRPr/>
          </a:p>
          <a:p>
            <a:pPr indent="-342900" lvl="0" marL="342900" rtl="0" algn="l">
              <a:spcBef>
                <a:spcPts val="1000"/>
              </a:spcBef>
              <a:spcAft>
                <a:spcPts val="0"/>
              </a:spcAft>
              <a:buSzPts val="1440"/>
              <a:buChar char="►"/>
            </a:pPr>
            <a:r>
              <a:rPr lang="en-US"/>
              <a:t>guide mentoring discussions and reflective career-planning exercises; </a:t>
            </a:r>
            <a:endParaRPr/>
          </a:p>
          <a:p>
            <a:pPr indent="-342900" lvl="0" marL="342900" rtl="0" algn="l">
              <a:spcBef>
                <a:spcPts val="1000"/>
              </a:spcBef>
              <a:spcAft>
                <a:spcPts val="0"/>
              </a:spcAft>
              <a:buSzPts val="1440"/>
              <a:buChar char="►"/>
            </a:pPr>
            <a:r>
              <a:rPr lang="en-US"/>
              <a:t>adapt learner-guidance activities to their own VET and adult learning contexts.</a:t>
            </a:r>
            <a:endParaRPr/>
          </a:p>
          <a:p>
            <a:pPr indent="0" lvl="0" marL="0" rtl="0" algn="l">
              <a:spcBef>
                <a:spcPts val="1000"/>
              </a:spcBef>
              <a:spcAft>
                <a:spcPts val="0"/>
              </a:spcAft>
              <a:buSzPts val="14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0"/>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Checkpoint Discussion</a:t>
            </a:r>
            <a:endParaRPr>
              <a:solidFill>
                <a:srgbClr val="255839"/>
              </a:solidFill>
            </a:endParaRPr>
          </a:p>
        </p:txBody>
      </p:sp>
      <p:sp>
        <p:nvSpPr>
          <p:cNvPr id="304" name="Google Shape;304;p10"/>
          <p:cNvSpPr txBox="1"/>
          <p:nvPr>
            <p:ph idx="2" type="body"/>
          </p:nvPr>
        </p:nvSpPr>
        <p:spPr>
          <a:xfrm>
            <a:off x="399369" y="1569705"/>
            <a:ext cx="9313591" cy="3808412"/>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Short discussion:</a:t>
            </a:r>
            <a:endParaRPr/>
          </a:p>
          <a:p>
            <a:pPr indent="-342900" lvl="0" marL="342900" rtl="0" algn="l">
              <a:spcBef>
                <a:spcPts val="1000"/>
              </a:spcBef>
              <a:spcAft>
                <a:spcPts val="0"/>
              </a:spcAft>
              <a:buSzPts val="1440"/>
              <a:buChar char="►"/>
            </a:pPr>
            <a:r>
              <a:rPr lang="en-US"/>
              <a:t>What is the most important idea from this section about career guidance and learner progression in sustainability education?</a:t>
            </a:r>
            <a:endParaRPr/>
          </a:p>
          <a:p>
            <a:pPr indent="-342900" lvl="0" marL="342900" rtl="0" algn="l">
              <a:spcBef>
                <a:spcPts val="1000"/>
              </a:spcBef>
              <a:spcAft>
                <a:spcPts val="0"/>
              </a:spcAft>
              <a:buSzPts val="1440"/>
              <a:buChar char="►"/>
            </a:pPr>
            <a:r>
              <a:rPr lang="en-US"/>
              <a:t>How could competence mapping or mentoring activities be explained to VET learners in a practical way?</a:t>
            </a:r>
            <a:endParaRPr/>
          </a:p>
          <a:p>
            <a:pPr indent="-342900" lvl="0" marL="342900" rtl="0" algn="l">
              <a:spcBef>
                <a:spcPts val="1000"/>
              </a:spcBef>
              <a:spcAft>
                <a:spcPts val="0"/>
              </a:spcAft>
              <a:buSzPts val="1440"/>
              <a:buChar char="►"/>
            </a:pPr>
            <a:r>
              <a:rPr lang="en-US"/>
              <a:t>Which ESE material or CU8 activity could help learners better understand sustainability professions and green career pathways?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1"/>
          <p:cNvSpPr txBox="1"/>
          <p:nvPr>
            <p:ph idx="1" type="body"/>
          </p:nvPr>
        </p:nvSpPr>
        <p:spPr>
          <a:xfrm>
            <a:off x="399370" y="1427731"/>
            <a:ext cx="6371016" cy="544629"/>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b="1" lang="en-US"/>
              <a:t>Green Career Profile Lab</a:t>
            </a:r>
            <a:endParaRPr/>
          </a:p>
        </p:txBody>
      </p:sp>
      <p:sp>
        <p:nvSpPr>
          <p:cNvPr id="310" name="Google Shape;310;p11"/>
          <p:cNvSpPr txBox="1"/>
          <p:nvPr>
            <p:ph idx="2" type="body"/>
          </p:nvPr>
        </p:nvSpPr>
        <p:spPr>
          <a:xfrm>
            <a:off x="399370" y="2027897"/>
            <a:ext cx="6371016" cy="4429126"/>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SzPts val="1440"/>
              <a:buNone/>
            </a:pPr>
            <a:r>
              <a:rPr lang="en-US"/>
              <a:t>Participants will:</a:t>
            </a:r>
            <a:endParaRPr/>
          </a:p>
          <a:p>
            <a:pPr indent="-342900" lvl="0" marL="342900" rtl="0" algn="l">
              <a:spcBef>
                <a:spcPts val="1000"/>
              </a:spcBef>
              <a:spcAft>
                <a:spcPts val="0"/>
              </a:spcAft>
              <a:buSzPts val="1440"/>
              <a:buChar char="►"/>
            </a:pPr>
            <a:r>
              <a:rPr lang="en-US"/>
              <a:t>Select one sustainability-related profession or green job pathway connected to sectors such as renewable energy agrifood circular economy or sustainable tourism</a:t>
            </a:r>
            <a:endParaRPr/>
          </a:p>
          <a:p>
            <a:pPr indent="-342900" lvl="0" marL="342900" rtl="0" algn="l">
              <a:spcBef>
                <a:spcPts val="1000"/>
              </a:spcBef>
              <a:spcAft>
                <a:spcPts val="0"/>
              </a:spcAft>
              <a:buSzPts val="1440"/>
              <a:buChar char="►"/>
            </a:pPr>
            <a:r>
              <a:rPr lang="en-US"/>
              <a:t>Identify key competences transferable skills and learner progression opportunities linked to the selected profession</a:t>
            </a:r>
            <a:endParaRPr/>
          </a:p>
          <a:p>
            <a:pPr indent="-342900" lvl="0" marL="342900" rtl="0" algn="l">
              <a:spcBef>
                <a:spcPts val="1000"/>
              </a:spcBef>
              <a:spcAft>
                <a:spcPts val="0"/>
              </a:spcAft>
              <a:buSzPts val="1440"/>
              <a:buChar char="►"/>
            </a:pPr>
            <a:r>
              <a:rPr lang="en-US"/>
              <a:t>Prepare a short learner-guidance or mentoring scenario using existing ESE materials and competence mapping activities</a:t>
            </a:r>
            <a:endParaRPr/>
          </a:p>
          <a:p>
            <a:pPr indent="0" lvl="0" marL="0" rtl="0" algn="l">
              <a:spcBef>
                <a:spcPts val="1000"/>
              </a:spcBef>
              <a:spcAft>
                <a:spcPts val="0"/>
              </a:spcAft>
              <a:buSzPts val="1440"/>
              <a:buNone/>
            </a:pPr>
            <a:r>
              <a:rPr lang="en-US"/>
              <a:t>Working format: Small groups</a:t>
            </a:r>
            <a:br>
              <a:rPr lang="en-US"/>
            </a:br>
            <a:r>
              <a:rPr lang="en-US"/>
              <a:t>Time: 45 minutes</a:t>
            </a:r>
            <a:br>
              <a:rPr lang="en-US"/>
            </a:br>
            <a:r>
              <a:rPr lang="en-US"/>
              <a:t>Material needed: ESE worksheets competence mapping template learner-guidance activity sheet and CU8 sustainability examples</a:t>
            </a:r>
            <a:endParaRPr/>
          </a:p>
        </p:txBody>
      </p:sp>
      <p:sp>
        <p:nvSpPr>
          <p:cNvPr id="311" name="Google Shape;311;p11"/>
          <p:cNvSpPr txBox="1"/>
          <p:nvPr>
            <p:ph type="title"/>
          </p:nvPr>
        </p:nvSpPr>
        <p:spPr>
          <a:xfrm>
            <a:off x="677334" y="609600"/>
            <a:ext cx="8596668" cy="83978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a:t>
            </a:r>
            <a:endParaRPr/>
          </a:p>
        </p:txBody>
      </p:sp>
      <p:sp>
        <p:nvSpPr>
          <p:cNvPr id="312" name="Google Shape;312;p11"/>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313" name="Google Shape;313;p11"/>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2"/>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 Output</a:t>
            </a:r>
            <a:endParaRPr>
              <a:solidFill>
                <a:srgbClr val="255839"/>
              </a:solidFill>
            </a:endParaRPr>
          </a:p>
        </p:txBody>
      </p:sp>
      <p:sp>
        <p:nvSpPr>
          <p:cNvPr id="319" name="Google Shape;319;p12"/>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fontScale="92500" lnSpcReduction="20000"/>
          </a:bodyPr>
          <a:lstStyle/>
          <a:p>
            <a:pPr indent="0" lvl="0" marL="0" rtl="0" algn="l">
              <a:spcBef>
                <a:spcPts val="0"/>
              </a:spcBef>
              <a:spcAft>
                <a:spcPts val="0"/>
              </a:spcAft>
              <a:buSzPct val="80000"/>
              <a:buNone/>
            </a:pPr>
            <a:r>
              <a:rPr lang="en-US"/>
              <a:t>By the end of the activity, participants should produce:</a:t>
            </a:r>
            <a:endParaRPr/>
          </a:p>
          <a:p>
            <a:pPr indent="-342900" lvl="0" marL="342900" rtl="0" algn="l">
              <a:spcBef>
                <a:spcPts val="1000"/>
              </a:spcBef>
              <a:spcAft>
                <a:spcPts val="0"/>
              </a:spcAft>
              <a:buSzPct val="80000"/>
              <a:buChar char="►"/>
            </a:pPr>
            <a:r>
              <a:rPr lang="en-US"/>
              <a:t>One selected sustainability-related profession or green career pathway connected to a local or European sustainability sector</a:t>
            </a:r>
            <a:endParaRPr/>
          </a:p>
          <a:p>
            <a:pPr indent="-342900" lvl="0" marL="342900" rtl="0" algn="l">
              <a:spcBef>
                <a:spcPts val="1000"/>
              </a:spcBef>
              <a:spcAft>
                <a:spcPts val="0"/>
              </a:spcAft>
              <a:buSzPct val="80000"/>
              <a:buChar char="►"/>
            </a:pPr>
            <a:r>
              <a:rPr lang="en-US"/>
              <a:t>A short learner-guidance or mentoring scenario including competence mapping learner-support questions and progression opportunities</a:t>
            </a:r>
            <a:endParaRPr/>
          </a:p>
          <a:p>
            <a:pPr indent="-342900" lvl="0" marL="342900" rtl="0" algn="l">
              <a:spcBef>
                <a:spcPts val="1000"/>
              </a:spcBef>
              <a:spcAft>
                <a:spcPts val="0"/>
              </a:spcAft>
              <a:buSzPct val="80000"/>
              <a:buChar char="►"/>
            </a:pPr>
            <a:r>
              <a:rPr lang="en-US"/>
              <a:t> A brief reflection on how the activity could be adapted to different learner groups VET contexts or local labour-market realities</a:t>
            </a:r>
            <a:endParaRPr/>
          </a:p>
          <a:p>
            <a:pPr indent="0" lvl="0" marL="0" rtl="0" algn="l">
              <a:spcBef>
                <a:spcPts val="1000"/>
              </a:spcBef>
              <a:spcAft>
                <a:spcPts val="0"/>
              </a:spcAft>
              <a:buSzPct val="80000"/>
              <a:buNone/>
            </a:pPr>
            <a:r>
              <a:rPr lang="en-US"/>
              <a:t>This output may contribute to the Trainer Portfolio.</a:t>
            </a:r>
            <a:endParaRPr/>
          </a:p>
          <a:p>
            <a:pPr indent="-258318" lvl="0" marL="342900" rtl="0" algn="l">
              <a:spcBef>
                <a:spcPts val="1000"/>
              </a:spcBef>
              <a:spcAft>
                <a:spcPts val="0"/>
              </a:spcAft>
              <a:buSzPct val="80000"/>
              <a:buNone/>
            </a:pPr>
            <a:r>
              <a:t/>
            </a:r>
            <a:endParaRPr/>
          </a:p>
          <a:p>
            <a:pPr indent="0" lvl="0" marL="0" rtl="0" algn="l">
              <a:spcBef>
                <a:spcPts val="1000"/>
              </a:spcBef>
              <a:spcAft>
                <a:spcPts val="0"/>
              </a:spcAft>
              <a:buSzPct val="80000"/>
              <a:buNone/>
            </a:pPr>
            <a:r>
              <a:rPr lang="en-US"/>
              <a:t>Examples:</a:t>
            </a:r>
            <a:endParaRPr/>
          </a:p>
          <a:p>
            <a:pPr indent="-342900" lvl="0" marL="342900" rtl="0" algn="l">
              <a:spcBef>
                <a:spcPts val="1000"/>
              </a:spcBef>
              <a:spcAft>
                <a:spcPts val="0"/>
              </a:spcAft>
              <a:buSzPct val="80000"/>
              <a:buChar char="►"/>
            </a:pPr>
            <a:r>
              <a:rPr lang="en-US"/>
              <a:t>draft teaching activity </a:t>
            </a:r>
            <a:endParaRPr/>
          </a:p>
          <a:p>
            <a:pPr indent="-342900" lvl="0" marL="342900" rtl="0" algn="l">
              <a:spcBef>
                <a:spcPts val="1000"/>
              </a:spcBef>
              <a:spcAft>
                <a:spcPts val="0"/>
              </a:spcAft>
              <a:buSzPct val="80000"/>
              <a:buChar char="►"/>
            </a:pPr>
            <a:r>
              <a:rPr lang="en-US"/>
              <a:t>adapted worksheet </a:t>
            </a:r>
            <a:endParaRPr/>
          </a:p>
          <a:p>
            <a:pPr indent="-342900" lvl="0" marL="342900" rtl="0" algn="l">
              <a:spcBef>
                <a:spcPts val="1000"/>
              </a:spcBef>
              <a:spcAft>
                <a:spcPts val="0"/>
              </a:spcAft>
              <a:buSzPct val="80000"/>
              <a:buChar char="►"/>
            </a:pPr>
            <a:r>
              <a:rPr lang="en-US"/>
              <a:t>learner guidance activity </a:t>
            </a:r>
            <a:endParaRPr/>
          </a:p>
          <a:p>
            <a:pPr indent="-342900" lvl="0" marL="342900" rtl="0" algn="l">
              <a:spcBef>
                <a:spcPts val="1000"/>
              </a:spcBef>
              <a:spcAft>
                <a:spcPts val="0"/>
              </a:spcAft>
              <a:buSzPct val="80000"/>
              <a:buChar char="►"/>
            </a:pPr>
            <a:r>
              <a:rPr lang="en-US"/>
              <a:t>reflection note </a:t>
            </a:r>
            <a:endParaRPr/>
          </a:p>
          <a:p>
            <a:pPr indent="-342900" lvl="0" marL="342900" rtl="0" algn="l">
              <a:spcBef>
                <a:spcPts val="1000"/>
              </a:spcBef>
              <a:spcAft>
                <a:spcPts val="0"/>
              </a:spcAft>
              <a:buSzPct val="80000"/>
              <a:buChar char="►"/>
            </a:pPr>
            <a:r>
              <a:rPr lang="en-US"/>
              <a:t>green skills example </a:t>
            </a:r>
            <a:endParaRPr/>
          </a:p>
          <a:p>
            <a:pPr indent="-342900" lvl="0" marL="342900" rtl="0" algn="l">
              <a:spcBef>
                <a:spcPts val="1000"/>
              </a:spcBef>
              <a:spcAft>
                <a:spcPts val="0"/>
              </a:spcAft>
              <a:buSzPct val="80000"/>
              <a:buChar char="►"/>
            </a:pPr>
            <a:r>
              <a:rPr lang="en-US"/>
              <a:t>facilitation plan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3"/>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26" name="Google Shape;326;p13"/>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Group Sharing / Debrief</a:t>
            </a:r>
            <a:endParaRPr>
              <a:solidFill>
                <a:srgbClr val="255839"/>
              </a:solidFill>
            </a:endParaRPr>
          </a:p>
        </p:txBody>
      </p:sp>
      <p:sp>
        <p:nvSpPr>
          <p:cNvPr id="327" name="Google Shape;327;p13"/>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Invite participants to share:</a:t>
            </a:r>
            <a:endParaRPr/>
          </a:p>
          <a:p>
            <a:pPr indent="-342900" lvl="0" marL="342900" rtl="0" algn="l">
              <a:spcBef>
                <a:spcPts val="1000"/>
              </a:spcBef>
              <a:spcAft>
                <a:spcPts val="0"/>
              </a:spcAft>
              <a:buSzPts val="1440"/>
              <a:buChar char="►"/>
            </a:pPr>
            <a:r>
              <a:rPr lang="en-US"/>
              <a:t>What sustainability profession or green career pathway did you select?</a:t>
            </a:r>
            <a:endParaRPr/>
          </a:p>
          <a:p>
            <a:pPr indent="-342900" lvl="0" marL="342900" rtl="0" algn="l">
              <a:spcBef>
                <a:spcPts val="1000"/>
              </a:spcBef>
              <a:spcAft>
                <a:spcPts val="0"/>
              </a:spcAft>
              <a:buSzPts val="1440"/>
              <a:buChar char="►"/>
            </a:pPr>
            <a:r>
              <a:rPr lang="en-US"/>
              <a:t>Which learner-guidance or mentoring strategies worked well during the activity?</a:t>
            </a:r>
            <a:endParaRPr/>
          </a:p>
          <a:p>
            <a:pPr indent="-342900" lvl="0" marL="342900" rtl="0" algn="l">
              <a:spcBef>
                <a:spcPts val="1000"/>
              </a:spcBef>
              <a:spcAft>
                <a:spcPts val="0"/>
              </a:spcAft>
              <a:buSzPts val="1440"/>
              <a:buChar char="►"/>
            </a:pPr>
            <a:r>
              <a:rPr lang="en-US"/>
              <a:t>What challenges did you face when connecting competences with labour-market opportunities?</a:t>
            </a:r>
            <a:endParaRPr/>
          </a:p>
          <a:p>
            <a:pPr indent="-342900" lvl="0" marL="342900" rtl="0" algn="l">
              <a:spcBef>
                <a:spcPts val="1000"/>
              </a:spcBef>
              <a:spcAft>
                <a:spcPts val="0"/>
              </a:spcAft>
              <a:buSzPts val="1440"/>
              <a:buChar char="►"/>
            </a:pPr>
            <a:r>
              <a:rPr lang="en-US"/>
              <a:t>How could this activity be adapted or improved for different learner groups or VET contexts?</a:t>
            </a:r>
            <a:endParaRPr/>
          </a:p>
          <a:p>
            <a:pPr indent="-251460" lvl="0" marL="342900" rtl="0" algn="l">
              <a:spcBef>
                <a:spcPts val="1000"/>
              </a:spcBef>
              <a:spcAft>
                <a:spcPts val="0"/>
              </a:spcAft>
              <a:buSzPts val="1440"/>
              <a:buNone/>
            </a:pPr>
            <a:r>
              <a:t/>
            </a:r>
            <a:endParaRPr/>
          </a:p>
        </p:txBody>
      </p:sp>
      <p:pic>
        <p:nvPicPr>
          <p:cNvPr id="328" name="Google Shape;328;p13"/>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4"/>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Application to Training Practice</a:t>
            </a:r>
            <a:endParaRPr>
              <a:solidFill>
                <a:srgbClr val="255839"/>
              </a:solidFill>
            </a:endParaRPr>
          </a:p>
        </p:txBody>
      </p:sp>
      <p:sp>
        <p:nvSpPr>
          <p:cNvPr id="334" name="Google Shape;334;p14"/>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How can this be used in your own teaching?</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Participants should consider:</a:t>
            </a:r>
            <a:endParaRPr/>
          </a:p>
          <a:p>
            <a:pPr indent="-342900" lvl="0" marL="342900" rtl="0" algn="l">
              <a:spcBef>
                <a:spcPts val="1000"/>
              </a:spcBef>
              <a:spcAft>
                <a:spcPts val="0"/>
              </a:spcAft>
              <a:buSzPts val="1440"/>
              <a:buChar char="►"/>
            </a:pPr>
            <a:r>
              <a:rPr lang="en-US"/>
              <a:t>learner group: young learners, adult learners,  jobseekers or learners with fewer opportunities</a:t>
            </a:r>
            <a:endParaRPr/>
          </a:p>
          <a:p>
            <a:pPr indent="-342900" lvl="0" marL="342900" rtl="0" algn="l">
              <a:spcBef>
                <a:spcPts val="1000"/>
              </a:spcBef>
              <a:spcAft>
                <a:spcPts val="0"/>
              </a:spcAft>
              <a:buSzPts val="1440"/>
              <a:buChar char="►"/>
            </a:pPr>
            <a:r>
              <a:rPr lang="en-US"/>
              <a:t>delivery format: face-to-face blended mentoring sessions or individual learner guidance activities</a:t>
            </a:r>
            <a:endParaRPr/>
          </a:p>
          <a:p>
            <a:pPr indent="-342900" lvl="0" marL="342900" rtl="0" algn="l">
              <a:spcBef>
                <a:spcPts val="1000"/>
              </a:spcBef>
              <a:spcAft>
                <a:spcPts val="0"/>
              </a:spcAft>
              <a:buSzPts val="1440"/>
              <a:buChar char="►"/>
            </a:pPr>
            <a:r>
              <a:rPr lang="en-US"/>
              <a:t>local context: local sustainability sectors labour-market needs SMEs and regional green career opportunities</a:t>
            </a:r>
            <a:endParaRPr/>
          </a:p>
          <a:p>
            <a:pPr indent="-342900" lvl="0" marL="342900" rtl="0" algn="l">
              <a:spcBef>
                <a:spcPts val="1000"/>
              </a:spcBef>
              <a:spcAft>
                <a:spcPts val="0"/>
              </a:spcAft>
              <a:buSzPts val="1440"/>
              <a:buChar char="►"/>
            </a:pPr>
            <a:r>
              <a:rPr lang="en-US"/>
              <a:t>possible adaptations: simplifying competence mapping activities adapting mentoring questions or using local sustainability examples</a:t>
            </a:r>
            <a:endParaRPr/>
          </a:p>
          <a:p>
            <a:pPr indent="-342900" lvl="0" marL="342900" rtl="0" algn="l">
              <a:spcBef>
                <a:spcPts val="1000"/>
              </a:spcBef>
              <a:spcAft>
                <a:spcPts val="0"/>
              </a:spcAft>
              <a:buSzPts val="1440"/>
              <a:buChar char="►"/>
            </a:pPr>
            <a:r>
              <a:rPr lang="en-US"/>
              <a:t>accessibility needs: clear instructions inclusive language flexible participation and support for learners with different digital or educational backgrounds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5"/>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Adapting the Activity</a:t>
            </a:r>
            <a:endParaRPr>
              <a:solidFill>
                <a:srgbClr val="255839"/>
              </a:solidFill>
            </a:endParaRPr>
          </a:p>
        </p:txBody>
      </p:sp>
      <p:sp>
        <p:nvSpPr>
          <p:cNvPr id="340" name="Google Shape;340;p15"/>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SzPts val="1440"/>
              <a:buNone/>
            </a:pPr>
            <a:r>
              <a:rPr lang="en-US"/>
              <a:t>When adapting this activity, keep:</a:t>
            </a:r>
            <a:endParaRPr/>
          </a:p>
          <a:p>
            <a:pPr indent="-342900" lvl="0" marL="342900" rtl="0" algn="l">
              <a:spcBef>
                <a:spcPts val="1000"/>
              </a:spcBef>
              <a:spcAft>
                <a:spcPts val="0"/>
              </a:spcAft>
              <a:buSzPts val="1440"/>
              <a:buChar char="►"/>
            </a:pPr>
            <a:r>
              <a:rPr lang="en-US"/>
              <a:t>the Module 4 Learning Outcomes related to career guidance mentoring and learner progression</a:t>
            </a:r>
            <a:endParaRPr/>
          </a:p>
          <a:p>
            <a:pPr indent="-342900" lvl="0" marL="342900" rtl="0" algn="l">
              <a:spcBef>
                <a:spcPts val="1000"/>
              </a:spcBef>
              <a:spcAft>
                <a:spcPts val="0"/>
              </a:spcAft>
              <a:buSzPts val="1440"/>
              <a:buChar char="►"/>
            </a:pPr>
            <a:r>
              <a:rPr lang="en-US"/>
              <a:t>the SUSTAIN-EU quality framework and the practical learner-support approach</a:t>
            </a:r>
            <a:endParaRPr/>
          </a:p>
          <a:p>
            <a:pPr indent="-342900" lvl="0" marL="342900" rtl="0" algn="l">
              <a:spcBef>
                <a:spcPts val="1000"/>
              </a:spcBef>
              <a:spcAft>
                <a:spcPts val="0"/>
              </a:spcAft>
              <a:buSzPts val="1440"/>
              <a:buChar char="►"/>
            </a:pPr>
            <a:r>
              <a:rPr lang="en-US"/>
              <a:t>the connection between sustainability competences green jobs and labour-market relevance</a:t>
            </a:r>
            <a:endParaRPr/>
          </a:p>
          <a:p>
            <a:pPr indent="-342900" lvl="0" marL="342900" rtl="0" algn="l">
              <a:spcBef>
                <a:spcPts val="1000"/>
              </a:spcBef>
              <a:spcAft>
                <a:spcPts val="0"/>
              </a:spcAft>
              <a:buSzPts val="1440"/>
              <a:buChar char="►"/>
            </a:pPr>
            <a:r>
              <a:rPr lang="en-US"/>
              <a:t>the use of existing ESE and CU8 materials related to sustainable transformation collaboration and change management</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You may adapt:</a:t>
            </a:r>
            <a:endParaRPr/>
          </a:p>
          <a:p>
            <a:pPr indent="-342900" lvl="0" marL="342900" rtl="0" algn="l">
              <a:spcBef>
                <a:spcPts val="1000"/>
              </a:spcBef>
              <a:spcAft>
                <a:spcPts val="0"/>
              </a:spcAft>
              <a:buSzPts val="1440"/>
              <a:buChar char="►"/>
            </a:pPr>
            <a:r>
              <a:rPr lang="en-US"/>
              <a:t>sustainability examples and green career pathways</a:t>
            </a:r>
            <a:endParaRPr/>
          </a:p>
          <a:p>
            <a:pPr indent="-342900" lvl="0" marL="342900" rtl="0" algn="l">
              <a:spcBef>
                <a:spcPts val="1000"/>
              </a:spcBef>
              <a:spcAft>
                <a:spcPts val="0"/>
              </a:spcAft>
              <a:buSzPts val="1440"/>
              <a:buChar char="►"/>
            </a:pPr>
            <a:r>
              <a:rPr lang="en-US"/>
              <a:t>language and learner-guidance questions</a:t>
            </a:r>
            <a:endParaRPr/>
          </a:p>
          <a:p>
            <a:pPr indent="-342900" lvl="0" marL="342900" rtl="0" algn="l">
              <a:spcBef>
                <a:spcPts val="1000"/>
              </a:spcBef>
              <a:spcAft>
                <a:spcPts val="0"/>
              </a:spcAft>
              <a:buSzPts val="1440"/>
              <a:buChar char="►"/>
            </a:pPr>
            <a:r>
              <a:rPr lang="en-US"/>
              <a:t>learner level and educational background</a:t>
            </a:r>
            <a:endParaRPr/>
          </a:p>
          <a:p>
            <a:pPr indent="-342900" lvl="0" marL="342900" rtl="0" algn="l">
              <a:spcBef>
                <a:spcPts val="1000"/>
              </a:spcBef>
              <a:spcAft>
                <a:spcPts val="0"/>
              </a:spcAft>
              <a:buSzPts val="1440"/>
              <a:buChar char="►"/>
            </a:pPr>
            <a:r>
              <a:rPr lang="en-US"/>
              <a:t>national regional or sectoral context including local SMEs and sustainability sectors in Basilicata or other territories</a:t>
            </a:r>
            <a:endParaRPr/>
          </a:p>
          <a:p>
            <a:pPr indent="-251460" lvl="0" marL="342900" rtl="0" algn="l">
              <a:spcBef>
                <a:spcPts val="1000"/>
              </a:spcBef>
              <a:spcAft>
                <a:spcPts val="0"/>
              </a:spcAft>
              <a:buSzPts val="144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16"/>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47" name="Google Shape;347;p16"/>
          <p:cNvSpPr txBox="1"/>
          <p:nvPr>
            <p:ph type="title"/>
          </p:nvPr>
        </p:nvSpPr>
        <p:spPr>
          <a:xfrm>
            <a:off x="645765" y="1022669"/>
            <a:ext cx="8596668" cy="104374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Trainer Portfolio Link</a:t>
            </a:r>
            <a:endParaRPr>
              <a:solidFill>
                <a:srgbClr val="255839"/>
              </a:solidFill>
            </a:endParaRPr>
          </a:p>
        </p:txBody>
      </p:sp>
      <p:sp>
        <p:nvSpPr>
          <p:cNvPr id="348" name="Google Shape;348;p16"/>
          <p:cNvSpPr txBox="1"/>
          <p:nvPr>
            <p:ph idx="1" type="body"/>
          </p:nvPr>
        </p:nvSpPr>
        <p:spPr>
          <a:xfrm>
            <a:off x="645765" y="1720516"/>
            <a:ext cx="5792984" cy="4680284"/>
          </a:xfrm>
          <a:prstGeom prst="rect">
            <a:avLst/>
          </a:prstGeom>
          <a:noFill/>
          <a:ln>
            <a:noFill/>
          </a:ln>
        </p:spPr>
        <p:txBody>
          <a:bodyPr anchorCtr="0" anchor="t" bIns="0" lIns="0" spcFirstLastPara="1" rIns="0" wrap="square" tIns="0">
            <a:normAutofit fontScale="92500" lnSpcReduction="10000"/>
          </a:bodyPr>
          <a:lstStyle/>
          <a:p>
            <a:pPr indent="0" lvl="0" marL="0" rtl="0" algn="l">
              <a:spcBef>
                <a:spcPts val="0"/>
              </a:spcBef>
              <a:spcAft>
                <a:spcPts val="0"/>
              </a:spcAft>
              <a:buSzPct val="80000"/>
              <a:buNone/>
            </a:pPr>
            <a:r>
              <a:rPr lang="en-US"/>
              <a:t>This module contributes to the Trainer Portfolio through:</a:t>
            </a:r>
            <a:endParaRPr/>
          </a:p>
          <a:p>
            <a:pPr indent="-342900" lvl="0" marL="342900" rtl="0" algn="l">
              <a:spcBef>
                <a:spcPts val="1000"/>
              </a:spcBef>
              <a:spcAft>
                <a:spcPts val="0"/>
              </a:spcAft>
              <a:buSzPct val="80000"/>
              <a:buChar char="►"/>
            </a:pPr>
            <a:r>
              <a:rPr lang="en-US"/>
              <a:t>A Career Guidance Scenario or Mentoring Activity connected to sustainability-related professions green jobs and learner progression pathways</a:t>
            </a:r>
            <a:endParaRPr/>
          </a:p>
          <a:p>
            <a:pPr indent="0" lvl="0" marL="0" rtl="0" algn="l">
              <a:spcBef>
                <a:spcPts val="1000"/>
              </a:spcBef>
              <a:spcAft>
                <a:spcPts val="0"/>
              </a:spcAft>
              <a:buSzPct val="80000"/>
              <a:buNone/>
            </a:pPr>
            <a:r>
              <a:t/>
            </a:r>
            <a:endParaRPr/>
          </a:p>
          <a:p>
            <a:pPr indent="0" lvl="0" marL="0" rtl="0" algn="l">
              <a:spcBef>
                <a:spcPts val="1000"/>
              </a:spcBef>
              <a:spcAft>
                <a:spcPts val="0"/>
              </a:spcAft>
              <a:buSzPct val="80000"/>
              <a:buNone/>
            </a:pPr>
            <a:r>
              <a:rPr lang="en-US"/>
              <a:t>Examples:</a:t>
            </a:r>
            <a:endParaRPr/>
          </a:p>
          <a:p>
            <a:pPr indent="-342900" lvl="0" marL="342900" rtl="0" algn="l">
              <a:spcBef>
                <a:spcPts val="1000"/>
              </a:spcBef>
              <a:spcAft>
                <a:spcPts val="0"/>
              </a:spcAft>
              <a:buSzPct val="80000"/>
              <a:buChar char="►"/>
            </a:pPr>
            <a:r>
              <a:rPr lang="en-US"/>
              <a:t>learner guidance activity</a:t>
            </a:r>
            <a:endParaRPr/>
          </a:p>
          <a:p>
            <a:pPr indent="-342900" lvl="0" marL="342900" rtl="0" algn="l">
              <a:spcBef>
                <a:spcPts val="1000"/>
              </a:spcBef>
              <a:spcAft>
                <a:spcPts val="0"/>
              </a:spcAft>
              <a:buSzPct val="80000"/>
              <a:buChar char="►"/>
            </a:pPr>
            <a:r>
              <a:rPr lang="en-US"/>
              <a:t>mentoring scenario</a:t>
            </a:r>
            <a:endParaRPr/>
          </a:p>
          <a:p>
            <a:pPr indent="-342900" lvl="0" marL="342900" rtl="0" algn="l">
              <a:spcBef>
                <a:spcPts val="1000"/>
              </a:spcBef>
              <a:spcAft>
                <a:spcPts val="0"/>
              </a:spcAft>
              <a:buSzPct val="80000"/>
              <a:buChar char="►"/>
            </a:pPr>
            <a:r>
              <a:rPr lang="en-US"/>
              <a:t>competence mapping worksheet </a:t>
            </a:r>
            <a:endParaRPr/>
          </a:p>
          <a:p>
            <a:pPr indent="-342900" lvl="0" marL="342900" rtl="0" algn="l">
              <a:spcBef>
                <a:spcPts val="1000"/>
              </a:spcBef>
              <a:spcAft>
                <a:spcPts val="0"/>
              </a:spcAft>
              <a:buSzPct val="80000"/>
              <a:buChar char="►"/>
            </a:pPr>
            <a:r>
              <a:rPr lang="en-US"/>
              <a:t>learner-support questions</a:t>
            </a:r>
            <a:endParaRPr/>
          </a:p>
          <a:p>
            <a:pPr indent="-342900" lvl="0" marL="342900" rtl="0" algn="l">
              <a:spcBef>
                <a:spcPts val="1000"/>
              </a:spcBef>
              <a:spcAft>
                <a:spcPts val="0"/>
              </a:spcAft>
              <a:buSzPct val="80000"/>
              <a:buChar char="►"/>
            </a:pPr>
            <a:r>
              <a:rPr lang="en-US"/>
              <a:t>reflection on employability and sustainability competences</a:t>
            </a:r>
            <a:endParaRPr/>
          </a:p>
          <a:p>
            <a:pPr indent="-342900" lvl="0" marL="342900" rtl="0" algn="l">
              <a:spcBef>
                <a:spcPts val="1000"/>
              </a:spcBef>
              <a:spcAft>
                <a:spcPts val="0"/>
              </a:spcAft>
              <a:buSzPct val="80000"/>
              <a:buChar char="►"/>
            </a:pPr>
            <a:r>
              <a:rPr lang="en-US"/>
              <a:t>implementation idea adapted to the trainer’s local or institutional context</a:t>
            </a:r>
            <a:endParaRPr/>
          </a:p>
        </p:txBody>
      </p:sp>
      <p:pic>
        <p:nvPicPr>
          <p:cNvPr id="349" name="Google Shape;349;p16"/>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7"/>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Reflection Questions</a:t>
            </a:r>
            <a:endParaRPr>
              <a:solidFill>
                <a:srgbClr val="255839"/>
              </a:solidFill>
            </a:endParaRPr>
          </a:p>
        </p:txBody>
      </p:sp>
      <p:sp>
        <p:nvSpPr>
          <p:cNvPr id="355" name="Google Shape;355;p17"/>
          <p:cNvSpPr txBox="1"/>
          <p:nvPr>
            <p:ph idx="2" type="body"/>
          </p:nvPr>
        </p:nvSpPr>
        <p:spPr>
          <a:xfrm>
            <a:off x="399369" y="1681204"/>
            <a:ext cx="9313591" cy="3495591"/>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What did I learn about career guidance mentoring and learner progression in sustainability education?</a:t>
            </a:r>
            <a:endParaRPr/>
          </a:p>
          <a:p>
            <a:pPr indent="-342900" lvl="0" marL="342900" rtl="0" algn="l">
              <a:spcBef>
                <a:spcPts val="1000"/>
              </a:spcBef>
              <a:spcAft>
                <a:spcPts val="0"/>
              </a:spcAft>
              <a:buSzPts val="1440"/>
              <a:buChar char="►"/>
            </a:pPr>
            <a:r>
              <a:rPr lang="en-US"/>
              <a:t>How can I use competence mapping or learner-guidance activities in my own teaching practice?</a:t>
            </a:r>
            <a:endParaRPr/>
          </a:p>
          <a:p>
            <a:pPr indent="-342900" lvl="0" marL="342900" rtl="0" algn="l">
              <a:spcBef>
                <a:spcPts val="1000"/>
              </a:spcBef>
              <a:spcAft>
                <a:spcPts val="0"/>
              </a:spcAft>
              <a:buSzPts val="1440"/>
              <a:buChar char="►"/>
            </a:pPr>
            <a:r>
              <a:rPr lang="en-US"/>
              <a:t>What type of support would learners need when exploring green jobs and sustainability-related professions?</a:t>
            </a:r>
            <a:endParaRPr/>
          </a:p>
          <a:p>
            <a:pPr indent="-342900" lvl="0" marL="342900" rtl="0" algn="l">
              <a:spcBef>
                <a:spcPts val="1000"/>
              </a:spcBef>
              <a:spcAft>
                <a:spcPts val="0"/>
              </a:spcAft>
              <a:buSzPts val="1440"/>
              <a:buChar char="►"/>
            </a:pPr>
            <a:r>
              <a:rPr lang="en-US"/>
              <a:t>What would I adapt for my own learner group local labour-market context or sustainability sector?</a:t>
            </a:r>
            <a:endParaRPr/>
          </a:p>
          <a:p>
            <a:pPr indent="-251460" lvl="0" marL="342900" rtl="0" algn="l">
              <a:spcBef>
                <a:spcPts val="1000"/>
              </a:spcBef>
              <a:spcAft>
                <a:spcPts val="0"/>
              </a:spcAft>
              <a:buSzPts val="144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8"/>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Peer Feedback</a:t>
            </a:r>
            <a:endParaRPr>
              <a:solidFill>
                <a:srgbClr val="255839"/>
              </a:solidFill>
            </a:endParaRPr>
          </a:p>
        </p:txBody>
      </p:sp>
      <p:sp>
        <p:nvSpPr>
          <p:cNvPr id="361" name="Google Shape;361;p18"/>
          <p:cNvSpPr txBox="1"/>
          <p:nvPr>
            <p:ph idx="2" type="body"/>
          </p:nvPr>
        </p:nvSpPr>
        <p:spPr>
          <a:xfrm>
            <a:off x="399369" y="1467018"/>
            <a:ext cx="9313591" cy="2448844"/>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Peer feedback prompts:</a:t>
            </a:r>
            <a:endParaRPr/>
          </a:p>
          <a:p>
            <a:pPr indent="-342900" lvl="0" marL="342900" rtl="0" algn="l">
              <a:spcBef>
                <a:spcPts val="1000"/>
              </a:spcBef>
              <a:spcAft>
                <a:spcPts val="0"/>
              </a:spcAft>
              <a:buSzPts val="1440"/>
              <a:buChar char="►"/>
            </a:pPr>
            <a:r>
              <a:rPr lang="en-US"/>
              <a:t>One strength of the learner-guidance or mentoring activity</a:t>
            </a:r>
            <a:endParaRPr/>
          </a:p>
          <a:p>
            <a:pPr indent="-342900" lvl="0" marL="342900" rtl="0" algn="l">
              <a:spcBef>
                <a:spcPts val="1000"/>
              </a:spcBef>
              <a:spcAft>
                <a:spcPts val="0"/>
              </a:spcAft>
              <a:buSzPts val="1440"/>
              <a:buChar char="►"/>
            </a:pPr>
            <a:r>
              <a:rPr lang="en-US"/>
              <a:t>One suggestion to improve the connection between sustainability competences and labour-market opportunities</a:t>
            </a:r>
            <a:endParaRPr/>
          </a:p>
          <a:p>
            <a:pPr indent="-342900" lvl="0" marL="342900" rtl="0" algn="l">
              <a:spcBef>
                <a:spcPts val="1000"/>
              </a:spcBef>
              <a:spcAft>
                <a:spcPts val="0"/>
              </a:spcAft>
              <a:buSzPts val="1440"/>
              <a:buChar char="►"/>
            </a:pPr>
            <a:r>
              <a:rPr lang="en-US"/>
              <a:t>One question for further reflection about learner progression green jobs or employability support</a:t>
            </a:r>
            <a:endParaRPr/>
          </a:p>
          <a:p>
            <a:pPr indent="-251460" lvl="0" marL="342900" rtl="0" algn="l">
              <a:spcBef>
                <a:spcPts val="1000"/>
              </a:spcBef>
              <a:spcAft>
                <a:spcPts val="0"/>
              </a:spcAft>
              <a:buSzPts val="144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9"/>
          <p:cNvSpPr txBox="1"/>
          <p:nvPr>
            <p:ph idx="1" type="body"/>
          </p:nvPr>
        </p:nvSpPr>
        <p:spPr>
          <a:xfrm>
            <a:off x="399370" y="1449388"/>
            <a:ext cx="6371016" cy="500784"/>
          </a:xfrm>
          <a:prstGeom prst="rect">
            <a:avLst/>
          </a:prstGeom>
          <a:noFill/>
          <a:ln>
            <a:noFill/>
          </a:ln>
        </p:spPr>
        <p:txBody>
          <a:bodyPr anchorCtr="0" anchor="ctr" bIns="0" lIns="0" spcFirstLastPara="1" rIns="0" wrap="square" tIns="0">
            <a:normAutofit fontScale="92500"/>
          </a:bodyPr>
          <a:lstStyle/>
          <a:p>
            <a:pPr indent="-342900" lvl="0" marL="342900" rtl="0" algn="l">
              <a:spcBef>
                <a:spcPts val="0"/>
              </a:spcBef>
              <a:spcAft>
                <a:spcPts val="0"/>
              </a:spcAft>
              <a:buSzPct val="80000"/>
              <a:buChar char="►"/>
            </a:pPr>
            <a:r>
              <a:rPr lang="en-US"/>
              <a:t>Developing a Sustainability Career Guidance Scenario</a:t>
            </a:r>
            <a:endParaRPr/>
          </a:p>
        </p:txBody>
      </p:sp>
      <p:sp>
        <p:nvSpPr>
          <p:cNvPr id="367" name="Google Shape;367;p19"/>
          <p:cNvSpPr txBox="1"/>
          <p:nvPr>
            <p:ph idx="2" type="body"/>
          </p:nvPr>
        </p:nvSpPr>
        <p:spPr>
          <a:xfrm>
            <a:off x="399370" y="2177491"/>
            <a:ext cx="6371016" cy="4429126"/>
          </a:xfrm>
          <a:prstGeom prst="rect">
            <a:avLst/>
          </a:prstGeom>
          <a:noFill/>
          <a:ln>
            <a:noFill/>
          </a:ln>
        </p:spPr>
        <p:txBody>
          <a:bodyPr anchorCtr="0" anchor="t" bIns="0" lIns="0" spcFirstLastPara="1" rIns="0" wrap="square" tIns="0">
            <a:normAutofit fontScale="92500" lnSpcReduction="10000"/>
          </a:bodyPr>
          <a:lstStyle/>
          <a:p>
            <a:pPr indent="0" lvl="0" marL="0" rtl="0" algn="l">
              <a:spcBef>
                <a:spcPts val="0"/>
              </a:spcBef>
              <a:spcAft>
                <a:spcPts val="0"/>
              </a:spcAft>
              <a:buSzPct val="80000"/>
              <a:buNone/>
            </a:pPr>
            <a:r>
              <a:rPr b="1" lang="en-US"/>
              <a:t>Duration:</a:t>
            </a:r>
            <a:r>
              <a:rPr lang="en-US"/>
              <a:t> 1 hour</a:t>
            </a:r>
            <a:endParaRPr/>
          </a:p>
          <a:p>
            <a:pPr indent="0" lvl="0" marL="0" rtl="0" algn="l">
              <a:spcBef>
                <a:spcPts val="1000"/>
              </a:spcBef>
              <a:spcAft>
                <a:spcPts val="0"/>
              </a:spcAft>
              <a:buSzPct val="80000"/>
              <a:buNone/>
            </a:pPr>
            <a:r>
              <a:t/>
            </a:r>
            <a:endParaRPr/>
          </a:p>
          <a:p>
            <a:pPr indent="0" lvl="0" marL="0" rtl="0" algn="l">
              <a:spcBef>
                <a:spcPts val="1000"/>
              </a:spcBef>
              <a:spcAft>
                <a:spcPts val="0"/>
              </a:spcAft>
              <a:buSzPct val="80000"/>
              <a:buNone/>
            </a:pPr>
            <a:r>
              <a:rPr lang="en-US"/>
              <a:t>Participants should:</a:t>
            </a:r>
            <a:endParaRPr/>
          </a:p>
          <a:p>
            <a:pPr indent="-342900" lvl="0" marL="342900" rtl="0" algn="l">
              <a:spcBef>
                <a:spcPts val="1000"/>
              </a:spcBef>
              <a:spcAft>
                <a:spcPts val="0"/>
              </a:spcAft>
              <a:buSzPct val="80000"/>
              <a:buChar char="►"/>
            </a:pPr>
            <a:r>
              <a:rPr lang="en-US"/>
              <a:t>Select one sustainability-related profession or green career pathway connected to their local or institutional context</a:t>
            </a:r>
            <a:endParaRPr/>
          </a:p>
          <a:p>
            <a:pPr indent="-342900" lvl="0" marL="342900" rtl="0" algn="l">
              <a:spcBef>
                <a:spcPts val="1000"/>
              </a:spcBef>
              <a:spcAft>
                <a:spcPts val="0"/>
              </a:spcAft>
              <a:buSzPct val="80000"/>
              <a:buChar char="►"/>
            </a:pPr>
            <a:r>
              <a:rPr lang="en-US"/>
              <a:t>Use existing WP3 ESE materials and CU8 sustainability examples to prepare a short learner-guidance or mentoring scenario </a:t>
            </a:r>
            <a:endParaRPr/>
          </a:p>
          <a:p>
            <a:pPr indent="-342900" lvl="0" marL="342900" rtl="0" algn="l">
              <a:spcBef>
                <a:spcPts val="1000"/>
              </a:spcBef>
              <a:spcAft>
                <a:spcPts val="0"/>
              </a:spcAft>
              <a:buSzPct val="80000"/>
              <a:buChar char="►"/>
            </a:pPr>
            <a:r>
              <a:rPr lang="en-US"/>
              <a:t>Identify learner-support questions required competences progression opportunities and possible adaptations for different learner groups</a:t>
            </a:r>
            <a:endParaRPr/>
          </a:p>
          <a:p>
            <a:pPr indent="-258318" lvl="0" marL="342900" rtl="0" algn="l">
              <a:spcBef>
                <a:spcPts val="1000"/>
              </a:spcBef>
              <a:spcAft>
                <a:spcPts val="0"/>
              </a:spcAft>
              <a:buSzPct val="80000"/>
              <a:buNone/>
            </a:pPr>
            <a:r>
              <a:t/>
            </a:r>
            <a:endParaRPr/>
          </a:p>
          <a:p>
            <a:pPr indent="0" lvl="0" marL="0" rtl="0" algn="l">
              <a:spcBef>
                <a:spcPts val="1000"/>
              </a:spcBef>
              <a:spcAft>
                <a:spcPts val="0"/>
              </a:spcAft>
              <a:buSzPct val="80000"/>
              <a:buNone/>
            </a:pPr>
            <a:r>
              <a:rPr b="1" lang="en-US"/>
              <a:t>Expected output:</a:t>
            </a:r>
            <a:r>
              <a:rPr lang="en-US"/>
              <a:t> A Career Guidance Scenario or Mentoring Activity for inclusion in the Trainer Portfolio</a:t>
            </a:r>
            <a:endParaRPr/>
          </a:p>
        </p:txBody>
      </p:sp>
      <p:sp>
        <p:nvSpPr>
          <p:cNvPr id="368" name="Google Shape;368;p19"/>
          <p:cNvSpPr txBox="1"/>
          <p:nvPr>
            <p:ph type="title"/>
          </p:nvPr>
        </p:nvSpPr>
        <p:spPr>
          <a:xfrm>
            <a:off x="677334" y="609600"/>
            <a:ext cx="8596668" cy="83978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Self-Directed Learning Task</a:t>
            </a:r>
            <a:endParaRPr/>
          </a:p>
        </p:txBody>
      </p:sp>
      <p:sp>
        <p:nvSpPr>
          <p:cNvPr id="369" name="Google Shape;369;p19"/>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370" name="Google Shape;370;p19"/>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0"/>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77" name="Google Shape;377;p20"/>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Summary and Next Steps</a:t>
            </a:r>
            <a:endParaRPr>
              <a:solidFill>
                <a:srgbClr val="255839"/>
              </a:solidFill>
            </a:endParaRPr>
          </a:p>
        </p:txBody>
      </p:sp>
      <p:sp>
        <p:nvSpPr>
          <p:cNvPr id="378" name="Google Shape;378;p20"/>
          <p:cNvSpPr txBox="1"/>
          <p:nvPr>
            <p:ph idx="1" type="body"/>
          </p:nvPr>
        </p:nvSpPr>
        <p:spPr>
          <a:xfrm>
            <a:off x="611333" y="1683068"/>
            <a:ext cx="5792984" cy="4829491"/>
          </a:xfrm>
          <a:prstGeom prst="rect">
            <a:avLst/>
          </a:prstGeom>
          <a:noFill/>
          <a:ln>
            <a:noFill/>
          </a:ln>
        </p:spPr>
        <p:txBody>
          <a:bodyPr anchorCtr="0" anchor="t" bIns="0" lIns="0" spcFirstLastPara="1" rIns="0" wrap="square" tIns="0">
            <a:normAutofit fontScale="92500" lnSpcReduction="10000"/>
          </a:bodyPr>
          <a:lstStyle/>
          <a:p>
            <a:pPr indent="0" lvl="0" marL="0" rtl="0" algn="l">
              <a:spcBef>
                <a:spcPts val="0"/>
              </a:spcBef>
              <a:spcAft>
                <a:spcPts val="0"/>
              </a:spcAft>
              <a:buSzPct val="80000"/>
              <a:buNone/>
            </a:pPr>
            <a:r>
              <a:rPr lang="en-US"/>
              <a:t>In this module, we covered:</a:t>
            </a:r>
            <a:endParaRPr/>
          </a:p>
          <a:p>
            <a:pPr indent="-342900" lvl="0" marL="342900" rtl="0" algn="l">
              <a:spcBef>
                <a:spcPts val="1000"/>
              </a:spcBef>
              <a:spcAft>
                <a:spcPts val="0"/>
              </a:spcAft>
              <a:buSzPct val="80000"/>
              <a:buChar char="►"/>
            </a:pPr>
            <a:r>
              <a:rPr lang="en-US"/>
              <a:t>sustainability-related professions green jobs and learner progression pathways</a:t>
            </a:r>
            <a:endParaRPr/>
          </a:p>
          <a:p>
            <a:pPr indent="-342900" lvl="0" marL="342900" rtl="0" algn="l">
              <a:spcBef>
                <a:spcPts val="1000"/>
              </a:spcBef>
              <a:spcAft>
                <a:spcPts val="0"/>
              </a:spcAft>
              <a:buSzPct val="80000"/>
              <a:buChar char="►"/>
            </a:pPr>
            <a:r>
              <a:rPr lang="en-US"/>
              <a:t>career guidance mentoring strategies and competence mapping activities</a:t>
            </a:r>
            <a:endParaRPr/>
          </a:p>
          <a:p>
            <a:pPr indent="-342900" lvl="0" marL="342900" rtl="0" algn="l">
              <a:spcBef>
                <a:spcPts val="1000"/>
              </a:spcBef>
              <a:spcAft>
                <a:spcPts val="0"/>
              </a:spcAft>
              <a:buSzPct val="80000"/>
              <a:buChar char="►"/>
            </a:pPr>
            <a:r>
              <a:rPr lang="en-US"/>
              <a:t>practical use of ESE and CU8 materials to connect sustainability learning with labour-market opportunities</a:t>
            </a:r>
            <a:endParaRPr/>
          </a:p>
          <a:p>
            <a:pPr indent="0" lvl="0" marL="0" rtl="0" algn="l">
              <a:spcBef>
                <a:spcPts val="1000"/>
              </a:spcBef>
              <a:spcAft>
                <a:spcPts val="0"/>
              </a:spcAft>
              <a:buSzPct val="80000"/>
              <a:buNone/>
            </a:pPr>
            <a:r>
              <a:t/>
            </a:r>
            <a:endParaRPr/>
          </a:p>
          <a:p>
            <a:pPr indent="0" lvl="0" marL="0" rtl="0" algn="l">
              <a:spcBef>
                <a:spcPts val="1000"/>
              </a:spcBef>
              <a:spcAft>
                <a:spcPts val="0"/>
              </a:spcAft>
              <a:buSzPct val="80000"/>
              <a:buNone/>
            </a:pPr>
            <a:r>
              <a:rPr lang="en-US"/>
              <a:t>Next steps:</a:t>
            </a:r>
            <a:endParaRPr/>
          </a:p>
          <a:p>
            <a:pPr indent="-342900" lvl="0" marL="342900" rtl="0" algn="l">
              <a:spcBef>
                <a:spcPts val="1000"/>
              </a:spcBef>
              <a:spcAft>
                <a:spcPts val="0"/>
              </a:spcAft>
              <a:buSzPct val="80000"/>
              <a:buChar char="►"/>
            </a:pPr>
            <a:r>
              <a:rPr lang="en-US"/>
              <a:t>complete the SDL task</a:t>
            </a:r>
            <a:endParaRPr/>
          </a:p>
          <a:p>
            <a:pPr indent="-342900" lvl="0" marL="342900" rtl="0" algn="l">
              <a:spcBef>
                <a:spcPts val="1000"/>
              </a:spcBef>
              <a:spcAft>
                <a:spcPts val="0"/>
              </a:spcAft>
              <a:buSzPct val="80000"/>
              <a:buChar char="►"/>
            </a:pPr>
            <a:r>
              <a:rPr lang="en-US"/>
              <a:t>add the Career Guidance Scenario or Mentoring Activity to the Trainer Portfolio</a:t>
            </a:r>
            <a:endParaRPr/>
          </a:p>
          <a:p>
            <a:pPr indent="-342900" lvl="0" marL="342900" rtl="0" algn="l">
              <a:spcBef>
                <a:spcPts val="1000"/>
              </a:spcBef>
              <a:spcAft>
                <a:spcPts val="0"/>
              </a:spcAft>
              <a:buSzPct val="80000"/>
              <a:buChar char="►"/>
            </a:pPr>
            <a:r>
              <a:rPr lang="en-US"/>
              <a:t>adapt the learner-guidance activities to your own VET or adult learning context</a:t>
            </a:r>
            <a:endParaRPr/>
          </a:p>
          <a:p>
            <a:pPr indent="-342900" lvl="0" marL="342900" rtl="0" algn="l">
              <a:spcBef>
                <a:spcPts val="1000"/>
              </a:spcBef>
              <a:spcAft>
                <a:spcPts val="0"/>
              </a:spcAft>
              <a:buSzPct val="80000"/>
              <a:buChar char="►"/>
            </a:pPr>
            <a:r>
              <a:rPr lang="en-US"/>
              <a:t>prepare for the next CPD module</a:t>
            </a:r>
            <a:endParaRPr/>
          </a:p>
          <a:p>
            <a:pPr indent="-258318" lvl="0" marL="342900" rtl="0" algn="l">
              <a:spcBef>
                <a:spcPts val="1000"/>
              </a:spcBef>
              <a:spcAft>
                <a:spcPts val="0"/>
              </a:spcAft>
              <a:buSzPct val="80000"/>
              <a:buNone/>
            </a:pPr>
            <a:r>
              <a:t/>
            </a:r>
            <a:endParaRPr/>
          </a:p>
        </p:txBody>
      </p:sp>
      <p:pic>
        <p:nvPicPr>
          <p:cNvPr id="379" name="Google Shape;379;p20"/>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1"/>
          <p:cNvSpPr txBox="1"/>
          <p:nvPr/>
        </p:nvSpPr>
        <p:spPr>
          <a:xfrm>
            <a:off x="6096000" y="5843277"/>
            <a:ext cx="5333999" cy="61069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pic>
        <p:nvPicPr>
          <p:cNvPr id="386" name="Google Shape;386;p21"/>
          <p:cNvPicPr preferRelativeResize="0"/>
          <p:nvPr/>
        </p:nvPicPr>
        <p:blipFill rotWithShape="1">
          <a:blip r:embed="rId3">
            <a:alphaModFix/>
          </a:blip>
          <a:srcRect b="0" l="0" r="0" t="0"/>
          <a:stretch/>
        </p:blipFill>
        <p:spPr>
          <a:xfrm>
            <a:off x="3348500" y="5634772"/>
            <a:ext cx="614055" cy="229388"/>
          </a:xfrm>
          <a:prstGeom prst="rect">
            <a:avLst/>
          </a:prstGeom>
          <a:noFill/>
          <a:ln>
            <a:noFill/>
          </a:ln>
        </p:spPr>
      </p:pic>
      <p:pic>
        <p:nvPicPr>
          <p:cNvPr descr="A blue text on a black background&#10;&#10;AI-generated content may be incorrect." id="387" name="Google Shape;387;p21"/>
          <p:cNvPicPr preferRelativeResize="0"/>
          <p:nvPr/>
        </p:nvPicPr>
        <p:blipFill rotWithShape="1">
          <a:blip r:embed="rId4">
            <a:alphaModFix/>
          </a:blip>
          <a:srcRect b="0" l="0" r="0" t="0"/>
          <a:stretch/>
        </p:blipFill>
        <p:spPr>
          <a:xfrm>
            <a:off x="3285095" y="5938636"/>
            <a:ext cx="2717175" cy="570050"/>
          </a:xfrm>
          <a:prstGeom prst="rect">
            <a:avLst/>
          </a:prstGeom>
          <a:noFill/>
          <a:ln>
            <a:noFill/>
          </a:ln>
        </p:spPr>
      </p:pic>
      <p:pic>
        <p:nvPicPr>
          <p:cNvPr descr="A blue and red logo&#10;&#10;AI-generated content may be incorrect." id="388" name="Google Shape;388;p21"/>
          <p:cNvPicPr preferRelativeResize="0"/>
          <p:nvPr/>
        </p:nvPicPr>
        <p:blipFill rotWithShape="1">
          <a:blip r:embed="rId5">
            <a:alphaModFix/>
          </a:blip>
          <a:srcRect b="0" l="0" r="0" t="0"/>
          <a:stretch/>
        </p:blipFill>
        <p:spPr>
          <a:xfrm>
            <a:off x="7490691" y="3636691"/>
            <a:ext cx="1196231" cy="507092"/>
          </a:xfrm>
          <a:prstGeom prst="rect">
            <a:avLst/>
          </a:prstGeom>
          <a:noFill/>
          <a:ln>
            <a:noFill/>
          </a:ln>
        </p:spPr>
      </p:pic>
      <p:pic>
        <p:nvPicPr>
          <p:cNvPr descr="A blue and black logo&#10;&#10;AI-generated content may be incorrect." id="389" name="Google Shape;389;p21"/>
          <p:cNvPicPr preferRelativeResize="0"/>
          <p:nvPr/>
        </p:nvPicPr>
        <p:blipFill rotWithShape="1">
          <a:blip r:embed="rId6">
            <a:alphaModFix/>
          </a:blip>
          <a:srcRect b="0" l="0" r="0" t="0"/>
          <a:stretch/>
        </p:blipFill>
        <p:spPr>
          <a:xfrm>
            <a:off x="6604557" y="4516070"/>
            <a:ext cx="1263458" cy="507092"/>
          </a:xfrm>
          <a:prstGeom prst="rect">
            <a:avLst/>
          </a:prstGeom>
          <a:noFill/>
          <a:ln>
            <a:noFill/>
          </a:ln>
        </p:spPr>
      </p:pic>
      <p:pic>
        <p:nvPicPr>
          <p:cNvPr descr="A close-up of a map&#10;&#10;AI-generated content may be incorrect." id="390" name="Google Shape;390;p21"/>
          <p:cNvPicPr preferRelativeResize="0"/>
          <p:nvPr/>
        </p:nvPicPr>
        <p:blipFill rotWithShape="1">
          <a:blip r:embed="rId7">
            <a:alphaModFix/>
          </a:blip>
          <a:srcRect b="0" l="0" r="0" t="0"/>
          <a:stretch/>
        </p:blipFill>
        <p:spPr>
          <a:xfrm>
            <a:off x="6066101" y="3393200"/>
            <a:ext cx="1075499" cy="805838"/>
          </a:xfrm>
          <a:prstGeom prst="rect">
            <a:avLst/>
          </a:prstGeom>
          <a:noFill/>
          <a:ln>
            <a:noFill/>
          </a:ln>
        </p:spPr>
      </p:pic>
      <p:pic>
        <p:nvPicPr>
          <p:cNvPr descr="A red rectangular sign with a white background&#10;&#10;AI-generated content may be incorrect." id="391" name="Google Shape;391;p21"/>
          <p:cNvPicPr preferRelativeResize="0"/>
          <p:nvPr/>
        </p:nvPicPr>
        <p:blipFill rotWithShape="1">
          <a:blip r:embed="rId8">
            <a:alphaModFix/>
          </a:blip>
          <a:srcRect b="0" l="0" r="0" t="0"/>
          <a:stretch/>
        </p:blipFill>
        <p:spPr>
          <a:xfrm>
            <a:off x="3034163" y="3393200"/>
            <a:ext cx="846957" cy="805838"/>
          </a:xfrm>
          <a:prstGeom prst="rect">
            <a:avLst/>
          </a:prstGeom>
          <a:noFill/>
          <a:ln>
            <a:noFill/>
          </a:ln>
        </p:spPr>
      </p:pic>
      <p:pic>
        <p:nvPicPr>
          <p:cNvPr descr="A logo with colored circles&#10;&#10;AI-generated content may be incorrect." id="392" name="Google Shape;392;p21"/>
          <p:cNvPicPr preferRelativeResize="0"/>
          <p:nvPr/>
        </p:nvPicPr>
        <p:blipFill rotWithShape="1">
          <a:blip r:embed="rId9">
            <a:alphaModFix/>
          </a:blip>
          <a:srcRect b="0" l="0" r="0" t="0"/>
          <a:stretch/>
        </p:blipFill>
        <p:spPr>
          <a:xfrm>
            <a:off x="4700174" y="4516087"/>
            <a:ext cx="1302096" cy="492999"/>
          </a:xfrm>
          <a:prstGeom prst="rect">
            <a:avLst/>
          </a:prstGeom>
          <a:noFill/>
          <a:ln>
            <a:noFill/>
          </a:ln>
        </p:spPr>
      </p:pic>
      <p:pic>
        <p:nvPicPr>
          <p:cNvPr descr="A blue text on a white background&#10;&#10;AI-generated content may be incorrect." id="393" name="Google Shape;393;p21"/>
          <p:cNvPicPr preferRelativeResize="0"/>
          <p:nvPr/>
        </p:nvPicPr>
        <p:blipFill rotWithShape="1">
          <a:blip r:embed="rId10">
            <a:alphaModFix/>
          </a:blip>
          <a:srcRect b="0" l="0" r="0" t="0"/>
          <a:stretch/>
        </p:blipFill>
        <p:spPr>
          <a:xfrm>
            <a:off x="4279179" y="3577041"/>
            <a:ext cx="1415399" cy="575427"/>
          </a:xfrm>
          <a:prstGeom prst="rect">
            <a:avLst/>
          </a:prstGeom>
          <a:noFill/>
          <a:ln>
            <a:noFill/>
          </a:ln>
        </p:spPr>
      </p:pic>
      <p:pic>
        <p:nvPicPr>
          <p:cNvPr id="394" name="Google Shape;394;p21"/>
          <p:cNvPicPr preferRelativeResize="0"/>
          <p:nvPr/>
        </p:nvPicPr>
        <p:blipFill rotWithShape="1">
          <a:blip r:embed="rId11">
            <a:alphaModFix/>
          </a:blip>
          <a:srcRect b="0" l="0" r="0" t="0"/>
          <a:stretch/>
        </p:blipFill>
        <p:spPr>
          <a:xfrm>
            <a:off x="3962555" y="2065379"/>
            <a:ext cx="3072174" cy="697925"/>
          </a:xfrm>
          <a:prstGeom prst="rect">
            <a:avLst/>
          </a:prstGeom>
          <a:noFill/>
          <a:ln>
            <a:noFill/>
          </a:ln>
        </p:spPr>
      </p:pic>
      <p:pic>
        <p:nvPicPr>
          <p:cNvPr id="395" name="Google Shape;395;p21"/>
          <p:cNvPicPr preferRelativeResize="0"/>
          <p:nvPr/>
        </p:nvPicPr>
        <p:blipFill rotWithShape="1">
          <a:blip r:embed="rId12">
            <a:alphaModFix/>
          </a:blip>
          <a:srcRect b="0" l="0" r="0" t="0"/>
          <a:stretch/>
        </p:blipFill>
        <p:spPr>
          <a:xfrm>
            <a:off x="2658300" y="106070"/>
            <a:ext cx="5847471" cy="1658822"/>
          </a:xfrm>
          <a:prstGeom prst="rect">
            <a:avLst/>
          </a:prstGeom>
          <a:noFill/>
          <a:ln>
            <a:noFill/>
          </a:ln>
        </p:spPr>
      </p:pic>
      <p:grpSp>
        <p:nvGrpSpPr>
          <p:cNvPr id="396" name="Google Shape;396;p21"/>
          <p:cNvGrpSpPr/>
          <p:nvPr/>
        </p:nvGrpSpPr>
        <p:grpSpPr>
          <a:xfrm>
            <a:off x="639092" y="3746526"/>
            <a:ext cx="1631316" cy="2329179"/>
            <a:chOff x="0" y="0"/>
            <a:chExt cx="1631376" cy="2329344"/>
          </a:xfrm>
        </p:grpSpPr>
        <p:grpSp>
          <p:nvGrpSpPr>
            <p:cNvPr id="397" name="Google Shape;397;p21"/>
            <p:cNvGrpSpPr/>
            <p:nvPr/>
          </p:nvGrpSpPr>
          <p:grpSpPr>
            <a:xfrm>
              <a:off x="69494" y="0"/>
              <a:ext cx="1537201" cy="720000"/>
              <a:chOff x="0" y="0"/>
              <a:chExt cx="817861" cy="383204"/>
            </a:xfrm>
          </p:grpSpPr>
          <p:pic>
            <p:nvPicPr>
              <p:cNvPr descr="More Than a 'Like': The Story of the Facebook Logo | Looka" id="398" name="Google Shape;398;p21"/>
              <p:cNvPicPr preferRelativeResize="0"/>
              <p:nvPr/>
            </p:nvPicPr>
            <p:blipFill rotWithShape="1">
              <a:blip r:embed="rId13">
                <a:alphaModFix/>
              </a:blip>
              <a:srcRect b="0" l="0" r="0" t="0"/>
              <a:stretch/>
            </p:blipFill>
            <p:spPr>
              <a:xfrm>
                <a:off x="0" y="0"/>
                <a:ext cx="389890" cy="372110"/>
              </a:xfrm>
              <a:prstGeom prst="rect">
                <a:avLst/>
              </a:prstGeom>
              <a:noFill/>
              <a:ln>
                <a:noFill/>
              </a:ln>
            </p:spPr>
          </p:pic>
          <p:pic>
            <p:nvPicPr>
              <p:cNvPr id="399" name="Google Shape;399;p21"/>
              <p:cNvPicPr preferRelativeResize="0"/>
              <p:nvPr/>
            </p:nvPicPr>
            <p:blipFill rotWithShape="1">
              <a:blip r:embed="rId14">
                <a:alphaModFix/>
              </a:blip>
              <a:srcRect b="0" l="0" r="0" t="0"/>
              <a:stretch/>
            </p:blipFill>
            <p:spPr>
              <a:xfrm>
                <a:off x="452101" y="23794"/>
                <a:ext cx="365760" cy="359410"/>
              </a:xfrm>
              <a:prstGeom prst="rect">
                <a:avLst/>
              </a:prstGeom>
              <a:noFill/>
              <a:ln>
                <a:noFill/>
              </a:ln>
            </p:spPr>
          </p:pic>
        </p:grpSp>
        <p:grpSp>
          <p:nvGrpSpPr>
            <p:cNvPr id="400" name="Google Shape;400;p21"/>
            <p:cNvGrpSpPr/>
            <p:nvPr/>
          </p:nvGrpSpPr>
          <p:grpSpPr>
            <a:xfrm>
              <a:off x="36576" y="793700"/>
              <a:ext cx="1594800" cy="720000"/>
              <a:chOff x="0" y="0"/>
              <a:chExt cx="825108" cy="373007"/>
            </a:xfrm>
          </p:grpSpPr>
          <p:pic>
            <p:nvPicPr>
              <p:cNvPr descr="O imagine care conține Grafică, Color, cerc, design grafic&#10;&#10;Conținutul generat de inteligența artificială poate fi incorect." id="401" name="Google Shape;401;p21"/>
              <p:cNvPicPr preferRelativeResize="0"/>
              <p:nvPr/>
            </p:nvPicPr>
            <p:blipFill rotWithShape="1">
              <a:blip r:embed="rId15">
                <a:alphaModFix/>
              </a:blip>
              <a:srcRect b="0" l="0" r="0" t="0"/>
              <a:stretch/>
            </p:blipFill>
            <p:spPr>
              <a:xfrm>
                <a:off x="0" y="0"/>
                <a:ext cx="394970" cy="372110"/>
              </a:xfrm>
              <a:prstGeom prst="rect">
                <a:avLst/>
              </a:prstGeom>
              <a:noFill/>
              <a:ln>
                <a:noFill/>
              </a:ln>
            </p:spPr>
          </p:pic>
          <p:pic>
            <p:nvPicPr>
              <p:cNvPr id="402" name="Google Shape;402;p21"/>
              <p:cNvPicPr preferRelativeResize="0"/>
              <p:nvPr/>
            </p:nvPicPr>
            <p:blipFill rotWithShape="1">
              <a:blip r:embed="rId16">
                <a:alphaModFix/>
              </a:blip>
              <a:srcRect b="0" l="0" r="0" t="0"/>
              <a:stretch/>
            </p:blipFill>
            <p:spPr>
              <a:xfrm>
                <a:off x="465698" y="13597"/>
                <a:ext cx="359410" cy="359410"/>
              </a:xfrm>
              <a:prstGeom prst="rect">
                <a:avLst/>
              </a:prstGeom>
              <a:noFill/>
              <a:ln>
                <a:noFill/>
              </a:ln>
            </p:spPr>
          </p:pic>
        </p:grpSp>
        <p:grpSp>
          <p:nvGrpSpPr>
            <p:cNvPr id="403" name="Google Shape;403;p21"/>
            <p:cNvGrpSpPr/>
            <p:nvPr/>
          </p:nvGrpSpPr>
          <p:grpSpPr>
            <a:xfrm>
              <a:off x="0" y="1609344"/>
              <a:ext cx="1598400" cy="720000"/>
              <a:chOff x="0" y="0"/>
              <a:chExt cx="827200" cy="372110"/>
            </a:xfrm>
          </p:grpSpPr>
          <p:pic>
            <p:nvPicPr>
              <p:cNvPr descr="Linkedin logo vector, Linkedin symbol, Linkedin icon free ..." id="404" name="Google Shape;404;p21"/>
              <p:cNvPicPr preferRelativeResize="0"/>
              <p:nvPr/>
            </p:nvPicPr>
            <p:blipFill rotWithShape="1">
              <a:blip r:embed="rId17">
                <a:alphaModFix/>
              </a:blip>
              <a:srcRect b="0" l="0" r="0" t="0"/>
              <a:stretch/>
            </p:blipFill>
            <p:spPr>
              <a:xfrm>
                <a:off x="0" y="0"/>
                <a:ext cx="394970" cy="372110"/>
              </a:xfrm>
              <a:prstGeom prst="rect">
                <a:avLst/>
              </a:prstGeom>
              <a:noFill/>
              <a:ln>
                <a:noFill/>
              </a:ln>
            </p:spPr>
          </p:pic>
          <p:pic>
            <p:nvPicPr>
              <p:cNvPr id="405" name="Google Shape;405;p21"/>
              <p:cNvPicPr preferRelativeResize="0"/>
              <p:nvPr/>
            </p:nvPicPr>
            <p:blipFill rotWithShape="1">
              <a:blip r:embed="rId18">
                <a:alphaModFix/>
              </a:blip>
              <a:srcRect b="0" l="0" r="0" t="0"/>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