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theme/themeOverride1.xml" ContentType="application/vnd.openxmlformats-officedocument.themeOverr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notesSlides/notesSlide12.xml" ContentType="application/vnd.openxmlformats-officedocument.presentationml.notesSlide+xml"/>
  <Override PartName="/ppt/comments/modernComment_126_65FEF5D8.xml" ContentType="application/vnd.ms-powerpoint.comment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notesSlides/notesSlide14.xml" ContentType="application/vnd.openxmlformats-officedocument.presentationml.notesSlide+xml"/>
  <Override PartName="/ppt/tags/tag25.xml" ContentType="application/vnd.openxmlformats-officedocument.presentationml.tags+xml"/>
  <Override PartName="/ppt/notesSlides/notesSlide15.xml" ContentType="application/vnd.openxmlformats-officedocument.presentationml.notesSlide+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notesSlides/notesSlide1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8.xml" ContentType="application/vnd.openxmlformats-officedocument.presentationml.notesSlide+xml"/>
  <Override PartName="/ppt/tags/tag39.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44"/>
  </p:notesMasterIdLst>
  <p:handoutMasterIdLst>
    <p:handoutMasterId r:id="rId45"/>
  </p:handoutMasterIdLst>
  <p:sldIdLst>
    <p:sldId id="276" r:id="rId6"/>
    <p:sldId id="263" r:id="rId7"/>
    <p:sldId id="353" r:id="rId8"/>
    <p:sldId id="337" r:id="rId9"/>
    <p:sldId id="361" r:id="rId10"/>
    <p:sldId id="377" r:id="rId11"/>
    <p:sldId id="264" r:id="rId12"/>
    <p:sldId id="324" r:id="rId13"/>
    <p:sldId id="319" r:id="rId14"/>
    <p:sldId id="349" r:id="rId15"/>
    <p:sldId id="328" r:id="rId16"/>
    <p:sldId id="325" r:id="rId17"/>
    <p:sldId id="378" r:id="rId18"/>
    <p:sldId id="369" r:id="rId19"/>
    <p:sldId id="370" r:id="rId20"/>
    <p:sldId id="379" r:id="rId21"/>
    <p:sldId id="359" r:id="rId22"/>
    <p:sldId id="362" r:id="rId23"/>
    <p:sldId id="288" r:id="rId24"/>
    <p:sldId id="289" r:id="rId25"/>
    <p:sldId id="294" r:id="rId26"/>
    <p:sldId id="295" r:id="rId27"/>
    <p:sldId id="350" r:id="rId28"/>
    <p:sldId id="372" r:id="rId29"/>
    <p:sldId id="272" r:id="rId30"/>
    <p:sldId id="374" r:id="rId31"/>
    <p:sldId id="380" r:id="rId32"/>
    <p:sldId id="375" r:id="rId33"/>
    <p:sldId id="376" r:id="rId34"/>
    <p:sldId id="342" r:id="rId35"/>
    <p:sldId id="354" r:id="rId36"/>
    <p:sldId id="344" r:id="rId37"/>
    <p:sldId id="345" r:id="rId38"/>
    <p:sldId id="358" r:id="rId39"/>
    <p:sldId id="347" r:id="rId40"/>
    <p:sldId id="381" r:id="rId41"/>
    <p:sldId id="351" r:id="rId42"/>
    <p:sldId id="270" r:id="rId43"/>
  </p:sldIdLst>
  <p:sldSz cx="12192000" cy="6858000"/>
  <p:notesSz cx="6858000" cy="9144000"/>
  <p:custDataLst>
    <p:tags r:id="rId4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8BADB5-F190-ED11-419F-4158102F67D3}" name="Sandra Moura" initials="SM" userId="S::sandra.moura@nyusi.eu::3d9ea4e1-697b-468d-8d13-c7a654e9a0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D6CC5A-98FD-497B-81D7-C8F52F0120E3}" v="4" dt="2026-06-26T15:00:02.4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F. Soares" userId="b612f564-9dd7-466b-92ad-9671c06ebc73" providerId="ADAL" clId="{E8C7CD77-9A9B-44BF-8E45-A7FF8B4744C8}"/>
    <pc:docChg chg="undo custSel addSld modSld">
      <pc:chgData name="Silvia F. Soares" userId="b612f564-9dd7-466b-92ad-9671c06ebc73" providerId="ADAL" clId="{E8C7CD77-9A9B-44BF-8E45-A7FF8B4744C8}" dt="2026-05-15T18:08:04.957" v="114" actId="27636"/>
      <pc:docMkLst>
        <pc:docMk/>
      </pc:docMkLst>
      <pc:sldChg chg="addSp modSp mod">
        <pc:chgData name="Silvia F. Soares" userId="b612f564-9dd7-466b-92ad-9671c06ebc73" providerId="ADAL" clId="{E8C7CD77-9A9B-44BF-8E45-A7FF8B4744C8}" dt="2026-05-15T17:33:39.250" v="4" actId="1076"/>
        <pc:sldMkLst>
          <pc:docMk/>
          <pc:sldMk cId="1130895808" sldId="328"/>
        </pc:sldMkLst>
      </pc:sldChg>
      <pc:sldChg chg="delSp modSp mod">
        <pc:chgData name="Silvia F. Soares" userId="b612f564-9dd7-466b-92ad-9671c06ebc73" providerId="ADAL" clId="{E8C7CD77-9A9B-44BF-8E45-A7FF8B4744C8}" dt="2026-05-15T18:08:04.957" v="114" actId="27636"/>
        <pc:sldMkLst>
          <pc:docMk/>
          <pc:sldMk cId="2124577601" sldId="347"/>
        </pc:sldMkLst>
      </pc:sldChg>
      <pc:sldChg chg="addSp delSp modSp add mod">
        <pc:chgData name="Silvia F. Soares" userId="b612f564-9dd7-466b-92ad-9671c06ebc73" providerId="ADAL" clId="{E8C7CD77-9A9B-44BF-8E45-A7FF8B4744C8}" dt="2026-05-15T18:06:31.671" v="111" actId="20577"/>
        <pc:sldMkLst>
          <pc:docMk/>
          <pc:sldMk cId="63620808" sldId="381"/>
        </pc:sldMkLst>
      </pc:sldChg>
    </pc:docChg>
  </pc:docChgLst>
</pc:chgInfo>
</file>

<file path=ppt/comments/modernComment_126_65FEF5D8.xml><?xml version="1.0" encoding="utf-8"?>
<p188:cmLst xmlns:a="http://schemas.openxmlformats.org/drawingml/2006/main" xmlns:r="http://schemas.openxmlformats.org/officeDocument/2006/relationships" xmlns:p188="http://schemas.microsoft.com/office/powerpoint/2018/8/main">
  <p188:cm id="{9B24F467-DE69-40D7-8A2A-438E6FC285A4}" authorId="{458BADB5-F190-ED11-419F-4158102F67D3}" created="2025-07-14T16:39:54.804">
    <ac:txMkLst xmlns:ac="http://schemas.microsoft.com/office/drawing/2013/main/command">
      <pc:docMk xmlns:pc="http://schemas.microsoft.com/office/powerpoint/2013/main/command"/>
      <pc:sldMk xmlns:pc="http://schemas.microsoft.com/office/powerpoint/2013/main/command" cId="1711207896" sldId="294"/>
      <ac:spMk id="6" creationId="{DF96A11D-F266-2189-2815-2E46DF5F941A}"/>
      <ac:txMk cp="0" len="12">
        <ac:context len="35" hash="1788673042"/>
      </ac:txMk>
    </ac:txMkLst>
    <p188:pos x="6607309" y="343437"/>
    <p188:txBody>
      <a:bodyPr/>
      <a:lstStyle/>
      <a:p>
        <a:r>
          <a:rPr lang="en-GB"/>
          <a:t>Topic “Recycling and 5 R’s” was agreed between consortium members to be changed to 10 R’s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26/6/2026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26/6/2026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un-documents.net/our-common-future.pdf" TargetMode="External"/><Relationship Id="rId7" Type="http://schemas.openxmlformats.org/officeDocument/2006/relationships/hyperlink" Target="http://www.un.org/sustainabledevelopment/biodiversity/"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un.org/sustainabledevelopment/oceans/" TargetMode="External"/><Relationship Id="rId5" Type="http://schemas.openxmlformats.org/officeDocument/2006/relationships/hyperlink" Target="http://www.un.org/sustainabledevelopment/climate-change-2/" TargetMode="External"/><Relationship Id="rId4" Type="http://schemas.openxmlformats.org/officeDocument/2006/relationships/hyperlink" Target="http://www.un.org/sustainabledevelopment/sustainable-development-goals/"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hbr.org/search?term=John%20Elkingto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un.org/sustainabledevelopment/financing-for-development/" TargetMode="External"/><Relationship Id="rId3" Type="http://schemas.openxmlformats.org/officeDocument/2006/relationships/hyperlink" Target="https://www.un.org/sustainabledevelopment/development-agenda/" TargetMode="External"/><Relationship Id="rId7" Type="http://schemas.openxmlformats.org/officeDocument/2006/relationships/hyperlink" Target="https://hlpf.un.org/2023/vnr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ipcc.ch/" TargetMode="External"/><Relationship Id="rId5" Type="http://schemas.openxmlformats.org/officeDocument/2006/relationships/hyperlink" Target="https://unstats.un.org/sdgs/report/2023/" TargetMode="External"/><Relationship Id="rId4" Type="http://schemas.openxmlformats.org/officeDocument/2006/relationships/hyperlink" Target="https://www.un.org/sustainabledevelopment/" TargetMode="External"/><Relationship Id="rId9" Type="http://schemas.openxmlformats.org/officeDocument/2006/relationships/hyperlink" Target="https://www.un.org/en/actnow"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unglobalcompact.org/docs/issues_doc/Financial_markets/who_cares_who_wins.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europarl.europa.eu/RegData/etudes/BRIE/2016/573899/EPRS_BRI%282016%29573899_EN.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europarl.europa.eu/news/en/headlines/economy/20201119STO92005/how-to-promote-sustainable-consumption"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ur-lex.europa.eu/legal-content/EN/TXT/?qid=1583933814386&amp;uri=COM:2020:98:FIN"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eur-lex.europa.eu/legal-content/EN/TXT/PDF/?uri=CELEX%3A52022XC1229%2802%29&amp;from=E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a:t>Image source:</a:t>
            </a:r>
          </a:p>
          <a:p>
            <a:r>
              <a:rPr lang="en-US"/>
              <a:t>Image created with Sora (AI‑generated), for SUSTAIN‑EU CU4 “Module Aim &amp; Introduction”. No third‑party content; no identifiable people or brands. Prompt archived in project records.</a:t>
            </a:r>
            <a:endParaRPr lang="en-IE" b="1"/>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a:t>Image source:</a:t>
            </a:r>
          </a:p>
          <a:p>
            <a:r>
              <a:rPr lang="en-US"/>
              <a:t>Image created with Sora (AI‑generated), for SUSTAIN‑EU CU4 “Module Aim &amp; Introduction”. No third‑party content; no identifiable people or brands. Prompt archived in project records.</a:t>
            </a:r>
            <a:endParaRPr lang="en-IE" b="1"/>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1"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Image source: https://media.un.org/photo/en/asset/oun7/oun7702229</a:t>
            </a:r>
          </a:p>
          <a:p>
            <a:r>
              <a:rPr lang="en-US" sz="1200" b="0" i="0" kern="1200">
                <a:solidFill>
                  <a:schemeClr val="tx1"/>
                </a:solidFill>
                <a:effectLst/>
                <a:latin typeface="+mn-lt"/>
                <a:ea typeface="+mn-ea"/>
                <a:cs typeface="+mn-cs"/>
              </a:rPr>
              <a:t>https://digitallibrary.un.org/record/139811?ln=en&amp;v=pdf#files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Sustainable development requires an integrated approach that takes into consideration environmental concerns along with economic development.  </a:t>
            </a:r>
          </a:p>
          <a:p>
            <a:r>
              <a:rPr lang="en-US" sz="1200" b="0" i="0" kern="1200">
                <a:solidFill>
                  <a:schemeClr val="tx1"/>
                </a:solidFill>
                <a:effectLst/>
                <a:latin typeface="+mn-lt"/>
                <a:ea typeface="+mn-ea"/>
                <a:cs typeface="+mn-cs"/>
              </a:rPr>
              <a:t>In 1987, the </a:t>
            </a:r>
            <a:r>
              <a:rPr lang="en-US" sz="1200" b="0" i="0" u="none" strike="noStrike" kern="1200">
                <a:solidFill>
                  <a:schemeClr val="tx1"/>
                </a:solidFill>
                <a:effectLst/>
                <a:latin typeface="+mn-lt"/>
                <a:ea typeface="+mn-ea"/>
                <a:cs typeface="+mn-cs"/>
                <a:hlinkClick r:id="rId3"/>
              </a:rPr>
              <a:t>United Nations Brundtland Commission</a:t>
            </a:r>
            <a:r>
              <a:rPr lang="en-US" sz="1200" b="0" i="0" kern="1200">
                <a:solidFill>
                  <a:schemeClr val="tx1"/>
                </a:solidFill>
                <a:effectLst/>
                <a:latin typeface="+mn-lt"/>
                <a:ea typeface="+mn-ea"/>
                <a:cs typeface="+mn-cs"/>
              </a:rPr>
              <a:t> defined sustainability as “meeting the needs of the present without compromising the ability of future generations to meet their own needs.” Today, there are almost 140 developing countries in the world seeking ways of meeting their development needs, but with the increasing threat of climate change, concrete efforts must be made to ensure development today does not negatively affect future generations.</a:t>
            </a:r>
          </a:p>
          <a:p>
            <a:r>
              <a:rPr lang="en-US" sz="1200" b="0" i="0" u="none" strike="noStrike" kern="1200">
                <a:solidFill>
                  <a:schemeClr val="tx1"/>
                </a:solidFill>
                <a:effectLst/>
                <a:latin typeface="+mn-lt"/>
                <a:ea typeface="+mn-ea"/>
                <a:cs typeface="+mn-cs"/>
                <a:hlinkClick r:id="rId4"/>
              </a:rPr>
              <a:t>The Sustainable Development Goals</a:t>
            </a:r>
            <a:r>
              <a:rPr lang="en-US" sz="1200" b="0" i="0" kern="1200">
                <a:solidFill>
                  <a:schemeClr val="tx1"/>
                </a:solidFill>
                <a:effectLst/>
                <a:latin typeface="+mn-lt"/>
                <a:ea typeface="+mn-ea"/>
                <a:cs typeface="+mn-cs"/>
              </a:rPr>
              <a:t> form the framework for improving the lives of populations around the world and mitigating the hazardous man-made effects of climate change.  </a:t>
            </a:r>
            <a:r>
              <a:rPr lang="en-US" sz="1200" b="0" i="0" u="none" strike="noStrike" kern="1200">
                <a:solidFill>
                  <a:schemeClr val="tx1"/>
                </a:solidFill>
                <a:effectLst/>
                <a:latin typeface="+mn-lt"/>
                <a:ea typeface="+mn-ea"/>
                <a:cs typeface="+mn-cs"/>
                <a:hlinkClick r:id="rId5"/>
              </a:rPr>
              <a:t>SDG 13: Climate Action</a:t>
            </a:r>
            <a:r>
              <a:rPr lang="en-US" sz="1200" b="0" i="0" kern="1200">
                <a:solidFill>
                  <a:schemeClr val="tx1"/>
                </a:solidFill>
                <a:effectLst/>
                <a:latin typeface="+mn-lt"/>
                <a:ea typeface="+mn-ea"/>
                <a:cs typeface="+mn-cs"/>
              </a:rPr>
              <a:t>, calls for integrating measures to prevent climate change within development frameworks. </a:t>
            </a:r>
            <a:r>
              <a:rPr lang="en-US" sz="1200" b="0" i="0" u="none" strike="noStrike" kern="1200">
                <a:solidFill>
                  <a:schemeClr val="tx1"/>
                </a:solidFill>
                <a:effectLst/>
                <a:latin typeface="+mn-lt"/>
                <a:ea typeface="+mn-ea"/>
                <a:cs typeface="+mn-cs"/>
                <a:hlinkClick r:id="rId6"/>
              </a:rPr>
              <a:t>SDG 14: Life Below Water</a:t>
            </a:r>
            <a:r>
              <a:rPr lang="en-US" sz="1200" b="0" i="0" kern="1200">
                <a:solidFill>
                  <a:schemeClr val="tx1"/>
                </a:solidFill>
                <a:effectLst/>
                <a:latin typeface="+mn-lt"/>
                <a:ea typeface="+mn-ea"/>
                <a:cs typeface="+mn-cs"/>
              </a:rPr>
              <a:t>, and </a:t>
            </a:r>
            <a:r>
              <a:rPr lang="en-US" sz="1200" b="0" i="0" u="none" strike="noStrike" kern="1200">
                <a:solidFill>
                  <a:schemeClr val="tx1"/>
                </a:solidFill>
                <a:effectLst/>
                <a:latin typeface="+mn-lt"/>
                <a:ea typeface="+mn-ea"/>
                <a:cs typeface="+mn-cs"/>
                <a:hlinkClick r:id="rId7"/>
              </a:rPr>
              <a:t>SDG 15: Life on Land</a:t>
            </a:r>
            <a:r>
              <a:rPr lang="en-US" sz="1200" b="0" i="0" kern="1200">
                <a:solidFill>
                  <a:schemeClr val="tx1"/>
                </a:solidFill>
                <a:effectLst/>
                <a:latin typeface="+mn-lt"/>
                <a:ea typeface="+mn-ea"/>
                <a:cs typeface="+mn-cs"/>
              </a:rPr>
              <a:t>, also call for more sustainable practices in using the earth’s natural resources.</a:t>
            </a:r>
          </a:p>
          <a:p>
            <a:endParaRPr lang="en-GB"/>
          </a:p>
          <a:p>
            <a:r>
              <a:rPr lang="en-GB"/>
              <a:t>https://www.un.org/en/academic-impact/sustainability</a:t>
            </a:r>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70557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triple bottom line is a business concept that states firms should commit to measuring their social and environmental impact—in addition to their financial performance—rather than solely focusing on generating profit, or the standard “bottom line.”</a:t>
            </a:r>
          </a:p>
          <a:p>
            <a:endParaRPr lang="en-US"/>
          </a:p>
          <a:p>
            <a:r>
              <a:rPr lang="en-US"/>
              <a:t>In 1994, the concept of triple bottom line was introduced into the business world as the new sustainability taxonomy embracing new guidelines for industries to undertake and address the set of sustainable development goals (SDGs) established in the United Nations Rio+20 summit and the following Millennium Development Goals (MDGs) from 2015 on. The concept was introduced as a new challenge for businesses to include security of people and the planet in the strategic business model and to develop new instruments and taxonomies to assess the prejudices that are being caused to society and environment (Griggs et al., 2013). In Cannibals with forks: The triple bottom line of 21st century business, Elkington (1997) postulates the 3Ps designation for people, planet, and profits as a triple goal toward true sustainability. By his definition, industries should assess the three segments when planning their strategies as all three of them are characterized by the same importance, not only accounting for the financial returns (Moneva, Archel, &amp; Correa, 2006). To be successful in a truthful triple bottom line development, a company should consider having all three aspects with positive returns. Decreasing the level of negative outcomes is not considered by Elkington (1998) a solution to the environmental and societal problems we have been facing, as settled and established in the MDGs. </a:t>
            </a:r>
          </a:p>
          <a:p>
            <a:endParaRPr lang="en-US"/>
          </a:p>
          <a:p>
            <a:r>
              <a:rPr lang="en-US"/>
              <a:t>Dating back from 1997, Elkington’s concept has been constantly applied and reformulated in several contexts. </a:t>
            </a:r>
          </a:p>
          <a:p>
            <a:endParaRPr lang="en-US"/>
          </a:p>
          <a:p>
            <a:r>
              <a:rPr lang="en-US"/>
              <a:t>First published in 1997, </a:t>
            </a:r>
            <a:r>
              <a:rPr lang="en-US" i="1"/>
              <a:t>Cannibals with forks: The triple bottom line of 21st century business</a:t>
            </a:r>
            <a:r>
              <a:rPr lang="en-US"/>
              <a:t> (Elkington, 1997) depicts a business world with outstanding performances in three main areas: s</a:t>
            </a:r>
            <a:r>
              <a:rPr lang="en-US" sz="2000"/>
              <a:t>ocial, environmental, and economic</a:t>
            </a:r>
            <a:r>
              <a:rPr lang="en-US"/>
              <a:t>.</a:t>
            </a:r>
            <a:endParaRPr lang="el-G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25 Years Ago I Coined the Phrase “Triple Bottom Line.” Here’s Why It’s Time to Rethink It.</a:t>
            </a:r>
          </a:p>
          <a:p>
            <a:r>
              <a:rPr lang="en-US" sz="1200" kern="1200">
                <a:solidFill>
                  <a:schemeClr val="tx1"/>
                </a:solidFill>
                <a:effectLst/>
                <a:latin typeface="+mn-lt"/>
                <a:ea typeface="+mn-ea"/>
                <a:cs typeface="+mn-cs"/>
              </a:rPr>
              <a:t>by </a:t>
            </a:r>
            <a:r>
              <a:rPr lang="en-US" sz="1200" u="none" strike="noStrike" kern="1200">
                <a:solidFill>
                  <a:schemeClr val="tx1"/>
                </a:solidFill>
                <a:effectLst/>
                <a:latin typeface="+mn-lt"/>
                <a:ea typeface="+mn-ea"/>
                <a:cs typeface="+mn-cs"/>
                <a:hlinkClick r:id="rId3"/>
              </a:rPr>
              <a:t>John Elkington</a:t>
            </a:r>
            <a:endParaRPr lang="en-US">
              <a:effectLst/>
            </a:endParaRPr>
          </a:p>
          <a:p>
            <a:r>
              <a:rPr lang="en-US" sz="1200" b="0" kern="1200">
                <a:solidFill>
                  <a:schemeClr val="tx1"/>
                </a:solidFill>
                <a:effectLst/>
                <a:latin typeface="+mn-lt"/>
                <a:ea typeface="+mn-ea"/>
                <a:cs typeface="+mn-cs"/>
              </a:rPr>
              <a:t>June 25, 2018</a:t>
            </a:r>
            <a:endParaRPr lang="en-US">
              <a:effectLst/>
            </a:endParaRPr>
          </a:p>
          <a:p>
            <a:r>
              <a:rPr lang="en-GB"/>
              <a:t>https://hbr.org/2018/06/25-years-ago-i-coined-the-phrase-triple-bottom-line-heres-why-im-giving-up-on-it</a:t>
            </a:r>
          </a:p>
          <a:p>
            <a:endParaRPr lang="en-GB"/>
          </a:p>
          <a:p>
            <a:endParaRPr lang="en-GB"/>
          </a:p>
          <a:p>
            <a:r>
              <a:rPr lang="en-GB" b="1"/>
              <a:t>Image source: </a:t>
            </a:r>
            <a:r>
              <a:rPr lang="en-US" b="1"/>
              <a:t>https://www.researchgate.net/publication/299535510_Finding_the_Copper_Mine_of_the_21_st_Century_Conceptual_Exploration_Targeting_for_Hypothetical_Copper_Reserves</a:t>
            </a:r>
            <a:endParaRPr lang="en-GB" b="1"/>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34109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A blueprint for our common future</a:t>
            </a:r>
          </a:p>
          <a:p>
            <a:r>
              <a:rPr lang="en-US" sz="1200" b="0" i="0" kern="1200">
                <a:solidFill>
                  <a:schemeClr val="tx1"/>
                </a:solidFill>
                <a:effectLst/>
                <a:latin typeface="+mn-lt"/>
                <a:ea typeface="+mn-ea"/>
                <a:cs typeface="+mn-cs"/>
              </a:rPr>
              <a:t>In 2015, UN Member States translated their vision of sustainable development into a blueprint for achieving it: </a:t>
            </a:r>
            <a:r>
              <a:rPr lang="en-US" sz="1200" b="0" i="0" u="sng" kern="1200">
                <a:solidFill>
                  <a:schemeClr val="tx1"/>
                </a:solidFill>
                <a:effectLst/>
                <a:latin typeface="+mn-lt"/>
                <a:ea typeface="+mn-ea"/>
                <a:cs typeface="+mn-cs"/>
                <a:hlinkClick r:id="rId3"/>
              </a:rPr>
              <a:t>the 2030 Agenda for Sustainable Development</a:t>
            </a:r>
            <a:r>
              <a:rPr lang="en-US" sz="1200" b="0" i="0" kern="1200">
                <a:solidFill>
                  <a:schemeClr val="tx1"/>
                </a:solidFill>
                <a:effectLst/>
                <a:latin typeface="+mn-lt"/>
                <a:ea typeface="+mn-ea"/>
                <a:cs typeface="+mn-cs"/>
              </a:rPr>
              <a:t>. Its </a:t>
            </a:r>
            <a:r>
              <a:rPr lang="en-US" sz="1200" b="0" i="0" u="sng" kern="1200">
                <a:solidFill>
                  <a:schemeClr val="tx1"/>
                </a:solidFill>
                <a:effectLst/>
                <a:latin typeface="+mn-lt"/>
                <a:ea typeface="+mn-ea"/>
                <a:cs typeface="+mn-cs"/>
                <a:hlinkClick r:id="rId4"/>
              </a:rPr>
              <a:t>17 Sustainable Development Goals</a:t>
            </a:r>
            <a:r>
              <a:rPr lang="en-US" sz="1200" b="0" i="0" kern="1200">
                <a:solidFill>
                  <a:schemeClr val="tx1"/>
                </a:solidFill>
                <a:effectLst/>
                <a:latin typeface="+mn-lt"/>
                <a:ea typeface="+mn-ea"/>
                <a:cs typeface="+mn-cs"/>
              </a:rPr>
              <a:t> —with ambitious targets to achieve by 2030— cover the three dimensions of sustainable development: the economy, social development and the environment.</a:t>
            </a:r>
          </a:p>
          <a:p>
            <a:r>
              <a:rPr lang="en-US" sz="1200" b="0" i="0" kern="1200">
                <a:solidFill>
                  <a:schemeClr val="tx1"/>
                </a:solidFill>
                <a:effectLst/>
                <a:latin typeface="+mn-lt"/>
                <a:ea typeface="+mn-ea"/>
                <a:cs typeface="+mn-cs"/>
              </a:rPr>
              <a:t>However, halfway to our 2030 deadline, the climate crisis, a weak global economy, conflicts and the lingering impact of COVID-19 have put the Goals in jeopardy.</a:t>
            </a:r>
          </a:p>
          <a:p>
            <a:r>
              <a:rPr lang="en-US" sz="1200" b="0" i="0" kern="1200">
                <a:solidFill>
                  <a:schemeClr val="tx1"/>
                </a:solidFill>
                <a:effectLst/>
                <a:latin typeface="+mn-lt"/>
                <a:ea typeface="+mn-ea"/>
                <a:cs typeface="+mn-cs"/>
              </a:rPr>
              <a:t>According to </a:t>
            </a:r>
            <a:r>
              <a:rPr lang="en-US" sz="1200" b="0" i="0" u="sng" kern="1200">
                <a:solidFill>
                  <a:schemeClr val="tx1"/>
                </a:solidFill>
                <a:effectLst/>
                <a:latin typeface="+mn-lt"/>
                <a:ea typeface="+mn-ea"/>
                <a:cs typeface="+mn-cs"/>
                <a:hlinkClick r:id="rId5"/>
              </a:rPr>
              <a:t>the UN SDGs Report 2023: Special Edition</a:t>
            </a:r>
            <a:r>
              <a:rPr lang="en-US" sz="1200" b="0" i="0" kern="1200">
                <a:solidFill>
                  <a:schemeClr val="tx1"/>
                </a:solidFill>
                <a:effectLst/>
                <a:latin typeface="+mn-lt"/>
                <a:ea typeface="+mn-ea"/>
                <a:cs typeface="+mn-cs"/>
              </a:rPr>
              <a:t>, the number of people living in extreme poverty in 2020 rose to 724 million, and now gender equality is some 300 years away.  </a:t>
            </a:r>
            <a:r>
              <a:rPr lang="en-US" sz="1200" b="0" i="0" u="sng" kern="1200">
                <a:solidFill>
                  <a:schemeClr val="tx1"/>
                </a:solidFill>
                <a:effectLst/>
                <a:latin typeface="+mn-lt"/>
                <a:ea typeface="+mn-ea"/>
                <a:cs typeface="+mn-cs"/>
                <a:hlinkClick r:id="rId6"/>
              </a:rPr>
              <a:t>The Intergovernmental Panel on Climate Change (IPCC)</a:t>
            </a:r>
            <a:r>
              <a:rPr lang="en-US" sz="1200" b="0" i="0" kern="1200">
                <a:solidFill>
                  <a:schemeClr val="tx1"/>
                </a:solidFill>
                <a:effectLst/>
                <a:latin typeface="+mn-lt"/>
                <a:ea typeface="+mn-ea"/>
                <a:cs typeface="+mn-cs"/>
              </a:rPr>
              <a:t> warns that without more robust policies across all sectors, the world is likely to surpass the critical 1.5°C tipping point by 2035.</a:t>
            </a:r>
          </a:p>
          <a:p>
            <a:r>
              <a:rPr lang="en-US" sz="1200" b="0" i="0" kern="1200">
                <a:solidFill>
                  <a:schemeClr val="tx1"/>
                </a:solidFill>
                <a:effectLst/>
                <a:latin typeface="+mn-lt"/>
                <a:ea typeface="+mn-ea"/>
                <a:cs typeface="+mn-cs"/>
              </a:rPr>
              <a:t>It is not too late to reset efforts to reach them, however. To advance the sustainable development agenda, governments are integrating the Goals into </a:t>
            </a:r>
            <a:r>
              <a:rPr lang="en-US" sz="1200" b="0" i="0" u="sng" kern="1200">
                <a:solidFill>
                  <a:schemeClr val="tx1"/>
                </a:solidFill>
                <a:effectLst/>
                <a:latin typeface="+mn-lt"/>
                <a:ea typeface="+mn-ea"/>
                <a:cs typeface="+mn-cs"/>
                <a:hlinkClick r:id="rId7"/>
              </a:rPr>
              <a:t>national plans</a:t>
            </a:r>
            <a:r>
              <a:rPr lang="en-US" sz="1200" b="0" i="0" kern="1200">
                <a:solidFill>
                  <a:schemeClr val="tx1"/>
                </a:solidFill>
                <a:effectLst/>
                <a:latin typeface="+mn-lt"/>
                <a:ea typeface="+mn-ea"/>
                <a:cs typeface="+mn-cs"/>
              </a:rPr>
              <a:t>. However, a fundamental shift is needed to put the world on a better path. And with a few years left to achieve the 2030 Agenda, it is needed now.</a:t>
            </a:r>
          </a:p>
          <a:p>
            <a:r>
              <a:rPr lang="en-US" sz="1200" b="1" i="0" kern="1200">
                <a:solidFill>
                  <a:schemeClr val="tx1"/>
                </a:solidFill>
                <a:effectLst/>
                <a:latin typeface="+mn-lt"/>
                <a:ea typeface="+mn-ea"/>
                <a:cs typeface="+mn-cs"/>
              </a:rPr>
              <a:t>Anyone can act</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It is not only up to our world leaders. Every person can benefit from a more prosperous, inclusive and resilient world. We can all do something about it, regardless of whether we are in a government or civil society, run a business or a home, are in school or out of it.</a:t>
            </a:r>
          </a:p>
          <a:p>
            <a:r>
              <a:rPr lang="en-US" sz="1200" b="0" i="0" kern="1200">
                <a:solidFill>
                  <a:schemeClr val="tx1"/>
                </a:solidFill>
                <a:effectLst/>
                <a:latin typeface="+mn-lt"/>
                <a:ea typeface="+mn-ea"/>
                <a:cs typeface="+mn-cs"/>
              </a:rPr>
              <a:t>While governments set policies to steer sustainable development, and both the public and private sectors have to </a:t>
            </a:r>
            <a:r>
              <a:rPr lang="en-US" sz="1200" b="0" i="0" u="sng" kern="1200">
                <a:solidFill>
                  <a:schemeClr val="tx1"/>
                </a:solidFill>
                <a:effectLst/>
                <a:latin typeface="+mn-lt"/>
                <a:ea typeface="+mn-ea"/>
                <a:cs typeface="+mn-cs"/>
                <a:hlinkClick r:id="rId8"/>
              </a:rPr>
              <a:t>finance the major shifts</a:t>
            </a:r>
            <a:r>
              <a:rPr lang="en-US" sz="1200" b="0" i="0" kern="1200">
                <a:solidFill>
                  <a:schemeClr val="tx1"/>
                </a:solidFill>
                <a:effectLst/>
                <a:latin typeface="+mn-lt"/>
                <a:ea typeface="+mn-ea"/>
                <a:cs typeface="+mn-cs"/>
              </a:rPr>
              <a:t> it requires, individual decisions add up fast. Your choices to earn a living, move around, make friends or advocate for justice can all make an impact. Want to know more? Find out how you can </a:t>
            </a:r>
            <a:r>
              <a:rPr lang="en-US" sz="1200" b="0" i="0" u="sng" kern="1200">
                <a:solidFill>
                  <a:schemeClr val="tx1"/>
                </a:solidFill>
                <a:effectLst/>
                <a:latin typeface="+mn-lt"/>
                <a:ea typeface="+mn-ea"/>
                <a:cs typeface="+mn-cs"/>
                <a:hlinkClick r:id="rId9"/>
              </a:rPr>
              <a:t>act now</a:t>
            </a:r>
            <a:r>
              <a:rPr lang="en-US" sz="1200" b="0" i="0" kern="1200">
                <a:solidFill>
                  <a:schemeClr val="tx1"/>
                </a:solidFill>
                <a:effectLst/>
                <a:latin typeface="+mn-lt"/>
                <a:ea typeface="+mn-ea"/>
                <a:cs typeface="+mn-cs"/>
              </a:rPr>
              <a:t> for our common future. Embrace the possible.</a:t>
            </a:r>
          </a:p>
          <a:p>
            <a:endParaRPr lang="en-US" sz="1200" b="1" i="0" kern="1200">
              <a:solidFill>
                <a:schemeClr val="tx1"/>
              </a:solidFill>
              <a:effectLst/>
              <a:latin typeface="+mn-lt"/>
              <a:ea typeface="+mn-ea"/>
              <a:cs typeface="+mn-cs"/>
            </a:endParaRPr>
          </a:p>
          <a:p>
            <a:r>
              <a:rPr lang="en-GB"/>
              <a:t>https://www.un.org/sustainabledevelopment/blog/2023/08/what-is-sustainable-development/</a:t>
            </a:r>
          </a:p>
          <a:p>
            <a:r>
              <a:rPr lang="en-GB"/>
              <a:t>https://www.un.org/en/climatechange/act-our-common-future-working-together-sustainable-development-goals</a:t>
            </a:r>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2481620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UC1</a:t>
            </a:r>
          </a:p>
          <a:p>
            <a:endParaRPr lang="en-US">
              <a:hlinkClick r:id="rId3"/>
            </a:endParaRPr>
          </a:p>
          <a:p>
            <a:r>
              <a:rPr lang="en-US">
                <a:hlinkClick r:id="rId3"/>
              </a:rPr>
              <a:t>https://www.unglobalcompact.org/docs/issues_doc/Financial_markets/who_cares_who_wins.pdf</a:t>
            </a:r>
            <a:endParaRPr lang="en-US"/>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Who Cares Wins conference in 2005 first brought together institutional investors, asset managers, buy-side and sell-side research analysts, global consultants and government bodies and regulators to examine the role of environmental, social and governance (ESG) value drivers in asset management and financial research. There was a remarkable degree of agreement among participants that ESG factors play an important role in the context of longer-term investment.</a:t>
            </a:r>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29622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a:t>M2 - 49</a:t>
            </a:r>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2044717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a:t>M2-50</a:t>
            </a:r>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143431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Image source: </a:t>
            </a:r>
            <a:r>
              <a:rPr lang="en-US" sz="1200" b="1" kern="1200">
                <a:solidFill>
                  <a:schemeClr val="tx1"/>
                </a:solidFill>
                <a:effectLst/>
                <a:latin typeface="+mn-lt"/>
                <a:ea typeface="+mn-ea"/>
                <a:cs typeface="+mn-cs"/>
              </a:rPr>
              <a:t>Mike Berners-Lee, (2020). The carbon Footprint of Everything. Profile Books Ltd., London. ISBN 978-1788163811, </a:t>
            </a:r>
            <a:r>
              <a:rPr lang="en-US" sz="1200" b="1" kern="1200" err="1">
                <a:solidFill>
                  <a:schemeClr val="tx1"/>
                </a:solidFill>
                <a:effectLst/>
                <a:latin typeface="+mn-lt"/>
                <a:ea typeface="+mn-ea"/>
                <a:cs typeface="+mn-cs"/>
              </a:rPr>
              <a:t>eISBN</a:t>
            </a:r>
            <a:r>
              <a:rPr lang="en-US" sz="1200" b="1" kern="1200">
                <a:solidFill>
                  <a:schemeClr val="tx1"/>
                </a:solidFill>
                <a:effectLst/>
                <a:latin typeface="+mn-lt"/>
                <a:ea typeface="+mn-ea"/>
                <a:cs typeface="+mn-cs"/>
              </a:rPr>
              <a:t>  978-1782837114 </a:t>
            </a:r>
            <a:endParaRPr lang="en-US" b="1"/>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10567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1676A-D88A-28A2-531C-2EF3D2FCF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9EB1A-4061-8E4B-7277-FDA23884B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22C14-BC05-E2CB-B067-329A0E0CF258}"/>
              </a:ext>
            </a:extLst>
          </p:cNvPr>
          <p:cNvSpPr>
            <a:spLocks noGrp="1"/>
          </p:cNvSpPr>
          <p:nvPr>
            <p:ph type="body" idx="1"/>
          </p:nvPr>
        </p:nvSpPr>
        <p:spPr/>
        <p:txBody>
          <a:bodyPr/>
          <a:lstStyle/>
          <a:p>
            <a:r>
              <a:rPr lang="en-IE"/>
              <a:t>UC3</a:t>
            </a:r>
          </a:p>
          <a:p>
            <a:endParaRPr lang="en-IE"/>
          </a:p>
          <a:p>
            <a:r>
              <a:rPr lang="en-IE"/>
              <a:t>Image source: European Parliament Research Service</a:t>
            </a:r>
          </a:p>
          <a:p>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US"/>
              <a:t>Circular economy is a model of production and consumption, which involves sharing, leasing, reusing, repairing, refurbishing and recycling existing materials and products</a:t>
            </a:r>
          </a:p>
          <a:p>
            <a:r>
              <a:rPr lang="en-US" sz="1200" b="0" i="0" kern="1200">
                <a:solidFill>
                  <a:schemeClr val="tx1"/>
                </a:solidFill>
                <a:effectLst/>
                <a:latin typeface="+mn-lt"/>
                <a:ea typeface="+mn-ea"/>
                <a:cs typeface="+mn-cs"/>
              </a:rPr>
              <a:t>The circular economy is a </a:t>
            </a:r>
            <a:r>
              <a:rPr lang="en-US" sz="1200" b="0" i="0" kern="1200">
                <a:solidFill>
                  <a:schemeClr val="tx1"/>
                </a:solidFill>
                <a:effectLst/>
                <a:latin typeface="+mn-lt"/>
                <a:ea typeface="+mn-ea"/>
                <a:cs typeface="+mn-cs"/>
                <a:hlinkClick r:id="rId3"/>
              </a:rPr>
              <a:t>model of production and consumption</a:t>
            </a:r>
            <a:r>
              <a:rPr lang="en-US" sz="1200" b="0" i="0" kern="1200">
                <a:solidFill>
                  <a:schemeClr val="tx1"/>
                </a:solidFill>
                <a:effectLst/>
                <a:latin typeface="+mn-lt"/>
                <a:ea typeface="+mn-ea"/>
                <a:cs typeface="+mn-cs"/>
              </a:rPr>
              <a:t>, which involves sharing, leasing, reusing, repairing, refurbishing and recycling existing materials and products as long as possible. In this way, the </a:t>
            </a:r>
            <a:r>
              <a:rPr lang="en-US" sz="1200" b="1" i="0" kern="1200">
                <a:solidFill>
                  <a:schemeClr val="tx1"/>
                </a:solidFill>
                <a:effectLst/>
                <a:latin typeface="+mn-lt"/>
                <a:ea typeface="+mn-ea"/>
                <a:cs typeface="+mn-cs"/>
              </a:rPr>
              <a:t>life cycle of products is extended.</a:t>
            </a:r>
            <a:br>
              <a:rPr lang="en-US" sz="1200" b="1"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In practice, it implies </a:t>
            </a:r>
            <a:r>
              <a:rPr lang="en-US" sz="1200" b="1" i="0" kern="1200">
                <a:solidFill>
                  <a:schemeClr val="tx1"/>
                </a:solidFill>
                <a:effectLst/>
                <a:latin typeface="+mn-lt"/>
                <a:ea typeface="+mn-ea"/>
                <a:cs typeface="+mn-cs"/>
              </a:rPr>
              <a:t>reducing waste</a:t>
            </a:r>
            <a:r>
              <a:rPr lang="en-US" sz="1200" b="0" i="0" kern="1200">
                <a:solidFill>
                  <a:schemeClr val="tx1"/>
                </a:solidFill>
                <a:effectLst/>
                <a:latin typeface="+mn-lt"/>
                <a:ea typeface="+mn-ea"/>
                <a:cs typeface="+mn-cs"/>
              </a:rPr>
              <a:t> to a minimum. When a product reaches the end of its life, its materials are kept within the economy wherever possible thanks to recycling. These can be productively used again and again, thereby </a:t>
            </a:r>
            <a:r>
              <a:rPr lang="en-US" sz="1200" b="1" i="0" kern="1200">
                <a:solidFill>
                  <a:schemeClr val="tx1"/>
                </a:solidFill>
                <a:effectLst/>
                <a:latin typeface="+mn-lt"/>
                <a:ea typeface="+mn-ea"/>
                <a:cs typeface="+mn-cs"/>
              </a:rPr>
              <a:t>creating further value</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is a departure from the traditional, </a:t>
            </a:r>
            <a:r>
              <a:rPr lang="en-US" sz="1200" b="0" i="1" kern="1200">
                <a:solidFill>
                  <a:schemeClr val="tx1"/>
                </a:solidFill>
                <a:effectLst/>
                <a:latin typeface="+mn-lt"/>
                <a:ea typeface="+mn-ea"/>
                <a:cs typeface="+mn-cs"/>
              </a:rPr>
              <a:t>linear</a:t>
            </a:r>
            <a:r>
              <a:rPr lang="en-US" sz="1200" b="0" i="0" kern="1200">
                <a:solidFill>
                  <a:schemeClr val="tx1"/>
                </a:solidFill>
                <a:effectLst/>
                <a:latin typeface="+mn-lt"/>
                <a:ea typeface="+mn-ea"/>
                <a:cs typeface="+mn-cs"/>
              </a:rPr>
              <a:t> economic model, which is based on a take-make-consume-throw away pattern. This model relies on large quantities of cheap, easily accessible materials and energy.</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Also part of this model is </a:t>
            </a:r>
            <a:r>
              <a:rPr lang="en-US" sz="1200" b="0" i="0" kern="1200">
                <a:solidFill>
                  <a:schemeClr val="tx1"/>
                </a:solidFill>
                <a:effectLst/>
                <a:latin typeface="+mn-lt"/>
                <a:ea typeface="+mn-ea"/>
                <a:cs typeface="+mn-cs"/>
                <a:hlinkClick r:id="rId4"/>
              </a:rPr>
              <a:t>planned obsolescence</a:t>
            </a:r>
            <a:r>
              <a:rPr lang="en-US" sz="1200" b="0" i="0" kern="1200">
                <a:solidFill>
                  <a:schemeClr val="tx1"/>
                </a:solidFill>
                <a:effectLst/>
                <a:latin typeface="+mn-lt"/>
                <a:ea typeface="+mn-ea"/>
                <a:cs typeface="+mn-cs"/>
              </a:rPr>
              <a:t>, when a product has been designed to have a limited lifespan to encourage consumers to buy it again. The European Parliament has called for measures to tackle this practice.</a:t>
            </a:r>
          </a:p>
          <a:p>
            <a:endParaRPr lang="en-IE"/>
          </a:p>
          <a:p>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Circular economy: definition, importance and benefits</a:t>
            </a:r>
          </a:p>
          <a:p>
            <a:r>
              <a:rPr lang="en-IE"/>
              <a:t>https://www.europarl.europa.eu/topics/en/article/20151201STO05603/circular-economy-definition-importance-and-benefits</a:t>
            </a:r>
          </a:p>
          <a:p>
            <a:endParaRPr lang="en-IE"/>
          </a:p>
        </p:txBody>
      </p:sp>
      <p:sp>
        <p:nvSpPr>
          <p:cNvPr id="4" name="Slide Number Placeholder 3">
            <a:extLst>
              <a:ext uri="{FF2B5EF4-FFF2-40B4-BE49-F238E27FC236}">
                <a16:creationId xmlns:a16="http://schemas.microsoft.com/office/drawing/2014/main" id="{5E889787-889E-0D71-352D-955EB6C22214}"/>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1345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UC3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Suggestion of practical activity (Activity 4): </a:t>
            </a:r>
            <a:r>
              <a:rPr lang="en-GB" sz="1200" i="1" kern="1200">
                <a:solidFill>
                  <a:schemeClr val="tx1"/>
                </a:solidFill>
                <a:effectLst/>
                <a:latin typeface="+mn-lt"/>
                <a:ea typeface="+mn-ea"/>
                <a:cs typeface="+mn-cs"/>
              </a:rPr>
              <a:t>Circular economy – Stakeholders mapping in the textile sector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Image source: European Environmental Agency (EEA)</a:t>
            </a:r>
          </a:p>
          <a:p>
            <a:r>
              <a:rPr lang="en-US" sz="1200" b="0" i="0" kern="1200">
                <a:solidFill>
                  <a:schemeClr val="tx1"/>
                </a:solidFill>
                <a:effectLst/>
                <a:latin typeface="+mn-lt"/>
                <a:ea typeface="+mn-ea"/>
                <a:cs typeface="+mn-cs"/>
              </a:rPr>
              <a:t>https://www.eea.europa.eu/publications/capturing-the-climate-change-mitigation</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European Commission </a:t>
            </a:r>
            <a:r>
              <a:rPr lang="en-US" sz="1200" b="1" i="0" kern="1200">
                <a:solidFill>
                  <a:schemeClr val="tx1"/>
                </a:solidFill>
                <a:effectLst/>
                <a:latin typeface="+mn-lt"/>
                <a:ea typeface="+mn-ea"/>
                <a:cs typeface="+mn-cs"/>
              </a:rPr>
              <a:t>Circular Economy action Plan </a:t>
            </a:r>
            <a:r>
              <a:rPr lang="en-US" sz="1200" b="0" i="0" kern="1200">
                <a:solidFill>
                  <a:schemeClr val="tx1"/>
                </a:solidFill>
                <a:effectLst/>
                <a:latin typeface="+mn-lt"/>
                <a:ea typeface="+mn-ea"/>
                <a:cs typeface="+mn-cs"/>
              </a:rPr>
              <a:t>(2020)</a:t>
            </a:r>
          </a:p>
          <a:p>
            <a:r>
              <a:rPr lang="en-US" sz="1200" b="0" i="0" kern="1200">
                <a:solidFill>
                  <a:schemeClr val="tx1"/>
                </a:solidFill>
                <a:effectLst/>
                <a:latin typeface="+mn-lt"/>
                <a:ea typeface="+mn-ea"/>
                <a:cs typeface="+mn-cs"/>
              </a:rPr>
              <a:t>COMMUNICATION FROM THE COMMISSION TO THE EUROPEAN PARLIAMENT, THE COUNCIL, THE EUROPEAN ECONOMIC AND SOCIAL COMMITTEE AND THE COMMITTEE OF THE REGIONS A new Circular Economy Action Plan For a cleaner and more competitive Europe</a:t>
            </a:r>
          </a:p>
          <a:p>
            <a:r>
              <a:rPr lang="en-US" sz="1200" b="0" i="0" kern="1200">
                <a:solidFill>
                  <a:schemeClr val="tx1"/>
                </a:solidFill>
                <a:effectLst/>
                <a:latin typeface="+mn-lt"/>
                <a:ea typeface="+mn-ea"/>
                <a:cs typeface="+mn-cs"/>
              </a:rPr>
              <a:t>https://eur-lex.europa.eu/legal-content/EN/TXT/?qid=1583933814386&amp;uri=COM:2020:98:FIN</a:t>
            </a:r>
          </a:p>
          <a:p>
            <a:endParaRPr lang="en-US" sz="1200" b="0"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Circular economy’s potential key role in climate change mitigation</a:t>
            </a:r>
          </a:p>
          <a:p>
            <a:r>
              <a:rPr lang="en-US" sz="1200" b="0" i="0" kern="1200">
                <a:solidFill>
                  <a:schemeClr val="tx1"/>
                </a:solidFill>
                <a:effectLst/>
                <a:latin typeface="+mn-lt"/>
                <a:ea typeface="+mn-ea"/>
                <a:cs typeface="+mn-cs"/>
              </a:rPr>
              <a:t>The International Resource Panel (IRP, 2019) highlights that the extraction and processing of materials (fossil fuels, biomass, metals and non-metallic minerals) account for around 50% of global GHG emissions. A key aim of the circular economy is to retain the value of products and materials in use for as long as possible.</a:t>
            </a:r>
          </a:p>
          <a:p>
            <a:r>
              <a:rPr lang="en-US" sz="1200" b="0" i="0" kern="1200">
                <a:solidFill>
                  <a:schemeClr val="tx1"/>
                </a:solidFill>
                <a:effectLst/>
                <a:latin typeface="+mn-lt"/>
                <a:ea typeface="+mn-ea"/>
                <a:cs typeface="+mn-cs"/>
              </a:rPr>
              <a:t>This key aim would reduce the demand for virgin materials and the GHGs emitted during their extraction and processing. In addition, the energy-intensive parts of the circular economy should be powered by renewable energy.</a:t>
            </a:r>
          </a:p>
          <a:p>
            <a:r>
              <a:rPr lang="en-US" sz="1200" b="0" i="0" kern="1200">
                <a:solidFill>
                  <a:schemeClr val="tx1"/>
                </a:solidFill>
                <a:effectLst/>
                <a:latin typeface="+mn-lt"/>
                <a:ea typeface="+mn-ea"/>
                <a:cs typeface="+mn-cs"/>
              </a:rPr>
              <a:t>This can happen through a series of actions along the whole value chain, including via safe and sustainable design, efficient production, sustainable consumption, longer and better use of products and  using waste as a resource (Figure 1). By 2022, about 22 Member States had adopted a dedicated circular economy strategy.</a:t>
            </a:r>
          </a:p>
          <a:p>
            <a:r>
              <a:rPr lang="en-US" sz="1200" b="0" i="0" kern="1200">
                <a:solidFill>
                  <a:schemeClr val="tx1"/>
                </a:solidFill>
                <a:effectLst/>
                <a:latin typeface="+mn-lt"/>
                <a:ea typeface="+mn-ea"/>
                <a:cs typeface="+mn-cs"/>
              </a:rPr>
              <a:t>The 2020 </a:t>
            </a:r>
            <a:r>
              <a:rPr lang="en-US" sz="1200" b="0" i="0" u="none" strike="noStrike" kern="1200">
                <a:solidFill>
                  <a:schemeClr val="tx1"/>
                </a:solidFill>
                <a:effectLst/>
                <a:latin typeface="+mn-lt"/>
                <a:ea typeface="+mn-ea"/>
                <a:cs typeface="+mn-cs"/>
                <a:hlinkClick r:id="rId3"/>
              </a:rPr>
              <a:t>circular economy action plan</a:t>
            </a:r>
            <a:r>
              <a:rPr lang="en-US" sz="1200" b="0" i="0" kern="1200">
                <a:solidFill>
                  <a:schemeClr val="tx1"/>
                </a:solidFill>
                <a:effectLst/>
                <a:latin typeface="+mn-lt"/>
                <a:ea typeface="+mn-ea"/>
                <a:cs typeface="+mn-cs"/>
              </a:rPr>
              <a:t> (COM/2020/98 final) of the European Commission </a:t>
            </a:r>
            <a:r>
              <a:rPr lang="en-US" sz="1200" b="0" i="0" kern="1200" err="1">
                <a:solidFill>
                  <a:schemeClr val="tx1"/>
                </a:solidFill>
                <a:effectLst/>
                <a:latin typeface="+mn-lt"/>
                <a:ea typeface="+mn-ea"/>
                <a:cs typeface="+mn-cs"/>
              </a:rPr>
              <a:t>recognises</a:t>
            </a:r>
            <a:r>
              <a:rPr lang="en-US" sz="1200" b="0" i="0" kern="1200">
                <a:solidFill>
                  <a:schemeClr val="tx1"/>
                </a:solidFill>
                <a:effectLst/>
                <a:latin typeface="+mn-lt"/>
                <a:ea typeface="+mn-ea"/>
                <a:cs typeface="+mn-cs"/>
              </a:rPr>
              <a:t> this interlinkage between the circular economy and climate policies, presenting circularity as a prerequisite for climate neutrality.</a:t>
            </a:r>
          </a:p>
          <a:p>
            <a:r>
              <a:rPr lang="en-US" sz="1200" b="0" i="0" kern="1200">
                <a:solidFill>
                  <a:schemeClr val="tx1"/>
                </a:solidFill>
                <a:effectLst/>
                <a:latin typeface="+mn-lt"/>
                <a:ea typeface="+mn-ea"/>
                <a:cs typeface="+mn-cs"/>
              </a:rPr>
              <a:t>This approach is further acknowledged from the climate perspective, where </a:t>
            </a:r>
            <a:r>
              <a:rPr lang="en-US" sz="1200" b="0" i="0" u="none" strike="noStrike" kern="1200">
                <a:solidFill>
                  <a:schemeClr val="tx1"/>
                </a:solidFill>
                <a:effectLst/>
                <a:latin typeface="+mn-lt"/>
                <a:ea typeface="+mn-ea"/>
                <a:cs typeface="+mn-cs"/>
                <a:hlinkClick r:id="rId4"/>
              </a:rPr>
              <a:t>guidelines</a:t>
            </a:r>
            <a:r>
              <a:rPr lang="en-US" sz="1200" b="0" i="0" kern="1200">
                <a:solidFill>
                  <a:schemeClr val="tx1"/>
                </a:solidFill>
                <a:effectLst/>
                <a:latin typeface="+mn-lt"/>
                <a:ea typeface="+mn-ea"/>
                <a:cs typeface="+mn-cs"/>
              </a:rPr>
              <a:t> for updating national energy and climate plans (NECPs) </a:t>
            </a:r>
            <a:r>
              <a:rPr lang="en-US" sz="1200" b="0" i="0" kern="1200" err="1">
                <a:solidFill>
                  <a:schemeClr val="tx1"/>
                </a:solidFill>
                <a:effectLst/>
                <a:latin typeface="+mn-lt"/>
                <a:ea typeface="+mn-ea"/>
                <a:cs typeface="+mn-cs"/>
              </a:rPr>
              <a:t>emphasise</a:t>
            </a:r>
            <a:r>
              <a:rPr lang="en-US" sz="1200" b="0" i="0" kern="1200">
                <a:solidFill>
                  <a:schemeClr val="tx1"/>
                </a:solidFill>
                <a:effectLst/>
                <a:latin typeface="+mn-lt"/>
                <a:ea typeface="+mn-ea"/>
                <a:cs typeface="+mn-cs"/>
              </a:rPr>
              <a:t> the importance for Member States to start ‘integrating and modelling the contribution of the circular economy to the climate transition’.</a:t>
            </a:r>
          </a:p>
          <a:p>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3114918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77FF2-DA82-CB7B-112E-1742D7175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D88AD-18A8-DAF1-8E93-9CAE91893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18477-0F79-D062-FEE1-9C52AAAC3E53}"/>
              </a:ext>
            </a:extLst>
          </p:cNvPr>
          <p:cNvSpPr>
            <a:spLocks noGrp="1"/>
          </p:cNvSpPr>
          <p:nvPr>
            <p:ph type="body" idx="1"/>
          </p:nvPr>
        </p:nvSpPr>
        <p:spPr/>
        <p:txBody>
          <a:bodyPr/>
          <a:lstStyle/>
          <a:p>
            <a:r>
              <a:rPr lang="en-IE"/>
              <a:t>UC3</a:t>
            </a:r>
          </a:p>
          <a:p>
            <a:endParaRPr lang="en-IE"/>
          </a:p>
          <a:p>
            <a:r>
              <a:rPr lang="en-IE"/>
              <a:t>Image Source: Ellen MacArthur Foundation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The butterfly diagram: </a:t>
            </a:r>
            <a:r>
              <a:rPr lang="en-US" sz="1200" b="1" i="0" kern="1200" err="1">
                <a:solidFill>
                  <a:schemeClr val="tx1"/>
                </a:solidFill>
                <a:effectLst/>
                <a:latin typeface="+mn-lt"/>
                <a:ea typeface="+mn-ea"/>
                <a:cs typeface="+mn-cs"/>
              </a:rPr>
              <a:t>visualising</a:t>
            </a:r>
            <a:r>
              <a:rPr lang="en-US" sz="1200" b="1" i="0" kern="1200">
                <a:solidFill>
                  <a:schemeClr val="tx1"/>
                </a:solidFill>
                <a:effectLst/>
                <a:latin typeface="+mn-lt"/>
                <a:ea typeface="+mn-ea"/>
                <a:cs typeface="+mn-cs"/>
              </a:rPr>
              <a:t> the circular economy</a:t>
            </a:r>
          </a:p>
          <a:p>
            <a:r>
              <a:rPr lang="en-IE"/>
              <a:t>https://www.ellenmacarthurfoundation.org/circular-economy-diagram</a:t>
            </a:r>
          </a:p>
          <a:p>
            <a:endParaRPr lang="en-IE"/>
          </a:p>
        </p:txBody>
      </p:sp>
      <p:sp>
        <p:nvSpPr>
          <p:cNvPr id="4" name="Slide Number Placeholder 3">
            <a:extLst>
              <a:ext uri="{FF2B5EF4-FFF2-40B4-BE49-F238E27FC236}">
                <a16:creationId xmlns:a16="http://schemas.microsoft.com/office/drawing/2014/main" id="{3929257C-08A4-C6B4-36DF-CBEE2C918942}"/>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24031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UC3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Image source: Kupfer, R., et. al. 2022. </a:t>
            </a:r>
            <a:r>
              <a:rPr lang="en-US"/>
              <a:t>Neutral lightweight engineering: a holistic approach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towards sustainability driven engineering. Discover Sustainability. </a:t>
            </a:r>
            <a:r>
              <a:rPr lang="en-GB" sz="1200" b="0" i="0" u="none" strike="noStrike" kern="1200" baseline="0">
                <a:solidFill>
                  <a:schemeClr val="tx1"/>
                </a:solidFill>
                <a:latin typeface="+mn-lt"/>
                <a:ea typeface="+mn-ea"/>
                <a:cs typeface="+mn-cs"/>
              </a:rPr>
              <a:t>DOI: 10.1007/s43621-022-00084-9</a:t>
            </a:r>
          </a:p>
          <a:p>
            <a:r>
              <a:rPr lang="en-GB" sz="1200" b="0" i="0" u="none" strike="noStrike" kern="1200" baseline="0">
                <a:solidFill>
                  <a:schemeClr val="tx1"/>
                </a:solidFill>
                <a:latin typeface="+mn-lt"/>
                <a:ea typeface="+mn-ea"/>
                <a:cs typeface="+mn-cs"/>
              </a:rPr>
              <a:t>10 R-strategies ordered </a:t>
            </a:r>
            <a:r>
              <a:rPr lang="en-US" sz="1200" b="0" i="0" u="none" strike="noStrike" kern="1200" baseline="0">
                <a:solidFill>
                  <a:schemeClr val="tx1"/>
                </a:solidFill>
                <a:latin typeface="+mn-lt"/>
                <a:ea typeface="+mn-ea"/>
                <a:cs typeface="+mn-cs"/>
              </a:rPr>
              <a:t>for priority according to their </a:t>
            </a:r>
            <a:r>
              <a:rPr lang="en-GB" sz="1200" b="0" i="0" u="none" strike="noStrike" kern="1200" baseline="0">
                <a:solidFill>
                  <a:schemeClr val="tx1"/>
                </a:solidFill>
                <a:latin typeface="+mn-lt"/>
                <a:ea typeface="+mn-ea"/>
                <a:cs typeface="+mn-cs"/>
              </a:rPr>
              <a:t>levels of circularity</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EEA - </a:t>
            </a:r>
            <a:r>
              <a:rPr lang="en-US" sz="1200" b="1" i="0" kern="1200">
                <a:solidFill>
                  <a:schemeClr val="tx1"/>
                </a:solidFill>
                <a:effectLst/>
                <a:latin typeface="+mn-lt"/>
                <a:ea typeface="+mn-ea"/>
                <a:cs typeface="+mn-cs"/>
              </a:rPr>
              <a:t>Strategies for increased circularity within the product chain</a:t>
            </a:r>
          </a:p>
          <a:p>
            <a:r>
              <a:rPr lang="en-GB"/>
              <a:t>https://www.eea.europa.eu/publications/capturing-the-climate-change-mitigation</a:t>
            </a:r>
          </a:p>
          <a:p>
            <a:endParaRPr lang="en-GB"/>
          </a:p>
          <a:p>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359633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BDCE-3B7B-F831-BBFF-511DBFD46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71396-8B18-9514-8333-566C884DC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AE29AD-46DC-AB9F-B3C2-0A90198474EC}"/>
              </a:ext>
            </a:extLst>
          </p:cNvPr>
          <p:cNvSpPr>
            <a:spLocks noGrp="1"/>
          </p:cNvSpPr>
          <p:nvPr>
            <p:ph type="body" idx="1"/>
          </p:nvPr>
        </p:nvSpPr>
        <p:spPr/>
        <p:txBody>
          <a:bodyPr/>
          <a:lstStyle/>
          <a:p>
            <a:r>
              <a:rPr lang="en-IE" b="1"/>
              <a:t>UC1 - 36</a:t>
            </a:r>
          </a:p>
          <a:p>
            <a:endParaRPr lang="en-IE" b="1"/>
          </a:p>
          <a:p>
            <a:endParaRPr lang="en-IE" b="1"/>
          </a:p>
          <a:p>
            <a:r>
              <a:rPr lang="en-IE" b="1"/>
              <a:t>Image Source: https://sustainabledevelopment.un.org/partnerships/greeneconomy</a:t>
            </a:r>
          </a:p>
          <a:p>
            <a:endParaRPr lang="en-IE" b="1"/>
          </a:p>
          <a:p>
            <a:r>
              <a:rPr lang="en-IE" b="1"/>
              <a:t>https://www.unep.org/regions/asia-and-pacific/regional-initiatives/supporting-resource-efficiency/green-economy</a:t>
            </a:r>
          </a:p>
          <a:p>
            <a:r>
              <a:rPr lang="en-US" sz="1200" b="0" i="0" kern="1200">
                <a:solidFill>
                  <a:schemeClr val="tx1"/>
                </a:solidFill>
                <a:effectLst/>
                <a:latin typeface="+mn-lt"/>
                <a:ea typeface="+mn-ea"/>
                <a:cs typeface="+mn-cs"/>
              </a:rPr>
              <a:t>A green economy is defined as low carbon, resource efficient and socially inclusive. In a green economy, growth in employment and income are driven by public and private investment into such economic activities, infrastructure and assets that allow reduced carbon emissions and pollution, enhanced energy and resource efficiency, and prevention of the loss of biodiversity and ecosystem services.</a:t>
            </a:r>
          </a:p>
          <a:p>
            <a:r>
              <a:rPr lang="en-US" sz="1200" b="0" i="0" kern="1200">
                <a:solidFill>
                  <a:schemeClr val="tx1"/>
                </a:solidFill>
                <a:effectLst/>
                <a:latin typeface="+mn-lt"/>
                <a:ea typeface="+mn-ea"/>
                <a:cs typeface="+mn-cs"/>
              </a:rPr>
              <a:t>These green investments need to be enabled and supported through targeted public expenditure, policy reforms and changes in taxation and regulation. UN Environment promotes a development path that understands natural capital as a critical economic asset and a source of public benefits, especially for poor people whose livelihoods depend on natural resources. The notion of green economy does not replace sustainable development, but creates a new focus on the economy, investment, capital and infrastructure, employment and skills and positive social and environmental outcomes across Asia and the Pacific.</a:t>
            </a:r>
            <a:endParaRPr lang="en-IE" b="1"/>
          </a:p>
        </p:txBody>
      </p:sp>
      <p:sp>
        <p:nvSpPr>
          <p:cNvPr id="4" name="Slide Number Placeholder 3">
            <a:extLst>
              <a:ext uri="{FF2B5EF4-FFF2-40B4-BE49-F238E27FC236}">
                <a16:creationId xmlns:a16="http://schemas.microsoft.com/office/drawing/2014/main" id="{062EE1B8-1DEA-3C21-1B71-AA1D37A5238C}"/>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198041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D2B0-9E8F-C793-4EA0-E050DB089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31FD6-0B82-F5DA-9968-561ADBD78C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BAFF1-2161-8437-6E7A-7D1AE2F7B7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a:t>UC1 - 38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Image source: https://www.greeneconomycoalition.org/news-and-resources/the-5-principles-of-green-economy</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https://www.greeneconomycoalition.org/news-and-resources/the-5-principles-of-green-economy</a:t>
            </a:r>
          </a:p>
          <a:p>
            <a:r>
              <a:rPr lang="en-US" sz="1200" b="1" i="0" kern="1200">
                <a:solidFill>
                  <a:schemeClr val="tx1"/>
                </a:solidFill>
                <a:effectLst/>
                <a:latin typeface="+mn-lt"/>
                <a:ea typeface="+mn-ea"/>
                <a:cs typeface="+mn-cs"/>
              </a:rPr>
              <a:t>The 5 Principles of Green Economy</a:t>
            </a:r>
          </a:p>
          <a:p>
            <a:r>
              <a:rPr lang="en-US" sz="1200" b="0" i="0" kern="1200">
                <a:solidFill>
                  <a:schemeClr val="tx1"/>
                </a:solidFill>
                <a:effectLst/>
                <a:latin typeface="+mn-lt"/>
                <a:ea typeface="+mn-ea"/>
                <a:cs typeface="+mn-cs"/>
              </a:rPr>
              <a:t>Exploring what a green and fair economy looks like in principle - and in practice</a:t>
            </a:r>
          </a:p>
          <a:p>
            <a:r>
              <a:rPr lang="en-US" sz="1200" b="0" i="0" kern="1200">
                <a:solidFill>
                  <a:schemeClr val="tx1"/>
                </a:solidFill>
                <a:effectLst/>
                <a:latin typeface="+mn-lt"/>
                <a:ea typeface="+mn-ea"/>
                <a:cs typeface="+mn-cs"/>
              </a:rPr>
              <a:t>Humanity faces serious challenges in the coming decades: climate change, biodiversity loss, growing inequality, and more. These systemic global crises cannot be tackled in isolation, because they are all interconnected. But our economic systems are not fit enough to deliver a good balance of environmental and social goals</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Economies are, at heart, a collection of rules and norms that reward some </a:t>
            </a:r>
            <a:r>
              <a:rPr lang="en-US" sz="1200" b="0" i="0" kern="1200" err="1">
                <a:solidFill>
                  <a:schemeClr val="tx1"/>
                </a:solidFill>
                <a:effectLst/>
                <a:latin typeface="+mn-lt"/>
                <a:ea typeface="+mn-ea"/>
                <a:cs typeface="+mn-cs"/>
              </a:rPr>
              <a:t>behaviours</a:t>
            </a:r>
            <a:r>
              <a:rPr lang="en-US" sz="1200" b="0" i="0" kern="1200">
                <a:solidFill>
                  <a:schemeClr val="tx1"/>
                </a:solidFill>
                <a:effectLst/>
                <a:latin typeface="+mn-lt"/>
                <a:ea typeface="+mn-ea"/>
                <a:cs typeface="+mn-cs"/>
              </a:rPr>
              <a:t> and punish others. In their current form, our economies </a:t>
            </a:r>
            <a:r>
              <a:rPr lang="en-US" sz="1200" b="0" i="0" kern="1200" err="1">
                <a:solidFill>
                  <a:schemeClr val="tx1"/>
                </a:solidFill>
                <a:effectLst/>
                <a:latin typeface="+mn-lt"/>
                <a:ea typeface="+mn-ea"/>
                <a:cs typeface="+mn-cs"/>
              </a:rPr>
              <a:t>incentivise</a:t>
            </a:r>
            <a:r>
              <a:rPr lang="en-US" sz="1200" b="0" i="0" kern="1200">
                <a:solidFill>
                  <a:schemeClr val="tx1"/>
                </a:solidFill>
                <a:effectLst/>
                <a:latin typeface="+mn-lt"/>
                <a:ea typeface="+mn-ea"/>
                <a:cs typeface="+mn-cs"/>
              </a:rPr>
              <a:t> overconsumption, degrade communal bonds, and destroy natural wealth. But this is not inevitable or unavoidable; it is simply how our economies have evolved to operate. To solve these problems, a new economic vision is required.</a:t>
            </a:r>
          </a:p>
          <a:p>
            <a:r>
              <a:rPr lang="en-US" sz="1200" b="1" i="0" kern="1200">
                <a:solidFill>
                  <a:schemeClr val="tx1"/>
                </a:solidFill>
                <a:effectLst/>
                <a:latin typeface="+mn-lt"/>
                <a:ea typeface="+mn-ea"/>
                <a:cs typeface="+mn-cs"/>
              </a:rPr>
              <a:t>The vision: a fair, green economic future</a:t>
            </a:r>
          </a:p>
          <a:p>
            <a:r>
              <a:rPr lang="en-US" sz="1200" b="0" i="0" kern="1200">
                <a:solidFill>
                  <a:schemeClr val="tx1"/>
                </a:solidFill>
                <a:effectLst/>
                <a:latin typeface="+mn-lt"/>
                <a:ea typeface="+mn-ea"/>
                <a:cs typeface="+mn-cs"/>
              </a:rPr>
              <a:t>Our vision of a green economy is one that provides prosperity for all within the ecological limits of the planet. It follows five key principles, each of which draws on important precedents in international policy, and which together can guide economic reform in diverse contexts.</a:t>
            </a:r>
          </a:p>
          <a:p>
            <a:r>
              <a:rPr lang="en-US" sz="1200" b="1" i="0" kern="1200">
                <a:solidFill>
                  <a:schemeClr val="tx1"/>
                </a:solidFill>
                <a:effectLst/>
                <a:latin typeface="+mn-lt"/>
                <a:ea typeface="+mn-ea"/>
                <a:cs typeface="+mn-cs"/>
              </a:rPr>
              <a:t>1. The Wellbeing Principle</a:t>
            </a:r>
          </a:p>
          <a:p>
            <a:r>
              <a:rPr lang="en-US" sz="1200" b="0" i="0" kern="1200">
                <a:solidFill>
                  <a:schemeClr val="tx1"/>
                </a:solidFill>
                <a:effectLst/>
                <a:latin typeface="+mn-lt"/>
                <a:ea typeface="+mn-ea"/>
                <a:cs typeface="+mn-cs"/>
              </a:rPr>
              <a:t>A green economy enables </a:t>
            </a:r>
            <a:r>
              <a:rPr lang="en-US" sz="1200" b="1" i="0" kern="1200">
                <a:solidFill>
                  <a:schemeClr val="tx1"/>
                </a:solidFill>
                <a:effectLst/>
                <a:latin typeface="+mn-lt"/>
                <a:ea typeface="+mn-ea"/>
                <a:cs typeface="+mn-cs"/>
              </a:rPr>
              <a:t>all people to create and enjoy prosperity</a:t>
            </a:r>
            <a:r>
              <a:rPr lang="en-US" sz="1200" b="0" i="0" kern="1200">
                <a:solidFill>
                  <a:schemeClr val="tx1"/>
                </a:solidFill>
                <a:effectLst/>
                <a:latin typeface="+mn-lt"/>
                <a:ea typeface="+mn-ea"/>
                <a:cs typeface="+mn-cs"/>
              </a:rPr>
              <a:t>.</a:t>
            </a:r>
          </a:p>
          <a:p>
            <a:r>
              <a:rPr lang="en-US" sz="1200" b="0" i="0" kern="1200">
                <a:solidFill>
                  <a:schemeClr val="tx1"/>
                </a:solidFill>
                <a:effectLst/>
                <a:latin typeface="+mn-lt"/>
                <a:ea typeface="+mn-ea"/>
                <a:cs typeface="+mn-cs"/>
              </a:rPr>
              <a:t>. The green economy is </a:t>
            </a:r>
            <a:r>
              <a:rPr lang="en-US" sz="1200" b="0" i="1" kern="1200">
                <a:solidFill>
                  <a:schemeClr val="tx1"/>
                </a:solidFill>
                <a:effectLst/>
                <a:latin typeface="+mn-lt"/>
                <a:ea typeface="+mn-ea"/>
                <a:cs typeface="+mn-cs"/>
              </a:rPr>
              <a:t>people-</a:t>
            </a:r>
            <a:r>
              <a:rPr lang="en-US" sz="1200" b="0" i="1" kern="1200" err="1">
                <a:solidFill>
                  <a:schemeClr val="tx1"/>
                </a:solidFill>
                <a:effectLst/>
                <a:latin typeface="+mn-lt"/>
                <a:ea typeface="+mn-ea"/>
                <a:cs typeface="+mn-cs"/>
              </a:rPr>
              <a:t>centred</a:t>
            </a:r>
            <a:r>
              <a:rPr lang="en-US" sz="1200" b="0" i="0" kern="1200">
                <a:solidFill>
                  <a:schemeClr val="tx1"/>
                </a:solidFill>
                <a:effectLst/>
                <a:latin typeface="+mn-lt"/>
                <a:ea typeface="+mn-ea"/>
                <a:cs typeface="+mn-cs"/>
              </a:rPr>
              <a:t>. Its purpose is to create genuine, shared prosperity.</a:t>
            </a:r>
          </a:p>
          <a:p>
            <a:r>
              <a:rPr lang="en-US" sz="1200" b="0" i="0" kern="1200">
                <a:solidFill>
                  <a:schemeClr val="tx1"/>
                </a:solidFill>
                <a:effectLst/>
                <a:latin typeface="+mn-lt"/>
                <a:ea typeface="+mn-ea"/>
                <a:cs typeface="+mn-cs"/>
              </a:rPr>
              <a:t>. It focuses on </a:t>
            </a:r>
            <a:r>
              <a:rPr lang="en-US" sz="1200" b="0" i="1" kern="1200">
                <a:solidFill>
                  <a:schemeClr val="tx1"/>
                </a:solidFill>
                <a:effectLst/>
                <a:latin typeface="+mn-lt"/>
                <a:ea typeface="+mn-ea"/>
                <a:cs typeface="+mn-cs"/>
              </a:rPr>
              <a:t>growing wealth</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that will support wellbeing.</a:t>
            </a:r>
            <a:r>
              <a:rPr lang="en-US" sz="1200" b="0" i="0" kern="1200">
                <a:solidFill>
                  <a:schemeClr val="tx1"/>
                </a:solidFill>
                <a:effectLst/>
                <a:latin typeface="+mn-lt"/>
                <a:ea typeface="+mn-ea"/>
                <a:cs typeface="+mn-cs"/>
              </a:rPr>
              <a:t> This wealth is not merely financial, but includes the full range of human, social, physical and natural capitals.</a:t>
            </a:r>
          </a:p>
          <a:p>
            <a:r>
              <a:rPr lang="en-US" sz="1200" b="0" i="0" kern="1200">
                <a:solidFill>
                  <a:schemeClr val="tx1"/>
                </a:solidFill>
                <a:effectLst/>
                <a:latin typeface="+mn-lt"/>
                <a:ea typeface="+mn-ea"/>
                <a:cs typeface="+mn-cs"/>
              </a:rPr>
              <a:t>. It prioritizes investment and access to the </a:t>
            </a:r>
            <a:r>
              <a:rPr lang="en-US" sz="1200" b="0" i="1" kern="1200">
                <a:solidFill>
                  <a:schemeClr val="tx1"/>
                </a:solidFill>
                <a:effectLst/>
                <a:latin typeface="+mn-lt"/>
                <a:ea typeface="+mn-ea"/>
                <a:cs typeface="+mn-cs"/>
              </a:rPr>
              <a:t>sustainable natural systems, infrastructure, knowledge and education</a:t>
            </a:r>
            <a:r>
              <a:rPr lang="en-US" sz="1200" b="0" i="0" kern="1200">
                <a:solidFill>
                  <a:schemeClr val="tx1"/>
                </a:solidFill>
                <a:effectLst/>
                <a:latin typeface="+mn-lt"/>
                <a:ea typeface="+mn-ea"/>
                <a:cs typeface="+mn-cs"/>
              </a:rPr>
              <a:t> needed for all people to prosper.</a:t>
            </a:r>
          </a:p>
          <a:p>
            <a:r>
              <a:rPr lang="en-US" sz="1200" b="0" i="0" kern="1200">
                <a:solidFill>
                  <a:schemeClr val="tx1"/>
                </a:solidFill>
                <a:effectLst/>
                <a:latin typeface="+mn-lt"/>
                <a:ea typeface="+mn-ea"/>
                <a:cs typeface="+mn-cs"/>
              </a:rPr>
              <a:t>. It offers </a:t>
            </a:r>
            <a:r>
              <a:rPr lang="en-US" sz="1200" b="0" i="1" kern="1200">
                <a:solidFill>
                  <a:schemeClr val="tx1"/>
                </a:solidFill>
                <a:effectLst/>
                <a:latin typeface="+mn-lt"/>
                <a:ea typeface="+mn-ea"/>
                <a:cs typeface="+mn-cs"/>
              </a:rPr>
              <a:t>opportunities for green and decent livelihoods, enterprises and job</a:t>
            </a:r>
            <a:r>
              <a:rPr lang="en-US" sz="1200" b="0" i="0" kern="1200">
                <a:solidFill>
                  <a:schemeClr val="tx1"/>
                </a:solidFill>
                <a:effectLst/>
                <a:latin typeface="+mn-lt"/>
                <a:ea typeface="+mn-ea"/>
                <a:cs typeface="+mn-cs"/>
              </a:rPr>
              <a:t>s.</a:t>
            </a:r>
          </a:p>
          <a:p>
            <a:r>
              <a:rPr lang="en-US" sz="1200" b="0" i="0" kern="1200">
                <a:solidFill>
                  <a:schemeClr val="tx1"/>
                </a:solidFill>
                <a:effectLst/>
                <a:latin typeface="+mn-lt"/>
                <a:ea typeface="+mn-ea"/>
                <a:cs typeface="+mn-cs"/>
              </a:rPr>
              <a:t>. It is built on </a:t>
            </a:r>
            <a:r>
              <a:rPr lang="en-US" sz="1200" b="0" i="1" kern="1200">
                <a:solidFill>
                  <a:schemeClr val="tx1"/>
                </a:solidFill>
                <a:effectLst/>
                <a:latin typeface="+mn-lt"/>
                <a:ea typeface="+mn-ea"/>
                <a:cs typeface="+mn-cs"/>
              </a:rPr>
              <a:t>collective action</a:t>
            </a:r>
            <a:r>
              <a:rPr lang="en-US" sz="1200" b="0" i="0" kern="1200">
                <a:solidFill>
                  <a:schemeClr val="tx1"/>
                </a:solidFill>
                <a:effectLst/>
                <a:latin typeface="+mn-lt"/>
                <a:ea typeface="+mn-ea"/>
                <a:cs typeface="+mn-cs"/>
              </a:rPr>
              <a:t> for public goods, yet is based on individual choices</a:t>
            </a:r>
          </a:p>
          <a:p>
            <a:r>
              <a:rPr lang="en-US" sz="1200" b="1" i="0" kern="1200">
                <a:solidFill>
                  <a:schemeClr val="tx1"/>
                </a:solidFill>
                <a:effectLst/>
                <a:latin typeface="+mn-lt"/>
                <a:ea typeface="+mn-ea"/>
                <a:cs typeface="+mn-cs"/>
              </a:rPr>
              <a:t>2. The Justice Principle</a:t>
            </a:r>
          </a:p>
          <a:p>
            <a:r>
              <a:rPr lang="en-US" sz="1200" b="0" i="0" kern="1200">
                <a:solidFill>
                  <a:schemeClr val="tx1"/>
                </a:solidFill>
                <a:effectLst/>
                <a:latin typeface="+mn-lt"/>
                <a:ea typeface="+mn-ea"/>
                <a:cs typeface="+mn-cs"/>
              </a:rPr>
              <a:t>The green economy promotes </a:t>
            </a:r>
            <a:r>
              <a:rPr lang="en-US" sz="1200" b="1" i="0" kern="1200">
                <a:solidFill>
                  <a:schemeClr val="tx1"/>
                </a:solidFill>
                <a:effectLst/>
                <a:latin typeface="+mn-lt"/>
                <a:ea typeface="+mn-ea"/>
                <a:cs typeface="+mn-cs"/>
              </a:rPr>
              <a:t>equity within and between generations</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The green economy is </a:t>
            </a:r>
            <a:r>
              <a:rPr lang="en-US" sz="1200" b="0" i="1" kern="1200">
                <a:solidFill>
                  <a:schemeClr val="tx1"/>
                </a:solidFill>
                <a:effectLst/>
                <a:latin typeface="+mn-lt"/>
                <a:ea typeface="+mn-ea"/>
                <a:cs typeface="+mn-cs"/>
              </a:rPr>
              <a:t>inclusive and non-discriminatory. </a:t>
            </a:r>
            <a:r>
              <a:rPr lang="en-US" sz="1200" b="0" i="0" kern="1200">
                <a:solidFill>
                  <a:schemeClr val="tx1"/>
                </a:solidFill>
                <a:effectLst/>
                <a:latin typeface="+mn-lt"/>
                <a:ea typeface="+mn-ea"/>
                <a:cs typeface="+mn-cs"/>
              </a:rPr>
              <a:t>It shares decision-making, benefits and costs fairly; avoids elite capture; and especially supports </a:t>
            </a:r>
            <a:r>
              <a:rPr lang="en-US" sz="1200" b="0" i="1" kern="1200">
                <a:solidFill>
                  <a:schemeClr val="tx1"/>
                </a:solidFill>
                <a:effectLst/>
                <a:latin typeface="+mn-lt"/>
                <a:ea typeface="+mn-ea"/>
                <a:cs typeface="+mn-cs"/>
              </a:rPr>
              <a:t>women’s empowerment</a:t>
            </a:r>
            <a:r>
              <a:rPr lang="en-US" sz="1200" b="0" i="0" kern="1200">
                <a:solidFill>
                  <a:schemeClr val="tx1"/>
                </a:solidFill>
                <a:effectLst/>
                <a:latin typeface="+mn-lt"/>
                <a:ea typeface="+mn-ea"/>
                <a:cs typeface="+mn-cs"/>
              </a:rPr>
              <a:t>.</a:t>
            </a:r>
          </a:p>
          <a:p>
            <a:r>
              <a:rPr lang="en-US" sz="1200" b="0" i="0" kern="1200">
                <a:solidFill>
                  <a:schemeClr val="tx1"/>
                </a:solidFill>
                <a:effectLst/>
                <a:latin typeface="+mn-lt"/>
                <a:ea typeface="+mn-ea"/>
                <a:cs typeface="+mn-cs"/>
              </a:rPr>
              <a:t>. It promotes the </a:t>
            </a:r>
            <a:r>
              <a:rPr lang="en-US" sz="1200" b="0" i="1" kern="1200">
                <a:solidFill>
                  <a:schemeClr val="tx1"/>
                </a:solidFill>
                <a:effectLst/>
                <a:latin typeface="+mn-lt"/>
                <a:ea typeface="+mn-ea"/>
                <a:cs typeface="+mn-cs"/>
              </a:rPr>
              <a:t>equitable</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distribution</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of opportunity and outcome</a:t>
            </a:r>
            <a:r>
              <a:rPr lang="en-US" sz="1200" b="0" i="0" kern="1200">
                <a:solidFill>
                  <a:schemeClr val="tx1"/>
                </a:solidFill>
                <a:effectLst/>
                <a:latin typeface="+mn-lt"/>
                <a:ea typeface="+mn-ea"/>
                <a:cs typeface="+mn-cs"/>
              </a:rPr>
              <a:t>, reducing disparities between people, while also giving sufficient space for wildlife and wilderness.</a:t>
            </a:r>
          </a:p>
          <a:p>
            <a:r>
              <a:rPr lang="en-US" sz="1200" b="0" i="0" kern="1200">
                <a:solidFill>
                  <a:schemeClr val="tx1"/>
                </a:solidFill>
                <a:effectLst/>
                <a:latin typeface="+mn-lt"/>
                <a:ea typeface="+mn-ea"/>
                <a:cs typeface="+mn-cs"/>
              </a:rPr>
              <a:t>. It takes a </a:t>
            </a:r>
            <a:r>
              <a:rPr lang="en-US" sz="1200" b="0" i="1" kern="1200">
                <a:solidFill>
                  <a:schemeClr val="tx1"/>
                </a:solidFill>
                <a:effectLst/>
                <a:latin typeface="+mn-lt"/>
                <a:ea typeface="+mn-ea"/>
                <a:cs typeface="+mn-cs"/>
              </a:rPr>
              <a:t>long-term perspective</a:t>
            </a:r>
            <a:r>
              <a:rPr lang="en-US" sz="1200" b="0" i="0" kern="1200">
                <a:solidFill>
                  <a:schemeClr val="tx1"/>
                </a:solidFill>
                <a:effectLst/>
                <a:latin typeface="+mn-lt"/>
                <a:ea typeface="+mn-ea"/>
                <a:cs typeface="+mn-cs"/>
              </a:rPr>
              <a:t> on the economy, creating wealth and resilience that serve the interests of </a:t>
            </a:r>
            <a:r>
              <a:rPr lang="en-US" sz="1200" b="0" i="1" kern="1200">
                <a:solidFill>
                  <a:schemeClr val="tx1"/>
                </a:solidFill>
                <a:effectLst/>
                <a:latin typeface="+mn-lt"/>
                <a:ea typeface="+mn-ea"/>
                <a:cs typeface="+mn-cs"/>
              </a:rPr>
              <a:t>future citizens</a:t>
            </a:r>
            <a:r>
              <a:rPr lang="en-US" sz="1200" b="0" i="0" kern="1200">
                <a:solidFill>
                  <a:schemeClr val="tx1"/>
                </a:solidFill>
                <a:effectLst/>
                <a:latin typeface="+mn-lt"/>
                <a:ea typeface="+mn-ea"/>
                <a:cs typeface="+mn-cs"/>
              </a:rPr>
              <a:t>, while also acting urgently to tackle today’s multi-dimensional poverty and injustice.</a:t>
            </a:r>
          </a:p>
          <a:p>
            <a:r>
              <a:rPr lang="en-US" sz="1200" b="0" i="0" kern="1200">
                <a:solidFill>
                  <a:schemeClr val="tx1"/>
                </a:solidFill>
                <a:effectLst/>
                <a:latin typeface="+mn-lt"/>
                <a:ea typeface="+mn-ea"/>
                <a:cs typeface="+mn-cs"/>
              </a:rPr>
              <a:t>. It is based on </a:t>
            </a:r>
            <a:r>
              <a:rPr lang="en-US" sz="1200" b="0" i="1" kern="1200">
                <a:solidFill>
                  <a:schemeClr val="tx1"/>
                </a:solidFill>
                <a:effectLst/>
                <a:latin typeface="+mn-lt"/>
                <a:ea typeface="+mn-ea"/>
                <a:cs typeface="+mn-cs"/>
              </a:rPr>
              <a:t>solidarity and social justice</a:t>
            </a:r>
            <a:r>
              <a:rPr lang="en-US" sz="1200" b="0" i="0" kern="1200">
                <a:solidFill>
                  <a:schemeClr val="tx1"/>
                </a:solidFill>
                <a:effectLst/>
                <a:latin typeface="+mn-lt"/>
                <a:ea typeface="+mn-ea"/>
                <a:cs typeface="+mn-cs"/>
              </a:rPr>
              <a:t>, strengthening trust and social ties, and supporting human rights, the rights of workers, indigenous peoples and minorities, and the right to sustainable development.</a:t>
            </a:r>
          </a:p>
          <a:p>
            <a:r>
              <a:rPr lang="en-US" sz="1200" b="0" i="0" kern="1200">
                <a:solidFill>
                  <a:schemeClr val="tx1"/>
                </a:solidFill>
                <a:effectLst/>
                <a:latin typeface="+mn-lt"/>
                <a:ea typeface="+mn-ea"/>
                <a:cs typeface="+mn-cs"/>
              </a:rPr>
              <a:t>. It promotes </a:t>
            </a:r>
            <a:r>
              <a:rPr lang="en-US" sz="1200" b="0" i="1" kern="1200">
                <a:solidFill>
                  <a:schemeClr val="tx1"/>
                </a:solidFill>
                <a:effectLst/>
                <a:latin typeface="+mn-lt"/>
                <a:ea typeface="+mn-ea"/>
                <a:cs typeface="+mn-cs"/>
              </a:rPr>
              <a:t>empowerment</a:t>
            </a:r>
            <a:r>
              <a:rPr lang="en-US" sz="1200" b="0" i="0" kern="1200">
                <a:solidFill>
                  <a:schemeClr val="tx1"/>
                </a:solidFill>
                <a:effectLst/>
                <a:latin typeface="+mn-lt"/>
                <a:ea typeface="+mn-ea"/>
                <a:cs typeface="+mn-cs"/>
              </a:rPr>
              <a:t> of MSMEs, social enterprises, and sustainable livelihoods.</a:t>
            </a:r>
          </a:p>
          <a:p>
            <a:r>
              <a:rPr lang="en-US" sz="1200" b="0" i="0" kern="1200">
                <a:solidFill>
                  <a:schemeClr val="tx1"/>
                </a:solidFill>
                <a:effectLst/>
                <a:latin typeface="+mn-lt"/>
                <a:ea typeface="+mn-ea"/>
                <a:cs typeface="+mn-cs"/>
              </a:rPr>
              <a:t>. It seeks a </a:t>
            </a:r>
            <a:r>
              <a:rPr lang="en-US" sz="1200" b="0" i="1" kern="1200">
                <a:solidFill>
                  <a:schemeClr val="tx1"/>
                </a:solidFill>
                <a:effectLst/>
                <a:latin typeface="+mn-lt"/>
                <a:ea typeface="+mn-ea"/>
                <a:cs typeface="+mn-cs"/>
              </a:rPr>
              <a:t>fast and fair transition</a:t>
            </a:r>
            <a:r>
              <a:rPr lang="en-US" sz="1200" b="0" i="0" kern="1200">
                <a:solidFill>
                  <a:schemeClr val="tx1"/>
                </a:solidFill>
                <a:effectLst/>
                <a:latin typeface="+mn-lt"/>
                <a:ea typeface="+mn-ea"/>
                <a:cs typeface="+mn-cs"/>
              </a:rPr>
              <a:t> and covers its costs – leaving no-one behind, enabling vulnerable groups to be agents of transition, and innovating in </a:t>
            </a:r>
            <a:r>
              <a:rPr lang="en-US" sz="1200" b="0" i="1" kern="1200">
                <a:solidFill>
                  <a:schemeClr val="tx1"/>
                </a:solidFill>
                <a:effectLst/>
                <a:latin typeface="+mn-lt"/>
                <a:ea typeface="+mn-ea"/>
                <a:cs typeface="+mn-cs"/>
              </a:rPr>
              <a:t>social protection </a:t>
            </a:r>
            <a:r>
              <a:rPr lang="en-US" sz="1200" b="0" i="0" kern="1200">
                <a:solidFill>
                  <a:schemeClr val="tx1"/>
                </a:solidFill>
                <a:effectLst/>
                <a:latin typeface="+mn-lt"/>
                <a:ea typeface="+mn-ea"/>
                <a:cs typeface="+mn-cs"/>
              </a:rPr>
              <a:t>and reskilling.</a:t>
            </a:r>
          </a:p>
          <a:p>
            <a:r>
              <a:rPr lang="en-US" sz="1200" b="1" i="0" kern="1200">
                <a:solidFill>
                  <a:schemeClr val="tx1"/>
                </a:solidFill>
                <a:effectLst/>
                <a:latin typeface="+mn-lt"/>
                <a:ea typeface="+mn-ea"/>
                <a:cs typeface="+mn-cs"/>
              </a:rPr>
              <a:t>3. The Planetary Boundaries Principle</a:t>
            </a:r>
          </a:p>
          <a:p>
            <a:r>
              <a:rPr lang="en-US" sz="1200" b="0" i="0" kern="1200">
                <a:solidFill>
                  <a:schemeClr val="tx1"/>
                </a:solidFill>
                <a:effectLst/>
                <a:latin typeface="+mn-lt"/>
                <a:ea typeface="+mn-ea"/>
                <a:cs typeface="+mn-cs"/>
              </a:rPr>
              <a:t>The green economy </a:t>
            </a:r>
            <a:r>
              <a:rPr lang="en-US" sz="1200" b="1" i="0" kern="1200">
                <a:solidFill>
                  <a:schemeClr val="tx1"/>
                </a:solidFill>
                <a:effectLst/>
                <a:latin typeface="+mn-lt"/>
                <a:ea typeface="+mn-ea"/>
                <a:cs typeface="+mn-cs"/>
              </a:rPr>
              <a:t>safeguards, restores and invests in nature.</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An inclusive green economy </a:t>
            </a:r>
            <a:r>
              <a:rPr lang="en-US" sz="1200" b="0" i="1" kern="1200">
                <a:solidFill>
                  <a:schemeClr val="tx1"/>
                </a:solidFill>
                <a:effectLst/>
                <a:latin typeface="+mn-lt"/>
                <a:ea typeface="+mn-ea"/>
                <a:cs typeface="+mn-cs"/>
              </a:rPr>
              <a:t>recognizes and nurtures</a:t>
            </a:r>
            <a:r>
              <a:rPr lang="en-US" sz="1200" b="0" i="0" kern="1200">
                <a:solidFill>
                  <a:schemeClr val="tx1"/>
                </a:solidFill>
                <a:effectLst/>
                <a:latin typeface="+mn-lt"/>
                <a:ea typeface="+mn-ea"/>
                <a:cs typeface="+mn-cs"/>
              </a:rPr>
              <a:t> nature’s diverse values – </a:t>
            </a:r>
            <a:r>
              <a:rPr lang="en-US" sz="1200" b="0" i="1" kern="1200">
                <a:solidFill>
                  <a:schemeClr val="tx1"/>
                </a:solidFill>
                <a:effectLst/>
                <a:latin typeface="+mn-lt"/>
                <a:ea typeface="+mn-ea"/>
                <a:cs typeface="+mn-cs"/>
              </a:rPr>
              <a:t>functional values</a:t>
            </a:r>
            <a:r>
              <a:rPr lang="en-US" sz="1200" b="0" i="0" kern="1200">
                <a:solidFill>
                  <a:schemeClr val="tx1"/>
                </a:solidFill>
                <a:effectLst/>
                <a:latin typeface="+mn-lt"/>
                <a:ea typeface="+mn-ea"/>
                <a:cs typeface="+mn-cs"/>
              </a:rPr>
              <a:t> of providing goods and services that underpin the economy, nature’s </a:t>
            </a:r>
            <a:r>
              <a:rPr lang="en-US" sz="1200" b="0" i="1" kern="1200">
                <a:solidFill>
                  <a:schemeClr val="tx1"/>
                </a:solidFill>
                <a:effectLst/>
                <a:latin typeface="+mn-lt"/>
                <a:ea typeface="+mn-ea"/>
                <a:cs typeface="+mn-cs"/>
              </a:rPr>
              <a:t>cultural values </a:t>
            </a:r>
            <a:r>
              <a:rPr lang="en-US" sz="1200" b="0" i="0" kern="1200">
                <a:solidFill>
                  <a:schemeClr val="tx1"/>
                </a:solidFill>
                <a:effectLst/>
                <a:latin typeface="+mn-lt"/>
                <a:ea typeface="+mn-ea"/>
                <a:cs typeface="+mn-cs"/>
              </a:rPr>
              <a:t>that underpin societies, and nature’s </a:t>
            </a:r>
            <a:r>
              <a:rPr lang="en-US" sz="1200" b="0" i="1" kern="1200">
                <a:solidFill>
                  <a:schemeClr val="tx1"/>
                </a:solidFill>
                <a:effectLst/>
                <a:latin typeface="+mn-lt"/>
                <a:ea typeface="+mn-ea"/>
                <a:cs typeface="+mn-cs"/>
              </a:rPr>
              <a:t>ecological</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values </a:t>
            </a:r>
            <a:r>
              <a:rPr lang="en-US" sz="1200" b="0" i="0" kern="1200">
                <a:solidFill>
                  <a:schemeClr val="tx1"/>
                </a:solidFill>
                <a:effectLst/>
                <a:latin typeface="+mn-lt"/>
                <a:ea typeface="+mn-ea"/>
                <a:cs typeface="+mn-cs"/>
              </a:rPr>
              <a:t>that underpin all of life itself.</a:t>
            </a:r>
          </a:p>
          <a:p>
            <a:r>
              <a:rPr lang="en-US" sz="1200" b="0" i="0" kern="1200">
                <a:solidFill>
                  <a:schemeClr val="tx1"/>
                </a:solidFill>
                <a:effectLst/>
                <a:latin typeface="+mn-lt"/>
                <a:ea typeface="+mn-ea"/>
                <a:cs typeface="+mn-cs"/>
              </a:rPr>
              <a:t>. It acknowledges the </a:t>
            </a:r>
            <a:r>
              <a:rPr lang="en-US" sz="1200" b="0" i="1" kern="1200">
                <a:solidFill>
                  <a:schemeClr val="tx1"/>
                </a:solidFill>
                <a:effectLst/>
                <a:latin typeface="+mn-lt"/>
                <a:ea typeface="+mn-ea"/>
                <a:cs typeface="+mn-cs"/>
              </a:rPr>
              <a:t>limited substitutability</a:t>
            </a:r>
            <a:r>
              <a:rPr lang="en-US" sz="1200" b="0" i="0" kern="1200">
                <a:solidFill>
                  <a:schemeClr val="tx1"/>
                </a:solidFill>
                <a:effectLst/>
                <a:latin typeface="+mn-lt"/>
                <a:ea typeface="+mn-ea"/>
                <a:cs typeface="+mn-cs"/>
              </a:rPr>
              <a:t> of natural capital with other capitals, employing the </a:t>
            </a:r>
            <a:r>
              <a:rPr lang="en-US" sz="1200" b="0" i="1" kern="1200">
                <a:solidFill>
                  <a:schemeClr val="tx1"/>
                </a:solidFill>
                <a:effectLst/>
                <a:latin typeface="+mn-lt"/>
                <a:ea typeface="+mn-ea"/>
                <a:cs typeface="+mn-cs"/>
              </a:rPr>
              <a:t>precautionary principle</a:t>
            </a:r>
            <a:r>
              <a:rPr lang="en-US" sz="1200" b="0" i="0" kern="1200">
                <a:solidFill>
                  <a:schemeClr val="tx1"/>
                </a:solidFill>
                <a:effectLst/>
                <a:latin typeface="+mn-lt"/>
                <a:ea typeface="+mn-ea"/>
                <a:cs typeface="+mn-cs"/>
              </a:rPr>
              <a:t> to avoid loss of critical natural capital and breaching ecological limits.</a:t>
            </a:r>
          </a:p>
          <a:p>
            <a:r>
              <a:rPr lang="en-US" sz="1200" b="0" i="0" kern="1200">
                <a:solidFill>
                  <a:schemeClr val="tx1"/>
                </a:solidFill>
                <a:effectLst/>
                <a:latin typeface="+mn-lt"/>
                <a:ea typeface="+mn-ea"/>
                <a:cs typeface="+mn-cs"/>
              </a:rPr>
              <a:t>. It </a:t>
            </a:r>
            <a:r>
              <a:rPr lang="en-US" sz="1200" b="0" i="1" kern="1200">
                <a:solidFill>
                  <a:schemeClr val="tx1"/>
                </a:solidFill>
                <a:effectLst/>
                <a:latin typeface="+mn-lt"/>
                <a:ea typeface="+mn-ea"/>
                <a:cs typeface="+mn-cs"/>
              </a:rPr>
              <a:t>invests</a:t>
            </a:r>
            <a:r>
              <a:rPr lang="en-US" sz="1200" b="0" i="0" kern="1200">
                <a:solidFill>
                  <a:schemeClr val="tx1"/>
                </a:solidFill>
                <a:effectLst/>
                <a:latin typeface="+mn-lt"/>
                <a:ea typeface="+mn-ea"/>
                <a:cs typeface="+mn-cs"/>
              </a:rPr>
              <a:t> in protecting, growing and restoring biodiversity, soil, water, air, and natural systems.</a:t>
            </a:r>
          </a:p>
          <a:p>
            <a:r>
              <a:rPr lang="en-US" sz="1200" b="0" i="0" kern="1200">
                <a:solidFill>
                  <a:schemeClr val="tx1"/>
                </a:solidFill>
                <a:effectLst/>
                <a:latin typeface="+mn-lt"/>
                <a:ea typeface="+mn-ea"/>
                <a:cs typeface="+mn-cs"/>
              </a:rPr>
              <a:t>. It is </a:t>
            </a:r>
            <a:r>
              <a:rPr lang="en-US" sz="1200" b="0" i="1" kern="1200">
                <a:solidFill>
                  <a:schemeClr val="tx1"/>
                </a:solidFill>
                <a:effectLst/>
                <a:latin typeface="+mn-lt"/>
                <a:ea typeface="+mn-ea"/>
                <a:cs typeface="+mn-cs"/>
              </a:rPr>
              <a:t>innovative</a:t>
            </a:r>
            <a:r>
              <a:rPr lang="en-US" sz="1200" b="0" i="0" kern="1200">
                <a:solidFill>
                  <a:schemeClr val="tx1"/>
                </a:solidFill>
                <a:effectLst/>
                <a:latin typeface="+mn-lt"/>
                <a:ea typeface="+mn-ea"/>
                <a:cs typeface="+mn-cs"/>
              </a:rPr>
              <a:t> in managing natural systems, informed by their properties such as circularity, and aligning with local community livelihoods based on biodiversity and natural systems.</a:t>
            </a:r>
          </a:p>
          <a:p>
            <a:r>
              <a:rPr lang="en-US" sz="1200" b="1" i="0" kern="1200">
                <a:solidFill>
                  <a:schemeClr val="tx1"/>
                </a:solidFill>
                <a:effectLst/>
                <a:latin typeface="+mn-lt"/>
                <a:ea typeface="+mn-ea"/>
                <a:cs typeface="+mn-cs"/>
              </a:rPr>
              <a:t>4. The Efficiency and Sufficiency Principle</a:t>
            </a:r>
          </a:p>
          <a:p>
            <a:r>
              <a:rPr lang="en-US" sz="1200" b="0" i="0" kern="1200">
                <a:solidFill>
                  <a:schemeClr val="tx1"/>
                </a:solidFill>
                <a:effectLst/>
                <a:latin typeface="+mn-lt"/>
                <a:ea typeface="+mn-ea"/>
                <a:cs typeface="+mn-cs"/>
              </a:rPr>
              <a:t>The green economy is geared to </a:t>
            </a:r>
            <a:r>
              <a:rPr lang="en-US" sz="1200" b="1" i="0" kern="1200">
                <a:solidFill>
                  <a:schemeClr val="tx1"/>
                </a:solidFill>
                <a:effectLst/>
                <a:latin typeface="+mn-lt"/>
                <a:ea typeface="+mn-ea"/>
                <a:cs typeface="+mn-cs"/>
              </a:rPr>
              <a:t>support sustainable consumption and production.</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An inclusive green economy is low-carbon, resource-conserving, diverse and circular. It embraces new models of economic development that address the challenge of </a:t>
            </a:r>
            <a:r>
              <a:rPr lang="en-US" sz="1200" b="0" i="1" kern="1200">
                <a:solidFill>
                  <a:schemeClr val="tx1"/>
                </a:solidFill>
                <a:effectLst/>
                <a:latin typeface="+mn-lt"/>
                <a:ea typeface="+mn-ea"/>
                <a:cs typeface="+mn-cs"/>
              </a:rPr>
              <a:t>creating prosperity within planetary boundaries.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 It </a:t>
            </a:r>
            <a:r>
              <a:rPr lang="en-US" sz="1200" b="0" i="0" kern="1200" err="1">
                <a:solidFill>
                  <a:schemeClr val="tx1"/>
                </a:solidFill>
                <a:effectLst/>
                <a:latin typeface="+mn-lt"/>
                <a:ea typeface="+mn-ea"/>
                <a:cs typeface="+mn-cs"/>
              </a:rPr>
              <a:t>recognises</a:t>
            </a:r>
            <a:r>
              <a:rPr lang="en-US" sz="1200" b="0" i="0" kern="1200">
                <a:solidFill>
                  <a:schemeClr val="tx1"/>
                </a:solidFill>
                <a:effectLst/>
                <a:latin typeface="+mn-lt"/>
                <a:ea typeface="+mn-ea"/>
                <a:cs typeface="+mn-cs"/>
              </a:rPr>
              <a:t> there must be </a:t>
            </a:r>
            <a:r>
              <a:rPr lang="en-US" sz="1200" b="0" i="1" kern="1200">
                <a:solidFill>
                  <a:schemeClr val="tx1"/>
                </a:solidFill>
                <a:effectLst/>
                <a:latin typeface="+mn-lt"/>
                <a:ea typeface="+mn-ea"/>
                <a:cs typeface="+mn-cs"/>
              </a:rPr>
              <a:t>a significant global shift to limit consumption of natural resources to physically sustainable levels </a:t>
            </a:r>
            <a:r>
              <a:rPr lang="en-US" sz="1200" b="0" i="0" kern="1200">
                <a:solidFill>
                  <a:schemeClr val="tx1"/>
                </a:solidFill>
                <a:effectLst/>
                <a:latin typeface="+mn-lt"/>
                <a:ea typeface="+mn-ea"/>
                <a:cs typeface="+mn-cs"/>
              </a:rPr>
              <a:t>if we are to remain within planetary boundaries.</a:t>
            </a:r>
          </a:p>
          <a:p>
            <a:r>
              <a:rPr lang="en-US" sz="1200" b="0" i="0" kern="1200">
                <a:solidFill>
                  <a:schemeClr val="tx1"/>
                </a:solidFill>
                <a:effectLst/>
                <a:latin typeface="+mn-lt"/>
                <a:ea typeface="+mn-ea"/>
                <a:cs typeface="+mn-cs"/>
              </a:rPr>
              <a:t>. It recognizes a </a:t>
            </a:r>
            <a:r>
              <a:rPr lang="en-US" sz="1200" b="0" i="1" kern="1200">
                <a:solidFill>
                  <a:schemeClr val="tx1"/>
                </a:solidFill>
                <a:effectLst/>
                <a:latin typeface="+mn-lt"/>
                <a:ea typeface="+mn-ea"/>
                <a:cs typeface="+mn-cs"/>
              </a:rPr>
              <a:t>‘social floor’</a:t>
            </a:r>
            <a:r>
              <a:rPr lang="en-US" sz="1200" b="0" i="0" kern="1200">
                <a:solidFill>
                  <a:schemeClr val="tx1"/>
                </a:solidFill>
                <a:effectLst/>
                <a:latin typeface="+mn-lt"/>
                <a:ea typeface="+mn-ea"/>
                <a:cs typeface="+mn-cs"/>
              </a:rPr>
              <a:t> of basic goods and services consumption that is essential to meet people’s wellbeing and dignity, as well as unacceptable ‘peaks’ of consumption.</a:t>
            </a:r>
          </a:p>
          <a:p>
            <a:r>
              <a:rPr lang="en-US" sz="1200" b="0" i="0" kern="1200">
                <a:solidFill>
                  <a:schemeClr val="tx1"/>
                </a:solidFill>
                <a:effectLst/>
                <a:latin typeface="+mn-lt"/>
                <a:ea typeface="+mn-ea"/>
                <a:cs typeface="+mn-cs"/>
              </a:rPr>
              <a:t>. It aligns prices, subsidies and incentives with </a:t>
            </a:r>
            <a:r>
              <a:rPr lang="en-US" sz="1200" b="0" i="1" kern="1200">
                <a:solidFill>
                  <a:schemeClr val="tx1"/>
                </a:solidFill>
                <a:effectLst/>
                <a:latin typeface="+mn-lt"/>
                <a:ea typeface="+mn-ea"/>
                <a:cs typeface="+mn-cs"/>
              </a:rPr>
              <a:t>true costs</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to society</a:t>
            </a:r>
            <a:r>
              <a:rPr lang="en-US" sz="1200" b="0" i="0" kern="1200">
                <a:solidFill>
                  <a:schemeClr val="tx1"/>
                </a:solidFill>
                <a:effectLst/>
                <a:latin typeface="+mn-lt"/>
                <a:ea typeface="+mn-ea"/>
                <a:cs typeface="+mn-cs"/>
              </a:rPr>
              <a:t>, through mechanisms where the ‘polluter pays’ and/or where benefits accrue to those who deliver inclusive green outcomes.</a:t>
            </a:r>
          </a:p>
          <a:p>
            <a:r>
              <a:rPr lang="en-US" b="1">
                <a:effectLst/>
              </a:rPr>
              <a:t>5. The Good Governance Principle</a:t>
            </a:r>
          </a:p>
          <a:p>
            <a:r>
              <a:rPr lang="en-US">
                <a:effectLst/>
              </a:rPr>
              <a:t>The green economy is guided by</a:t>
            </a:r>
            <a:r>
              <a:rPr lang="en-US" b="1">
                <a:effectLst/>
              </a:rPr>
              <a:t> integrated, accountable and resilient institutions.</a:t>
            </a:r>
            <a:br>
              <a:rPr lang="en-US">
                <a:effectLst/>
              </a:rPr>
            </a:br>
            <a:r>
              <a:rPr lang="en-US">
                <a:effectLst/>
              </a:rPr>
              <a:t>. An inclusive green economy is </a:t>
            </a:r>
            <a:r>
              <a:rPr lang="en-US" i="1">
                <a:effectLst/>
              </a:rPr>
              <a:t>evidence-based</a:t>
            </a:r>
            <a:r>
              <a:rPr lang="en-US">
                <a:effectLst/>
              </a:rPr>
              <a:t> – its norms and institutions are interdisciplinary, deploying both sound science and economics along with local knowledge for adaptive strategy.</a:t>
            </a:r>
          </a:p>
          <a:p>
            <a:r>
              <a:rPr lang="en-US">
                <a:effectLst/>
              </a:rPr>
              <a:t>. It is supported by institutions that are </a:t>
            </a:r>
            <a:r>
              <a:rPr lang="en-US" i="1">
                <a:effectLst/>
              </a:rPr>
              <a:t>integrated, collaborative and coherent</a:t>
            </a:r>
            <a:r>
              <a:rPr lang="en-US">
                <a:effectLst/>
              </a:rPr>
              <a:t> – horizontally across sectors and vertically across governance levels – and with adequate capacity to meet their respective roles in effective, efficient and accountable ways</a:t>
            </a:r>
          </a:p>
          <a:p>
            <a:r>
              <a:rPr lang="en-US">
                <a:effectLst/>
              </a:rPr>
              <a:t>. It requires </a:t>
            </a:r>
            <a:r>
              <a:rPr lang="en-US" i="1">
                <a:effectLst/>
              </a:rPr>
              <a:t>public participation</a:t>
            </a:r>
            <a:r>
              <a:rPr lang="en-US">
                <a:effectLst/>
              </a:rPr>
              <a:t>, prior informed consent, transparency, social dialogue, democratic accountability, and freedom from vested interests in all institutions – public, private and civil society – so that enlightened leadership is complemented by societal demand.</a:t>
            </a:r>
          </a:p>
          <a:p>
            <a:r>
              <a:rPr lang="en-US">
                <a:effectLst/>
              </a:rPr>
              <a:t>. It promotes </a:t>
            </a:r>
            <a:r>
              <a:rPr lang="en-US" i="1">
                <a:effectLst/>
              </a:rPr>
              <a:t>devolved decision-making </a:t>
            </a:r>
            <a:r>
              <a:rPr lang="en-US">
                <a:effectLst/>
              </a:rPr>
              <a:t>for local economies and management of natural systems while maintaining strong common, centralized standards, procedures, and compliance systems.</a:t>
            </a:r>
          </a:p>
          <a:p>
            <a:r>
              <a:rPr lang="en-US">
                <a:effectLst/>
              </a:rPr>
              <a:t>. It builds a</a:t>
            </a:r>
            <a:r>
              <a:rPr lang="en-US" i="1">
                <a:effectLst/>
              </a:rPr>
              <a:t> financial system</a:t>
            </a:r>
            <a:r>
              <a:rPr lang="en-US">
                <a:effectLst/>
              </a:rPr>
              <a:t> with the purpose of delivering wellbeing and sustainability, set up in ways that </a:t>
            </a:r>
            <a:r>
              <a:rPr lang="en-US" i="1">
                <a:effectLst/>
              </a:rPr>
              <a:t>safely serve the interests of society.</a:t>
            </a:r>
            <a:endParaRPr lang="en-US">
              <a:effectLst/>
            </a:endParaRPr>
          </a:p>
          <a:p>
            <a:br>
              <a:rPr lang="en-US">
                <a:effectLst/>
              </a:rPr>
            </a:br>
            <a:br>
              <a:rPr lang="en-US"/>
            </a:br>
            <a:br>
              <a:rPr lang="en-US"/>
            </a:br>
            <a:endParaRPr lang="en-US" sz="1200" b="0" i="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03650685-182F-AAF0-6E56-11638609C51F}"/>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830172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UC3 - 34</a:t>
            </a:r>
          </a:p>
          <a:p>
            <a:endParaRPr lang="en-IE"/>
          </a:p>
          <a:p>
            <a:r>
              <a:rPr lang="en-IE"/>
              <a:t>Image source: Numen (https://www.numen.fr/quest-ce-que-la-dematerialisation-definition)</a:t>
            </a:r>
          </a:p>
          <a:p>
            <a:endParaRPr lang="en-IE"/>
          </a:p>
          <a:p>
            <a:r>
              <a:rPr lang="en-IE"/>
              <a:t>World Economic Forum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Digital solutions can reduce global emissions by up to 20%. Here’s how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(2022)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https://www.weforum.org/stories/2022/05/how-digital-solutions-can-reduce-global-emissions/#:~:text=If%20brought%20to%20scale%2C%20digital,the%20adoption%20of%20digital%20technologies.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r>
              <a:rPr lang="en-IE"/>
              <a:t>European Green Deal – https://commission.europa.eu/strategy-and-policy/priorities-2019-2024/european-green-deal_en</a:t>
            </a:r>
          </a:p>
          <a:p>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European Green Deal</a:t>
            </a:r>
            <a:r>
              <a:rPr lang="en-US" sz="1200" b="0" i="0" kern="1200">
                <a:solidFill>
                  <a:schemeClr val="tx1"/>
                </a:solidFill>
                <a:effectLst/>
                <a:latin typeface="+mn-lt"/>
                <a:ea typeface="+mn-ea"/>
                <a:cs typeface="+mn-cs"/>
              </a:rPr>
              <a:t> will transform the EU into a modern, resource-efficient and competitive economy.</a:t>
            </a:r>
          </a:p>
          <a:p>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Green digital sector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https://digital-strategy.ec.europa.eu/en/policies/green-digital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Shaping Europe's digital future</a:t>
            </a:r>
          </a:p>
          <a:p>
            <a:r>
              <a:rPr lang="en-IE"/>
              <a:t>https://commission.europa.eu/strategy-and-policy/priorities-2019-2024/europe-fit-digital-age/shaping-europes-digital-future_en</a:t>
            </a:r>
          </a:p>
        </p:txBody>
      </p:sp>
      <p:sp>
        <p:nvSpPr>
          <p:cNvPr id="4" name="Slide Number Placeholder 3"/>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209434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a:t>UC3 - 35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IE"/>
              <a:t>Image source: </a:t>
            </a:r>
            <a:r>
              <a:rPr lang="en-IE" err="1"/>
              <a:t>GreenOffice</a:t>
            </a:r>
            <a:r>
              <a:rPr lang="en-IE"/>
              <a:t> (https://greenoffice.co.za/digitalisation/)</a:t>
            </a:r>
          </a:p>
          <a:p>
            <a:endParaRPr lang="en-GB"/>
          </a:p>
          <a:p>
            <a:r>
              <a:rPr lang="en-US" sz="1200" b="0" i="0" kern="1200">
                <a:solidFill>
                  <a:schemeClr val="tx1"/>
                </a:solidFill>
                <a:effectLst/>
                <a:latin typeface="+mn-lt"/>
                <a:ea typeface="+mn-ea"/>
                <a:cs typeface="+mn-cs"/>
              </a:rPr>
              <a:t>Shaping Europe's digital future</a:t>
            </a:r>
          </a:p>
          <a:p>
            <a:r>
              <a:rPr lang="en-US" sz="1200" b="0" i="0" kern="1200">
                <a:solidFill>
                  <a:schemeClr val="tx1"/>
                </a:solidFill>
                <a:effectLst/>
                <a:latin typeface="+mn-lt"/>
                <a:ea typeface="+mn-ea"/>
                <a:cs typeface="+mn-cs"/>
              </a:rPr>
              <a:t>The digital transition should work for all, putting people first and opening new opportunities for business. Digital solutions are also key to fighting climate change and achieving the green transition.</a:t>
            </a:r>
          </a:p>
          <a:p>
            <a:r>
              <a:rPr lang="en-GB"/>
              <a:t>https://commission.europa.eu/strategy-and-policy/priorities-2019-2024/europe-fit-digital-age/shaping-europes-digital-future_en</a:t>
            </a:r>
          </a:p>
        </p:txBody>
      </p:sp>
      <p:sp>
        <p:nvSpPr>
          <p:cNvPr id="4" name="Slide Number Placeholder 3"/>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3328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a:t>Image source:</a:t>
            </a:r>
          </a:p>
          <a:p>
            <a:r>
              <a:rPr lang="en-US"/>
              <a:t>Image created with Sora (AI‑generated), for SUSTAIN‑EU CU4 “Module Aim &amp; Introduction”. No third‑party content; no identifiable people or brands. Prompt archived in project records.</a:t>
            </a:r>
            <a:endParaRPr lang="en-IE" b="1"/>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6/26/2026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6/26/2026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a:p>
        </p:txBody>
      </p:sp>
      <p:pic>
        <p:nvPicPr>
          <p:cNvPr id="4" name="Picture 3" descr="A green and black logo  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  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6/26/2026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pic>
        <p:nvPicPr>
          <p:cNvPr id="9" name="Picture 8" descr="A green and black logo  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31.xml"/><Relationship Id="rId1" Type="http://schemas.openxmlformats.org/officeDocument/2006/relationships/tags" Target="../tags/tag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1.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2.xml"/><Relationship Id="rId1" Type="http://schemas.openxmlformats.org/officeDocument/2006/relationships/tags" Target="../tags/tag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2.xml"/><Relationship Id="rId1" Type="http://schemas.openxmlformats.org/officeDocument/2006/relationships/tags" Target="../tags/tag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2.xml"/><Relationship Id="rId1" Type="http://schemas.openxmlformats.org/officeDocument/2006/relationships/tags" Target="../tags/tag12.xml"/><Relationship Id="rId4" Type="http://schemas.openxmlformats.org/officeDocument/2006/relationships/hyperlink" Target="https://youtu.be/0XTBYMfZyrM?si=MiepkXaPSvUXZIDp"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2.xml"/><Relationship Id="rId1" Type="http://schemas.openxmlformats.org/officeDocument/2006/relationships/tags" Target="../tags/tag13.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5.xml"/><Relationship Id="rId1" Type="http://schemas.openxmlformats.org/officeDocument/2006/relationships/themeOverride" Target="../theme/themeOverride1.xml"/><Relationship Id="rId6" Type="http://schemas.openxmlformats.org/officeDocument/2006/relationships/hyperlink" Target="https://climate.ec.europa.eu/eu-action/climate-strategies-targets_en" TargetMode="External"/><Relationship Id="rId5" Type="http://schemas.openxmlformats.org/officeDocument/2006/relationships/hyperlink" Target="https://ec.europa.eu/info/strategy/priorities-2019-2024/european-green-deal_en" TargetMode="External"/><Relationship Id="rId4"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16.xml"/><Relationship Id="rId5" Type="http://schemas.openxmlformats.org/officeDocument/2006/relationships/hyperlink" Target="https://climate.ec.europa.eu/eu-action/eu-competences-field-climate-action_en" TargetMode="External"/><Relationship Id="rId4" Type="http://schemas.openxmlformats.org/officeDocument/2006/relationships/hyperlink" Target="https://www.consilium.europa.eu/en/policies/climate-change/eu-climate-actio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3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tags" Target="../tags/tag18.xml"/><Relationship Id="rId6" Type="http://schemas.openxmlformats.org/officeDocument/2006/relationships/image" Target="../media/image15.png"/><Relationship Id="rId5" Type="http://schemas.openxmlformats.org/officeDocument/2006/relationships/hyperlink" Target="https://www3.epa.gov/carbon-footprint-calculator/" TargetMode="External"/><Relationship Id="rId4" Type="http://schemas.openxmlformats.org/officeDocument/2006/relationships/hyperlink" Target="https://www.nature.org/en-us/get-involved/how-to-help/carbon-footprint-calculato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eTyM5qUEI_M&amp;t=8s" TargetMode="External"/><Relationship Id="rId2" Type="http://schemas.openxmlformats.org/officeDocument/2006/relationships/slideLayout" Target="../slideLayouts/slideLayout32.xml"/><Relationship Id="rId1" Type="http://schemas.openxmlformats.org/officeDocument/2006/relationships/tags" Target="../tags/tag19.xml"/><Relationship Id="rId4" Type="http://schemas.openxmlformats.org/officeDocument/2006/relationships/hyperlink" Target="https://offsetguide.org/what-are-carbon-credits/"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1.xml"/><Relationship Id="rId1" Type="http://schemas.openxmlformats.org/officeDocument/2006/relationships/tags" Target="../tags/tag20.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tags" Target="../tags/tag2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1.xml"/><Relationship Id="rId1" Type="http://schemas.openxmlformats.org/officeDocument/2006/relationships/tags" Target="../tags/tag22.xml"/><Relationship Id="rId4" Type="http://schemas.microsoft.com/office/2018/10/relationships/comments" Target="../comments/modernComment_126_65FEF5D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2.xml"/><Relationship Id="rId1" Type="http://schemas.openxmlformats.org/officeDocument/2006/relationships/tags" Target="../tags/tag23.xml"/><Relationship Id="rId4" Type="http://schemas.openxmlformats.org/officeDocument/2006/relationships/hyperlink" Target="https://www.eea.europa.eu/publications/capturing-the-climate-change-mitigation"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1.xml"/><Relationship Id="rId1" Type="http://schemas.openxmlformats.org/officeDocument/2006/relationships/tags" Target="../tags/tag24.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2.xml"/><Relationship Id="rId1" Type="http://schemas.openxmlformats.org/officeDocument/2006/relationships/tags" Target="../tags/tag25.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1.xml"/><Relationship Id="rId1" Type="http://schemas.openxmlformats.org/officeDocument/2006/relationships/tags" Target="../tags/tag2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2.xml"/><Relationship Id="rId1" Type="http://schemas.openxmlformats.org/officeDocument/2006/relationships/tags" Target="../tags/tag27.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hyperlink" Target="https://joint-research-centre.ec.europa.eu/greencomp-european-sustainability-competence-framework_en?prefLang=pt" TargetMode="External"/><Relationship Id="rId2" Type="http://schemas.openxmlformats.org/officeDocument/2006/relationships/slideLayout" Target="../slideLayouts/slideLayout32.xml"/><Relationship Id="rId1" Type="http://schemas.openxmlformats.org/officeDocument/2006/relationships/tags" Target="../tags/tag29.xml"/><Relationship Id="rId5" Type="http://schemas.openxmlformats.org/officeDocument/2006/relationships/hyperlink" Target="https://joint-research-centre.ec.europa.eu/lifecomp_en" TargetMode="External"/><Relationship Id="rId4" Type="http://schemas.openxmlformats.org/officeDocument/2006/relationships/hyperlink" Target="https://joint-research-centre.ec.europa.eu/digcompedu_en" TargetMode="Externa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3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1.xml"/><Relationship Id="rId1" Type="http://schemas.openxmlformats.org/officeDocument/2006/relationships/tags" Target="../tags/tag38.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png"/><Relationship Id="rId3" Type="http://schemas.openxmlformats.org/officeDocument/2006/relationships/notesSlide" Target="../notesSlides/notesSlide19.xml"/><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slideLayout" Target="../slideLayouts/slideLayout33.xml"/><Relationship Id="rId16" Type="http://schemas.openxmlformats.org/officeDocument/2006/relationships/image" Target="../media/image35.jpeg"/><Relationship Id="rId1" Type="http://schemas.openxmlformats.org/officeDocument/2006/relationships/tags" Target="../tags/tag39.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jpeg"/><Relationship Id="rId19" Type="http://schemas.openxmlformats.org/officeDocument/2006/relationships/image" Target="../media/image38.pn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Elaborated by: ISQ (Portugal)</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  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a:solidFill>
                  <a:srgbClr val="255839"/>
                </a:solidFill>
              </a:rPr>
              <a:t>Train-the-Trainer</a:t>
            </a:r>
          </a:p>
          <a:p>
            <a:pPr algn="ctr"/>
            <a:r>
              <a:rPr lang="en-US" sz="4400">
                <a:solidFill>
                  <a:srgbClr val="255839"/>
                </a:solidFill>
              </a:rPr>
              <a:t>CPD </a:t>
            </a:r>
            <a:r>
              <a:rPr lang="en-US" sz="4400" err="1">
                <a:solidFill>
                  <a:srgbClr val="255839"/>
                </a:solidFill>
              </a:rPr>
              <a:t>Programme</a:t>
            </a:r>
            <a:endParaRPr lang="el-GR" sz="4400">
              <a:solidFill>
                <a:srgbClr val="255839"/>
              </a:solidFill>
            </a:endParaRPr>
          </a:p>
        </p:txBody>
      </p:sp>
      <p:pic>
        <p:nvPicPr>
          <p:cNvPr id="13" name="Picture 12" descr="A blue text on a black background  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a:solidFill>
                  <a:srgbClr val="92D050"/>
                </a:solidFill>
              </a:rPr>
              <a:t>Module 1: Introduction to Sustainability Concepts and Trends</a:t>
            </a:r>
            <a:endParaRPr lang="el-GR" sz="2400" b="1">
              <a:solidFill>
                <a:srgbClr val="92D050"/>
              </a:solidFill>
            </a:endParaRPr>
          </a:p>
        </p:txBody>
      </p:sp>
    </p:spTree>
    <p:custDataLst>
      <p:tags r:id="rId1"/>
    </p:custDataLst>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a:solidFill>
                  <a:srgbClr val="255839"/>
                </a:solidFill>
              </a:rPr>
              <a:t>Session Roadmap</a:t>
            </a:r>
            <a:endParaRPr lang="el-GR">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a:t>Today’s 3-hour session includes:</a:t>
            </a:r>
          </a:p>
          <a:p>
            <a:r>
              <a:rPr lang="en-US"/>
              <a:t>Welcome, module overview and learning outcomes (0–30 min)</a:t>
            </a:r>
          </a:p>
          <a:p>
            <a:r>
              <a:rPr lang="en-US"/>
              <a:t>Core content: sustainability concepts, trends and frameworks (30–75 min)</a:t>
            </a:r>
          </a:p>
          <a:p>
            <a:r>
              <a:rPr lang="en-US"/>
              <a:t>Practical activity: lesson plan design + micro-teaching (75–160 min)</a:t>
            </a:r>
          </a:p>
          <a:p>
            <a:r>
              <a:rPr lang="en-US"/>
              <a:t>Reflection and discussion (160–175 min)</a:t>
            </a:r>
          </a:p>
          <a:p>
            <a:r>
              <a:rPr lang="en-US"/>
              <a:t>Self-directed learning task briefing (175–180 min)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a:solidFill>
                  <a:srgbClr val="255839"/>
                </a:solidFill>
              </a:rPr>
              <a:t>Module Overview</a:t>
            </a:r>
            <a:endParaRPr lang="el-GR">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477519" y="1683068"/>
            <a:ext cx="6203835" cy="4958080"/>
          </a:xfrm>
        </p:spPr>
        <p:txBody>
          <a:bodyPr>
            <a:normAutofit fontScale="92500" lnSpcReduction="10000"/>
          </a:bodyPr>
          <a:lstStyle/>
          <a:p>
            <a:endParaRPr lang="en-US"/>
          </a:p>
          <a:p>
            <a:r>
              <a:rPr lang="en-US"/>
              <a:t>Present sustainability topics clearly, practically and inclusively</a:t>
            </a:r>
          </a:p>
          <a:p>
            <a:r>
              <a:rPr lang="en-US"/>
              <a:t>Design and deliver a short sustainability teaching session using ESE* content as your reference</a:t>
            </a:r>
          </a:p>
          <a:p>
            <a:endParaRPr lang="en-US"/>
          </a:p>
          <a:p>
            <a:pPr marL="0" indent="0">
              <a:buNone/>
            </a:pPr>
            <a:r>
              <a:rPr lang="en-US"/>
              <a:t>By completing this module, trainers will be better prepared to:</a:t>
            </a:r>
          </a:p>
          <a:p>
            <a:pPr marL="0" indent="0">
              <a:buNone/>
            </a:pPr>
            <a:r>
              <a:rPr lang="en-US"/>
              <a:t> </a:t>
            </a:r>
          </a:p>
          <a:p>
            <a:pPr>
              <a:buFont typeface="Wingdings" panose="05000000000000000000" pitchFamily="2" charset="2"/>
              <a:buChar char="ü"/>
            </a:pPr>
            <a:r>
              <a:rPr lang="en-US"/>
              <a:t>Introduce sustainability concepts confidently using ESE materials</a:t>
            </a:r>
          </a:p>
          <a:p>
            <a:pPr>
              <a:buFont typeface="Wingdings" panose="05000000000000000000" pitchFamily="2" charset="2"/>
              <a:buChar char="ü"/>
            </a:pPr>
            <a:r>
              <a:rPr lang="en-US"/>
              <a:t>Connect them to real-world VET contexts, and </a:t>
            </a:r>
          </a:p>
          <a:p>
            <a:pPr>
              <a:buFont typeface="Wingdings" panose="05000000000000000000" pitchFamily="2" charset="2"/>
              <a:buChar char="ü"/>
            </a:pPr>
            <a:r>
              <a:rPr lang="en-US"/>
              <a:t>Design an inclusive lesson plan ready for delivery</a:t>
            </a:r>
          </a:p>
          <a:p>
            <a:pPr marL="0" indent="0">
              <a:buNone/>
            </a:pPr>
            <a:endParaRPr lang="en-US" b="1"/>
          </a:p>
          <a:p>
            <a:pPr marL="0" indent="0">
              <a:buNone/>
            </a:pPr>
            <a:endParaRPr lang="en-US" b="1"/>
          </a:p>
          <a:p>
            <a:pPr marL="0" indent="0">
              <a:buNone/>
            </a:pPr>
            <a:r>
              <a:rPr lang="en-US" sz="900" b="1"/>
              <a:t>*European Sustainability Course</a:t>
            </a:r>
            <a:endParaRPr lang="en-US" sz="900"/>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a:solidFill>
                  <a:srgbClr val="255839"/>
                </a:solidFill>
              </a:rPr>
              <a:t>Learning Outcomes</a:t>
            </a:r>
            <a:endParaRPr lang="el-GR">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700771"/>
            <a:ext cx="9313591" cy="4090429"/>
          </a:xfrm>
        </p:spPr>
        <p:txBody>
          <a:bodyPr/>
          <a:lstStyle/>
          <a:p>
            <a:pPr marL="0" indent="0">
              <a:buNone/>
            </a:pPr>
            <a:r>
              <a:rPr lang="en-US" noProof="0"/>
              <a:t>This module addresses the following Learning Outcomes:</a:t>
            </a:r>
          </a:p>
          <a:p>
            <a:r>
              <a:rPr lang="en-US" b="1" noProof="0"/>
              <a:t>K2</a:t>
            </a:r>
            <a:r>
              <a:rPr lang="en-US" noProof="0"/>
              <a:t> – Describe sustainability concepts, trends, and frameworks relevant to the VET context</a:t>
            </a:r>
          </a:p>
          <a:p>
            <a:r>
              <a:rPr lang="en-US" b="1" noProof="0"/>
              <a:t>K8</a:t>
            </a:r>
            <a:r>
              <a:rPr lang="en-US" noProof="0"/>
              <a:t> – Summarise accessibility, inclusivity and ethical requirements in online teaching and assessment</a:t>
            </a:r>
          </a:p>
          <a:p>
            <a:r>
              <a:rPr lang="en-US" b="1" noProof="0"/>
              <a:t>S1</a:t>
            </a:r>
            <a:r>
              <a:rPr lang="en-US" noProof="0"/>
              <a:t> – Design and deliver short learning sessions using SUSTAIN-EU materials and quality standards</a:t>
            </a:r>
          </a:p>
          <a:p>
            <a:r>
              <a:rPr lang="en-US" b="1" noProof="0"/>
              <a:t>AR5</a:t>
            </a:r>
            <a:r>
              <a:rPr lang="en-US" noProof="0"/>
              <a:t> – Promote accessibility and inclusion and facilitate reflective practice among learners</a:t>
            </a:r>
          </a:p>
        </p:txBody>
      </p:sp>
    </p:spTree>
    <p:custDataLst>
      <p:tags r:id="rId1"/>
    </p:custDataLst>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a:solidFill>
                  <a:srgbClr val="255839"/>
                </a:solidFill>
              </a:rPr>
              <a:t>Opening Reflection / Warm-up</a:t>
            </a:r>
            <a:endParaRPr lang="el-GR">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700772"/>
            <a:ext cx="9313591" cy="3057496"/>
          </a:xfrm>
        </p:spPr>
        <p:txBody>
          <a:bodyPr/>
          <a:lstStyle/>
          <a:p>
            <a:r>
              <a:rPr lang="en-US"/>
              <a:t>Think of one sustainability concept you already mention in your teaching- even briefly. How do you explain it to learners who have never heard of it?</a:t>
            </a:r>
          </a:p>
          <a:p>
            <a:r>
              <a:rPr lang="en-US"/>
              <a:t>Which sustainability topic do you feel least confident about? What would help?</a:t>
            </a:r>
          </a:p>
          <a:p>
            <a:r>
              <a:rPr lang="en-US"/>
              <a:t>What question do you expect your learners to ask that you are not sure how to answer yet?</a:t>
            </a:r>
          </a:p>
        </p:txBody>
      </p:sp>
    </p:spTree>
    <p:custDataLst>
      <p:tags r:id="rId1"/>
    </p:custDataLst>
    <p:extLst>
      <p:ext uri="{BB962C8B-B14F-4D97-AF65-F5344CB8AC3E}">
        <p14:creationId xmlns:p14="http://schemas.microsoft.com/office/powerpoint/2010/main" val="607218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865289-70EF-4E34-BAA9-5C8ACD69E177}"/>
              </a:ext>
            </a:extLst>
          </p:cNvPr>
          <p:cNvSpPr>
            <a:spLocks noGrp="1"/>
          </p:cNvSpPr>
          <p:nvPr>
            <p:ph type="ctrTitle"/>
          </p:nvPr>
        </p:nvSpPr>
        <p:spPr/>
        <p:txBody>
          <a:bodyPr/>
          <a:lstStyle/>
          <a:p>
            <a:r>
              <a:rPr lang="en-US">
                <a:solidFill>
                  <a:srgbClr val="255839"/>
                </a:solidFill>
              </a:rPr>
              <a:t>What is Sustainability?</a:t>
            </a:r>
            <a:endParaRPr lang="pt-PT" b="1"/>
          </a:p>
        </p:txBody>
      </p:sp>
    </p:spTree>
    <p:custDataLst>
      <p:tags r:id="rId1"/>
    </p:custDataLst>
    <p:extLst>
      <p:ext uri="{BB962C8B-B14F-4D97-AF65-F5344CB8AC3E}">
        <p14:creationId xmlns:p14="http://schemas.microsoft.com/office/powerpoint/2010/main" val="363826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a:solidFill>
                  <a:srgbClr val="92D050"/>
                </a:solidFill>
              </a:rPr>
              <a:t>Sustainable development</a:t>
            </a:r>
            <a:endParaRPr lang="el-GR">
              <a:solidFill>
                <a:srgbClr val="92D050"/>
              </a:solidFill>
            </a:endParaRPr>
          </a:p>
        </p:txBody>
      </p:sp>
      <p:sp>
        <p:nvSpPr>
          <p:cNvPr id="7" name="Content Placeholder 6"/>
          <p:cNvSpPr>
            <a:spLocks noGrp="1"/>
          </p:cNvSpPr>
          <p:nvPr>
            <p:ph sz="quarter" idx="12"/>
          </p:nvPr>
        </p:nvSpPr>
        <p:spPr>
          <a:xfrm>
            <a:off x="399369" y="2068804"/>
            <a:ext cx="9313591" cy="4429126"/>
          </a:xfrm>
        </p:spPr>
        <p:txBody>
          <a:bodyPr/>
          <a:lstStyle/>
          <a:p>
            <a:r>
              <a:rPr lang="en-US"/>
              <a:t>In 1987, the </a:t>
            </a:r>
            <a:r>
              <a:rPr lang="en-US" i="1">
                <a:solidFill>
                  <a:srgbClr val="5693D5"/>
                </a:solidFill>
              </a:rPr>
              <a:t>United Nations Brundtland Commission </a:t>
            </a:r>
            <a:r>
              <a:rPr lang="en-US"/>
              <a:t>defined sustainable development as the “development that meets the needs of the present without compromising the ability of future generations to meet their own needs.”</a:t>
            </a:r>
            <a:endParaRPr lang="el-GR"/>
          </a:p>
        </p:txBody>
      </p:sp>
      <p:sp>
        <p:nvSpPr>
          <p:cNvPr id="5" name="Title 4"/>
          <p:cNvSpPr>
            <a:spLocks noGrp="1"/>
          </p:cNvSpPr>
          <p:nvPr>
            <p:ph type="title"/>
          </p:nvPr>
        </p:nvSpPr>
        <p:spPr>
          <a:xfrm>
            <a:off x="399369" y="788988"/>
            <a:ext cx="8596668" cy="1320800"/>
          </a:xfrm>
        </p:spPr>
        <p:txBody>
          <a:bodyPr/>
          <a:lstStyle/>
          <a:p>
            <a:r>
              <a:rPr lang="en-US">
                <a:solidFill>
                  <a:srgbClr val="255839"/>
                </a:solidFill>
              </a:rPr>
              <a:t>What is Sustainability?</a:t>
            </a:r>
            <a:endParaRPr lang="el-GR">
              <a:solidFill>
                <a:srgbClr val="255839"/>
              </a:solidFill>
            </a:endParaRPr>
          </a:p>
        </p:txBody>
      </p:sp>
      <p:grpSp>
        <p:nvGrpSpPr>
          <p:cNvPr id="9" name="Group 8">
            <a:extLst>
              <a:ext uri="{FF2B5EF4-FFF2-40B4-BE49-F238E27FC236}">
                <a16:creationId xmlns:a16="http://schemas.microsoft.com/office/drawing/2014/main" id="{5A6E878B-D5CE-3126-A891-4CA2FA25C8C1}"/>
              </a:ext>
            </a:extLst>
          </p:cNvPr>
          <p:cNvGrpSpPr/>
          <p:nvPr/>
        </p:nvGrpSpPr>
        <p:grpSpPr>
          <a:xfrm>
            <a:off x="787676" y="3156401"/>
            <a:ext cx="3655685" cy="3341529"/>
            <a:chOff x="787676" y="3156401"/>
            <a:chExt cx="3655685" cy="3341529"/>
          </a:xfrm>
        </p:grpSpPr>
        <p:pic>
          <p:nvPicPr>
            <p:cNvPr id="3" name="Picture 2">
              <a:extLst>
                <a:ext uri="{FF2B5EF4-FFF2-40B4-BE49-F238E27FC236}">
                  <a16:creationId xmlns:a16="http://schemas.microsoft.com/office/drawing/2014/main" id="{E9EA28FD-5E93-3A76-9C3E-CF318EBBCFA3}"/>
                </a:ext>
              </a:extLst>
            </p:cNvPr>
            <p:cNvPicPr>
              <a:picLocks noChangeAspect="1"/>
            </p:cNvPicPr>
            <p:nvPr/>
          </p:nvPicPr>
          <p:blipFill>
            <a:blip r:embed="rId4"/>
            <a:srcRect t="1" r="17756" b="1408"/>
            <a:stretch>
              <a:fillRect/>
            </a:stretch>
          </p:blipFill>
          <p:spPr>
            <a:xfrm>
              <a:off x="787676" y="3156401"/>
              <a:ext cx="3655685" cy="3341529"/>
            </a:xfrm>
            <a:prstGeom prst="rect">
              <a:avLst/>
            </a:prstGeom>
          </p:spPr>
        </p:pic>
        <p:sp>
          <p:nvSpPr>
            <p:cNvPr id="8" name="TextBox 7">
              <a:extLst>
                <a:ext uri="{FF2B5EF4-FFF2-40B4-BE49-F238E27FC236}">
                  <a16:creationId xmlns:a16="http://schemas.microsoft.com/office/drawing/2014/main" id="{2860F032-B14C-F86F-B70B-49D4CA1C3B69}"/>
                </a:ext>
              </a:extLst>
            </p:cNvPr>
            <p:cNvSpPr txBox="1"/>
            <p:nvPr/>
          </p:nvSpPr>
          <p:spPr>
            <a:xfrm>
              <a:off x="3035272" y="3156401"/>
              <a:ext cx="1407941" cy="1277273"/>
            </a:xfrm>
            <a:prstGeom prst="rect">
              <a:avLst/>
            </a:prstGeom>
            <a:noFill/>
          </p:spPr>
          <p:txBody>
            <a:bodyPr wrap="square">
              <a:spAutoFit/>
            </a:bodyPr>
            <a:lstStyle/>
            <a:p>
              <a:pPr algn="ctr"/>
              <a:r>
                <a:rPr lang="en-US" sz="1100">
                  <a:solidFill>
                    <a:schemeClr val="bg1"/>
                  </a:solidFill>
                </a:rPr>
                <a:t>Gro Harlem Brundtland, Prime Minister of Norway, addressing the UN General Assembly on Environment and Development</a:t>
              </a:r>
              <a:endParaRPr lang="en-GB" sz="1100">
                <a:solidFill>
                  <a:schemeClr val="bg1"/>
                </a:solidFill>
              </a:endParaRPr>
            </a:p>
          </p:txBody>
        </p:sp>
      </p:grpSp>
      <p:pic>
        <p:nvPicPr>
          <p:cNvPr id="10" name="Picture 9">
            <a:extLst>
              <a:ext uri="{FF2B5EF4-FFF2-40B4-BE49-F238E27FC236}">
                <a16:creationId xmlns:a16="http://schemas.microsoft.com/office/drawing/2014/main" id="{6A24FEDA-AA93-C825-0149-88C9B93B512D}"/>
              </a:ext>
            </a:extLst>
          </p:cNvPr>
          <p:cNvPicPr>
            <a:picLocks noChangeAspect="1"/>
          </p:cNvPicPr>
          <p:nvPr/>
        </p:nvPicPr>
        <p:blipFill>
          <a:blip r:embed="rId5"/>
          <a:srcRect l="6594" r="62010" b="61070"/>
          <a:stretch>
            <a:fillRect/>
          </a:stretch>
        </p:blipFill>
        <p:spPr>
          <a:xfrm>
            <a:off x="4949379" y="3275649"/>
            <a:ext cx="1410472" cy="1158025"/>
          </a:xfrm>
          <a:prstGeom prst="rect">
            <a:avLst/>
          </a:prstGeom>
        </p:spPr>
      </p:pic>
      <p:pic>
        <p:nvPicPr>
          <p:cNvPr id="12" name="Picture 11">
            <a:extLst>
              <a:ext uri="{FF2B5EF4-FFF2-40B4-BE49-F238E27FC236}">
                <a16:creationId xmlns:a16="http://schemas.microsoft.com/office/drawing/2014/main" id="{C7CE1908-B9B1-5A0E-3A17-6E2A230780E6}"/>
              </a:ext>
            </a:extLst>
          </p:cNvPr>
          <p:cNvPicPr>
            <a:picLocks noChangeAspect="1"/>
          </p:cNvPicPr>
          <p:nvPr/>
        </p:nvPicPr>
        <p:blipFill>
          <a:blip r:embed="rId6"/>
          <a:stretch>
            <a:fillRect/>
          </a:stretch>
        </p:blipFill>
        <p:spPr>
          <a:xfrm>
            <a:off x="6537386" y="2873451"/>
            <a:ext cx="2746362" cy="3743111"/>
          </a:xfrm>
          <a:prstGeom prst="rect">
            <a:avLst/>
          </a:prstGeom>
        </p:spPr>
      </p:pic>
      <p:sp>
        <p:nvSpPr>
          <p:cNvPr id="14" name="TextBox 13">
            <a:extLst>
              <a:ext uri="{FF2B5EF4-FFF2-40B4-BE49-F238E27FC236}">
                <a16:creationId xmlns:a16="http://schemas.microsoft.com/office/drawing/2014/main" id="{951F863E-9960-A485-26EA-7DD668D0239F}"/>
              </a:ext>
            </a:extLst>
          </p:cNvPr>
          <p:cNvSpPr txBox="1"/>
          <p:nvPr/>
        </p:nvSpPr>
        <p:spPr>
          <a:xfrm>
            <a:off x="4785064" y="5361039"/>
            <a:ext cx="1727559" cy="923330"/>
          </a:xfrm>
          <a:prstGeom prst="rect">
            <a:avLst/>
          </a:prstGeom>
          <a:noFill/>
        </p:spPr>
        <p:txBody>
          <a:bodyPr wrap="square">
            <a:spAutoFit/>
          </a:bodyPr>
          <a:lstStyle/>
          <a:p>
            <a:pPr algn="ctr"/>
            <a:r>
              <a:rPr lang="en-GB">
                <a:solidFill>
                  <a:srgbClr val="5693D5"/>
                </a:solidFill>
              </a:rPr>
              <a:t>“Our Common Future” </a:t>
            </a:r>
          </a:p>
          <a:p>
            <a:pPr algn="ctr"/>
            <a:r>
              <a:rPr lang="en-GB">
                <a:solidFill>
                  <a:srgbClr val="5693D5"/>
                </a:solidFill>
              </a:rPr>
              <a:t>UN report </a:t>
            </a:r>
          </a:p>
        </p:txBody>
      </p:sp>
    </p:spTree>
    <p:custDataLst>
      <p:tags r:id="rId1"/>
    </p:custDataLst>
    <p:extLst>
      <p:ext uri="{BB962C8B-B14F-4D97-AF65-F5344CB8AC3E}">
        <p14:creationId xmlns:p14="http://schemas.microsoft.com/office/powerpoint/2010/main" val="3181268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DE84B-5BAC-7C6D-E3C1-0ADEA0C64D1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BC97A1C-3745-7191-5CCA-0E001EF17C70}"/>
              </a:ext>
            </a:extLst>
          </p:cNvPr>
          <p:cNvSpPr>
            <a:spLocks noGrp="1"/>
          </p:cNvSpPr>
          <p:nvPr>
            <p:ph type="body" sz="quarter" idx="10"/>
          </p:nvPr>
        </p:nvSpPr>
        <p:spPr/>
        <p:txBody>
          <a:bodyPr/>
          <a:lstStyle/>
          <a:p>
            <a:r>
              <a:rPr lang="en-GB">
                <a:solidFill>
                  <a:srgbClr val="92D050"/>
                </a:solidFill>
              </a:rPr>
              <a:t>Sustainability – Elkington’s triple bottom line</a:t>
            </a:r>
            <a:endParaRPr lang="el-GR">
              <a:solidFill>
                <a:srgbClr val="92D050"/>
              </a:solidFill>
            </a:endParaRPr>
          </a:p>
        </p:txBody>
      </p:sp>
      <p:sp>
        <p:nvSpPr>
          <p:cNvPr id="7" name="Content Placeholder 6">
            <a:extLst>
              <a:ext uri="{FF2B5EF4-FFF2-40B4-BE49-F238E27FC236}">
                <a16:creationId xmlns:a16="http://schemas.microsoft.com/office/drawing/2014/main" id="{42CDE054-53AD-6581-86A5-903FD55B8936}"/>
              </a:ext>
            </a:extLst>
          </p:cNvPr>
          <p:cNvSpPr>
            <a:spLocks noGrp="1"/>
          </p:cNvSpPr>
          <p:nvPr>
            <p:ph sz="quarter" idx="12"/>
          </p:nvPr>
        </p:nvSpPr>
        <p:spPr>
          <a:xfrm>
            <a:off x="399370" y="2177491"/>
            <a:ext cx="4674906" cy="4429126"/>
          </a:xfrm>
        </p:spPr>
        <p:txBody>
          <a:bodyPr/>
          <a:lstStyle/>
          <a:p>
            <a:r>
              <a:rPr lang="en-US"/>
              <a:t>First published in 1997, </a:t>
            </a:r>
            <a:r>
              <a:rPr lang="en-US" i="1"/>
              <a:t>John </a:t>
            </a:r>
            <a:r>
              <a:rPr lang="en-US"/>
              <a:t>Elkington’s triple bottom line concept depicts a business world with outstanding performances in three main areas: </a:t>
            </a:r>
          </a:p>
          <a:p>
            <a:pPr lvl="1">
              <a:buFont typeface="Arial" panose="020B0604020202020204" pitchFamily="34" charset="0"/>
              <a:buChar char="•"/>
            </a:pPr>
            <a:r>
              <a:rPr lang="en-US" sz="1800"/>
              <a:t>Social</a:t>
            </a:r>
          </a:p>
          <a:p>
            <a:pPr lvl="1">
              <a:buFont typeface="Arial" panose="020B0604020202020204" pitchFamily="34" charset="0"/>
              <a:buChar char="•"/>
            </a:pPr>
            <a:r>
              <a:rPr lang="en-US" sz="1800"/>
              <a:t>Environmental, and </a:t>
            </a:r>
          </a:p>
          <a:p>
            <a:pPr lvl="1">
              <a:spcAft>
                <a:spcPts val="1800"/>
              </a:spcAft>
              <a:buFont typeface="Arial" panose="020B0604020202020204" pitchFamily="34" charset="0"/>
              <a:buChar char="•"/>
            </a:pPr>
            <a:r>
              <a:rPr lang="en-US" sz="1800"/>
              <a:t>Economic</a:t>
            </a:r>
            <a:endParaRPr lang="en-US" sz="2000"/>
          </a:p>
          <a:p>
            <a:pPr marL="0" indent="0">
              <a:spcBef>
                <a:spcPts val="0"/>
              </a:spcBef>
              <a:buNone/>
            </a:pPr>
            <a:r>
              <a:rPr lang="en-US"/>
              <a:t>     rather than solely focusing on generating</a:t>
            </a:r>
          </a:p>
          <a:p>
            <a:pPr marL="0" indent="0">
              <a:spcBef>
                <a:spcPts val="0"/>
              </a:spcBef>
              <a:buNone/>
            </a:pPr>
            <a:r>
              <a:rPr lang="en-US"/>
              <a:t>     profit, or the standard “bottom line.”</a:t>
            </a:r>
            <a:endParaRPr lang="el-GR"/>
          </a:p>
        </p:txBody>
      </p:sp>
      <p:sp>
        <p:nvSpPr>
          <p:cNvPr id="5" name="Title 4">
            <a:extLst>
              <a:ext uri="{FF2B5EF4-FFF2-40B4-BE49-F238E27FC236}">
                <a16:creationId xmlns:a16="http://schemas.microsoft.com/office/drawing/2014/main" id="{816D8798-028B-4FA8-CE90-C2B5ADFF94FA}"/>
              </a:ext>
            </a:extLst>
          </p:cNvPr>
          <p:cNvSpPr>
            <a:spLocks noGrp="1"/>
          </p:cNvSpPr>
          <p:nvPr>
            <p:ph type="title"/>
          </p:nvPr>
        </p:nvSpPr>
        <p:spPr>
          <a:xfrm>
            <a:off x="399369" y="788988"/>
            <a:ext cx="8596668" cy="660400"/>
          </a:xfrm>
        </p:spPr>
        <p:txBody>
          <a:bodyPr/>
          <a:lstStyle/>
          <a:p>
            <a:r>
              <a:rPr lang="en-US">
                <a:solidFill>
                  <a:srgbClr val="255839"/>
                </a:solidFill>
              </a:rPr>
              <a:t>What is Sustainability?</a:t>
            </a:r>
            <a:endParaRPr lang="el-GR">
              <a:solidFill>
                <a:srgbClr val="255839"/>
              </a:solidFill>
            </a:endParaRPr>
          </a:p>
        </p:txBody>
      </p:sp>
      <p:pic>
        <p:nvPicPr>
          <p:cNvPr id="4" name="Picture 3">
            <a:extLst>
              <a:ext uri="{FF2B5EF4-FFF2-40B4-BE49-F238E27FC236}">
                <a16:creationId xmlns:a16="http://schemas.microsoft.com/office/drawing/2014/main" id="{6B3D3509-6FCB-450E-046B-575160DDF9E8}"/>
              </a:ext>
            </a:extLst>
          </p:cNvPr>
          <p:cNvPicPr>
            <a:picLocks noChangeAspect="1"/>
          </p:cNvPicPr>
          <p:nvPr/>
        </p:nvPicPr>
        <p:blipFill>
          <a:blip r:embed="rId4"/>
          <a:stretch>
            <a:fillRect/>
          </a:stretch>
        </p:blipFill>
        <p:spPr>
          <a:xfrm>
            <a:off x="5074276" y="2337315"/>
            <a:ext cx="5526008" cy="3684005"/>
          </a:xfrm>
          <a:prstGeom prst="rect">
            <a:avLst/>
          </a:prstGeom>
          <a:noFill/>
        </p:spPr>
      </p:pic>
      <p:sp>
        <p:nvSpPr>
          <p:cNvPr id="8" name="Rectangle 7">
            <a:extLst>
              <a:ext uri="{FF2B5EF4-FFF2-40B4-BE49-F238E27FC236}">
                <a16:creationId xmlns:a16="http://schemas.microsoft.com/office/drawing/2014/main" id="{42FA69FF-C205-1A5E-F046-55FFBB6D4927}"/>
              </a:ext>
            </a:extLst>
          </p:cNvPr>
          <p:cNvSpPr/>
          <p:nvPr/>
        </p:nvSpPr>
        <p:spPr>
          <a:xfrm>
            <a:off x="6957860" y="2756859"/>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003585"/>
                </a:solidFill>
              </a:rPr>
              <a:t>“</a:t>
            </a:r>
            <a:r>
              <a:rPr lang="pt-PT" err="1">
                <a:solidFill>
                  <a:srgbClr val="003585"/>
                </a:solidFill>
              </a:rPr>
              <a:t>Society</a:t>
            </a:r>
            <a:r>
              <a:rPr lang="pt-PT">
                <a:solidFill>
                  <a:srgbClr val="003585"/>
                </a:solidFill>
              </a:rPr>
              <a:t>”</a:t>
            </a:r>
            <a:endParaRPr lang="en-GB">
              <a:solidFill>
                <a:srgbClr val="003585"/>
              </a:solidFill>
            </a:endParaRPr>
          </a:p>
        </p:txBody>
      </p:sp>
      <p:sp>
        <p:nvSpPr>
          <p:cNvPr id="9" name="Rectangle 8">
            <a:extLst>
              <a:ext uri="{FF2B5EF4-FFF2-40B4-BE49-F238E27FC236}">
                <a16:creationId xmlns:a16="http://schemas.microsoft.com/office/drawing/2014/main" id="{E0C0A38E-854A-BF8F-3118-DB9BBBDA8D3E}"/>
              </a:ext>
            </a:extLst>
          </p:cNvPr>
          <p:cNvSpPr/>
          <p:nvPr/>
        </p:nvSpPr>
        <p:spPr>
          <a:xfrm>
            <a:off x="7993743" y="4492252"/>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C00000"/>
                </a:solidFill>
              </a:rPr>
              <a:t>“</a:t>
            </a:r>
            <a:r>
              <a:rPr lang="pt-PT" err="1">
                <a:solidFill>
                  <a:srgbClr val="C00000"/>
                </a:solidFill>
              </a:rPr>
              <a:t>Economy</a:t>
            </a:r>
            <a:r>
              <a:rPr lang="pt-PT">
                <a:solidFill>
                  <a:srgbClr val="C00000"/>
                </a:solidFill>
              </a:rPr>
              <a:t>”</a:t>
            </a:r>
            <a:endParaRPr lang="en-GB">
              <a:solidFill>
                <a:srgbClr val="C00000"/>
              </a:solidFill>
            </a:endParaRPr>
          </a:p>
        </p:txBody>
      </p:sp>
      <p:sp>
        <p:nvSpPr>
          <p:cNvPr id="10" name="Rectangle 9">
            <a:extLst>
              <a:ext uri="{FF2B5EF4-FFF2-40B4-BE49-F238E27FC236}">
                <a16:creationId xmlns:a16="http://schemas.microsoft.com/office/drawing/2014/main" id="{2C0628C5-5D29-5D09-B8A4-C2901E15781D}"/>
              </a:ext>
            </a:extLst>
          </p:cNvPr>
          <p:cNvSpPr/>
          <p:nvPr/>
        </p:nvSpPr>
        <p:spPr>
          <a:xfrm>
            <a:off x="6038755" y="460799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chemeClr val="accent2"/>
                </a:solidFill>
              </a:rPr>
              <a:t>“</a:t>
            </a:r>
            <a:r>
              <a:rPr lang="pt-PT" err="1">
                <a:solidFill>
                  <a:schemeClr val="accent2"/>
                </a:solidFill>
              </a:rPr>
              <a:t>Environment</a:t>
            </a:r>
            <a:r>
              <a:rPr lang="pt-PT">
                <a:solidFill>
                  <a:schemeClr val="accent2"/>
                </a:solidFill>
              </a:rPr>
              <a:t>”</a:t>
            </a:r>
            <a:endParaRPr lang="en-GB">
              <a:solidFill>
                <a:schemeClr val="accent2"/>
              </a:solidFill>
            </a:endParaRPr>
          </a:p>
        </p:txBody>
      </p:sp>
      <p:grpSp>
        <p:nvGrpSpPr>
          <p:cNvPr id="24" name="Group 23">
            <a:extLst>
              <a:ext uri="{FF2B5EF4-FFF2-40B4-BE49-F238E27FC236}">
                <a16:creationId xmlns:a16="http://schemas.microsoft.com/office/drawing/2014/main" id="{8D2F4FD8-415E-C58A-A930-D4036BC115E0}"/>
              </a:ext>
            </a:extLst>
          </p:cNvPr>
          <p:cNvGrpSpPr/>
          <p:nvPr/>
        </p:nvGrpSpPr>
        <p:grpSpPr>
          <a:xfrm>
            <a:off x="5047023" y="3027020"/>
            <a:ext cx="2032203" cy="709238"/>
            <a:chOff x="5047023" y="3027020"/>
            <a:chExt cx="2032203" cy="709238"/>
          </a:xfrm>
        </p:grpSpPr>
        <p:sp>
          <p:nvSpPr>
            <p:cNvPr id="12" name="Rectangle 11">
              <a:extLst>
                <a:ext uri="{FF2B5EF4-FFF2-40B4-BE49-F238E27FC236}">
                  <a16:creationId xmlns:a16="http://schemas.microsoft.com/office/drawing/2014/main" id="{77A907B7-E95A-CAF6-44F6-D29147DB9C8D}"/>
                </a:ext>
              </a:extLst>
            </p:cNvPr>
            <p:cNvSpPr/>
            <p:nvPr/>
          </p:nvSpPr>
          <p:spPr>
            <a:xfrm>
              <a:off x="5047023" y="3027020"/>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C00000"/>
                  </a:solidFill>
                </a:rPr>
                <a:t>“B</a:t>
              </a:r>
              <a:r>
                <a:rPr lang="en-US" noProof="0" err="1">
                  <a:solidFill>
                    <a:srgbClr val="C00000"/>
                  </a:solidFill>
                </a:rPr>
                <a:t>earable</a:t>
              </a:r>
              <a:r>
                <a:rPr lang="pt-PT">
                  <a:solidFill>
                    <a:srgbClr val="C00000"/>
                  </a:solidFill>
                </a:rPr>
                <a:t>”</a:t>
              </a:r>
              <a:endParaRPr lang="en-GB">
                <a:solidFill>
                  <a:srgbClr val="C00000"/>
                </a:solidFill>
              </a:endParaRPr>
            </a:p>
          </p:txBody>
        </p:sp>
        <p:cxnSp>
          <p:nvCxnSpPr>
            <p:cNvPr id="16" name="Straight Arrow Connector 15">
              <a:extLst>
                <a:ext uri="{FF2B5EF4-FFF2-40B4-BE49-F238E27FC236}">
                  <a16:creationId xmlns:a16="http://schemas.microsoft.com/office/drawing/2014/main" id="{3E3EF477-97CD-C5E4-8D04-C2DF77D13DFD}"/>
                </a:ext>
              </a:extLst>
            </p:cNvPr>
            <p:cNvCxnSpPr/>
            <p:nvPr/>
          </p:nvCxnSpPr>
          <p:spPr>
            <a:xfrm>
              <a:off x="6508955" y="3390156"/>
              <a:ext cx="570271" cy="34610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grpSp>
      <p:grpSp>
        <p:nvGrpSpPr>
          <p:cNvPr id="25" name="Group 24">
            <a:extLst>
              <a:ext uri="{FF2B5EF4-FFF2-40B4-BE49-F238E27FC236}">
                <a16:creationId xmlns:a16="http://schemas.microsoft.com/office/drawing/2014/main" id="{98B6FB18-4197-AB0F-DF9B-F81C6915167C}"/>
              </a:ext>
            </a:extLst>
          </p:cNvPr>
          <p:cNvGrpSpPr/>
          <p:nvPr/>
        </p:nvGrpSpPr>
        <p:grpSpPr>
          <a:xfrm>
            <a:off x="8368312" y="3003013"/>
            <a:ext cx="1984840" cy="692073"/>
            <a:chOff x="8368312" y="3003013"/>
            <a:chExt cx="1984840" cy="692073"/>
          </a:xfrm>
        </p:grpSpPr>
        <p:sp>
          <p:nvSpPr>
            <p:cNvPr id="11" name="Rectangle 10">
              <a:extLst>
                <a:ext uri="{FF2B5EF4-FFF2-40B4-BE49-F238E27FC236}">
                  <a16:creationId xmlns:a16="http://schemas.microsoft.com/office/drawing/2014/main" id="{6CC065FE-E4D9-EC00-192C-E37DF9B1F26C}"/>
                </a:ext>
              </a:extLst>
            </p:cNvPr>
            <p:cNvSpPr/>
            <p:nvPr/>
          </p:nvSpPr>
          <p:spPr>
            <a:xfrm>
              <a:off x="8726246" y="300301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7BB54D"/>
                  </a:solidFill>
                </a:rPr>
                <a:t>“</a:t>
              </a:r>
              <a:r>
                <a:rPr lang="pt-PT" err="1">
                  <a:solidFill>
                    <a:srgbClr val="7BB54D"/>
                  </a:solidFill>
                </a:rPr>
                <a:t>Equitable</a:t>
              </a:r>
              <a:r>
                <a:rPr lang="pt-PT">
                  <a:solidFill>
                    <a:srgbClr val="7BB54D"/>
                  </a:solidFill>
                </a:rPr>
                <a:t>”</a:t>
              </a:r>
              <a:endParaRPr lang="en-GB">
                <a:solidFill>
                  <a:srgbClr val="7BB54D"/>
                </a:solidFill>
              </a:endParaRPr>
            </a:p>
          </p:txBody>
        </p:sp>
        <p:cxnSp>
          <p:nvCxnSpPr>
            <p:cNvPr id="17" name="Straight Arrow Connector 16">
              <a:extLst>
                <a:ext uri="{FF2B5EF4-FFF2-40B4-BE49-F238E27FC236}">
                  <a16:creationId xmlns:a16="http://schemas.microsoft.com/office/drawing/2014/main" id="{BA87743A-C7CE-74E1-F41F-45A038C6FCCA}"/>
                </a:ext>
              </a:extLst>
            </p:cNvPr>
            <p:cNvCxnSpPr>
              <a:cxnSpLocks/>
            </p:cNvCxnSpPr>
            <p:nvPr/>
          </p:nvCxnSpPr>
          <p:spPr>
            <a:xfrm flipH="1">
              <a:off x="8368312" y="3307943"/>
              <a:ext cx="565355" cy="387143"/>
            </a:xfrm>
            <a:prstGeom prst="straightConnector1">
              <a:avLst/>
            </a:prstGeom>
            <a:ln>
              <a:solidFill>
                <a:srgbClr val="7BB54D"/>
              </a:solidFill>
              <a:tailEnd type="triangle"/>
            </a:ln>
          </p:spPr>
          <p:style>
            <a:lnRef idx="1">
              <a:schemeClr val="accent5"/>
            </a:lnRef>
            <a:fillRef idx="0">
              <a:schemeClr val="accent5"/>
            </a:fillRef>
            <a:effectRef idx="0">
              <a:schemeClr val="accent5"/>
            </a:effectRef>
            <a:fontRef idx="minor">
              <a:schemeClr val="tx1"/>
            </a:fontRef>
          </p:style>
        </p:cxnSp>
      </p:grpSp>
      <p:grpSp>
        <p:nvGrpSpPr>
          <p:cNvPr id="23" name="Group 22">
            <a:extLst>
              <a:ext uri="{FF2B5EF4-FFF2-40B4-BE49-F238E27FC236}">
                <a16:creationId xmlns:a16="http://schemas.microsoft.com/office/drawing/2014/main" id="{682FB677-C0B9-4867-C3E4-6DF377010535}"/>
              </a:ext>
            </a:extLst>
          </p:cNvPr>
          <p:cNvGrpSpPr/>
          <p:nvPr/>
        </p:nvGrpSpPr>
        <p:grpSpPr>
          <a:xfrm>
            <a:off x="6901154" y="4879395"/>
            <a:ext cx="1626906" cy="1102096"/>
            <a:chOff x="6901154" y="4879395"/>
            <a:chExt cx="1626906" cy="1102096"/>
          </a:xfrm>
        </p:grpSpPr>
        <p:sp>
          <p:nvSpPr>
            <p:cNvPr id="13" name="Rectangle 12">
              <a:extLst>
                <a:ext uri="{FF2B5EF4-FFF2-40B4-BE49-F238E27FC236}">
                  <a16:creationId xmlns:a16="http://schemas.microsoft.com/office/drawing/2014/main" id="{5F3E9E87-D55E-3DDB-5FF1-39254ABB1E14}"/>
                </a:ext>
              </a:extLst>
            </p:cNvPr>
            <p:cNvSpPr/>
            <p:nvPr/>
          </p:nvSpPr>
          <p:spPr>
            <a:xfrm>
              <a:off x="6901154" y="5594348"/>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003585"/>
                  </a:solidFill>
                </a:rPr>
                <a:t>“</a:t>
              </a:r>
              <a:r>
                <a:rPr lang="pt-PT" err="1">
                  <a:solidFill>
                    <a:srgbClr val="003585"/>
                  </a:solidFill>
                </a:rPr>
                <a:t>Viable</a:t>
              </a:r>
              <a:r>
                <a:rPr lang="pt-PT">
                  <a:solidFill>
                    <a:srgbClr val="003585"/>
                  </a:solidFill>
                </a:rPr>
                <a:t>”</a:t>
              </a:r>
              <a:endParaRPr lang="en-GB">
                <a:solidFill>
                  <a:srgbClr val="003585"/>
                </a:solidFill>
              </a:endParaRPr>
            </a:p>
          </p:txBody>
        </p:sp>
        <p:cxnSp>
          <p:nvCxnSpPr>
            <p:cNvPr id="19" name="Straight Arrow Connector 18">
              <a:extLst>
                <a:ext uri="{FF2B5EF4-FFF2-40B4-BE49-F238E27FC236}">
                  <a16:creationId xmlns:a16="http://schemas.microsoft.com/office/drawing/2014/main" id="{DE4A5E17-BAC3-F6D2-135C-D524364368F7}"/>
                </a:ext>
              </a:extLst>
            </p:cNvPr>
            <p:cNvCxnSpPr>
              <a:cxnSpLocks/>
            </p:cNvCxnSpPr>
            <p:nvPr/>
          </p:nvCxnSpPr>
          <p:spPr>
            <a:xfrm flipH="1" flipV="1">
              <a:off x="7716144" y="4879395"/>
              <a:ext cx="5773" cy="672316"/>
            </a:xfrm>
            <a:prstGeom prst="straightConnector1">
              <a:avLst/>
            </a:prstGeom>
            <a:ln>
              <a:solidFill>
                <a:srgbClr val="003585"/>
              </a:solidFill>
              <a:tailEnd type="triangle"/>
            </a:ln>
          </p:spPr>
          <p:style>
            <a:lnRef idx="1">
              <a:schemeClr val="accent5"/>
            </a:lnRef>
            <a:fillRef idx="0">
              <a:schemeClr val="accent5"/>
            </a:fillRef>
            <a:effectRef idx="0">
              <a:schemeClr val="accent5"/>
            </a:effectRef>
            <a:fontRef idx="minor">
              <a:schemeClr val="tx1"/>
            </a:fontRef>
          </p:style>
        </p:cxnSp>
      </p:grpSp>
    </p:spTree>
    <p:custDataLst>
      <p:tags r:id="rId1"/>
    </p:custDataLst>
    <p:extLst>
      <p:ext uri="{BB962C8B-B14F-4D97-AF65-F5344CB8AC3E}">
        <p14:creationId xmlns:p14="http://schemas.microsoft.com/office/powerpoint/2010/main" val="3525769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C1D5-97EC-2A29-D887-958B2D4E3FF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CD2EBD3-AE13-8148-6121-FA2624812F0D}"/>
              </a:ext>
            </a:extLst>
          </p:cNvPr>
          <p:cNvSpPr>
            <a:spLocks noGrp="1"/>
          </p:cNvSpPr>
          <p:nvPr>
            <p:ph type="body" sz="quarter" idx="10"/>
          </p:nvPr>
        </p:nvSpPr>
        <p:spPr/>
        <p:txBody>
          <a:bodyPr/>
          <a:lstStyle/>
          <a:p>
            <a:r>
              <a:rPr lang="en-GB">
                <a:solidFill>
                  <a:srgbClr val="92D050"/>
                </a:solidFill>
              </a:rPr>
              <a:t>The 2030 Agenda for Sustainable Development – Sustainable Development Goals</a:t>
            </a:r>
            <a:endParaRPr lang="el-GR">
              <a:solidFill>
                <a:srgbClr val="92D050"/>
              </a:solidFill>
            </a:endParaRPr>
          </a:p>
        </p:txBody>
      </p:sp>
      <p:sp>
        <p:nvSpPr>
          <p:cNvPr id="7" name="Content Placeholder 6">
            <a:extLst>
              <a:ext uri="{FF2B5EF4-FFF2-40B4-BE49-F238E27FC236}">
                <a16:creationId xmlns:a16="http://schemas.microsoft.com/office/drawing/2014/main" id="{9503E976-56FF-3630-7F7F-C53E612DA414}"/>
              </a:ext>
            </a:extLst>
          </p:cNvPr>
          <p:cNvSpPr>
            <a:spLocks noGrp="1"/>
          </p:cNvSpPr>
          <p:nvPr>
            <p:ph sz="quarter" idx="12"/>
          </p:nvPr>
        </p:nvSpPr>
        <p:spPr>
          <a:xfrm>
            <a:off x="399370" y="2177491"/>
            <a:ext cx="5865130" cy="4429126"/>
          </a:xfrm>
        </p:spPr>
        <p:txBody>
          <a:bodyPr/>
          <a:lstStyle/>
          <a:p>
            <a:r>
              <a:rPr lang="en-US"/>
              <a:t>In 2015, UN Member States translated their vision of sustainable development into a blueprint for achieving it: </a:t>
            </a:r>
            <a:r>
              <a:rPr lang="en-US">
                <a:solidFill>
                  <a:srgbClr val="5693D5"/>
                </a:solidFill>
              </a:rPr>
              <a:t>the 2030 Agenda for Sustainable Development</a:t>
            </a:r>
            <a:r>
              <a:rPr lang="en-US"/>
              <a:t>. </a:t>
            </a:r>
          </a:p>
          <a:p>
            <a:r>
              <a:rPr lang="en-US"/>
              <a:t>Its </a:t>
            </a:r>
            <a:r>
              <a:rPr lang="en-US">
                <a:solidFill>
                  <a:srgbClr val="5693D5"/>
                </a:solidFill>
              </a:rPr>
              <a:t>17 Sustainable Development Goals </a:t>
            </a:r>
            <a:r>
              <a:rPr lang="en-US"/>
              <a:t>—with ambitious targets to achieve by 2030— cover the three dimensions of sustainable development: the economy, social development and the environment.</a:t>
            </a:r>
            <a:endParaRPr lang="el-GR"/>
          </a:p>
        </p:txBody>
      </p:sp>
      <p:sp>
        <p:nvSpPr>
          <p:cNvPr id="5" name="Title 4">
            <a:extLst>
              <a:ext uri="{FF2B5EF4-FFF2-40B4-BE49-F238E27FC236}">
                <a16:creationId xmlns:a16="http://schemas.microsoft.com/office/drawing/2014/main" id="{DFE9787F-CAF7-F95F-E7FE-B3D8A23BB5E3}"/>
              </a:ext>
            </a:extLst>
          </p:cNvPr>
          <p:cNvSpPr>
            <a:spLocks noGrp="1"/>
          </p:cNvSpPr>
          <p:nvPr>
            <p:ph type="title"/>
          </p:nvPr>
        </p:nvSpPr>
        <p:spPr>
          <a:xfrm>
            <a:off x="399369" y="788988"/>
            <a:ext cx="8596668" cy="660400"/>
          </a:xfrm>
        </p:spPr>
        <p:txBody>
          <a:bodyPr/>
          <a:lstStyle/>
          <a:p>
            <a:r>
              <a:rPr lang="en-US">
                <a:solidFill>
                  <a:srgbClr val="255839"/>
                </a:solidFill>
              </a:rPr>
              <a:t>What is Sustainability?</a:t>
            </a:r>
            <a:endParaRPr lang="el-GR">
              <a:solidFill>
                <a:srgbClr val="255839"/>
              </a:solidFill>
            </a:endParaRPr>
          </a:p>
        </p:txBody>
      </p:sp>
      <p:pic>
        <p:nvPicPr>
          <p:cNvPr id="3" name="Picture 2">
            <a:extLst>
              <a:ext uri="{FF2B5EF4-FFF2-40B4-BE49-F238E27FC236}">
                <a16:creationId xmlns:a16="http://schemas.microsoft.com/office/drawing/2014/main" id="{48F0539E-CBF5-42D9-66D9-7FFE1EE5E33D}"/>
              </a:ext>
            </a:extLst>
          </p:cNvPr>
          <p:cNvPicPr>
            <a:picLocks noChangeAspect="1"/>
          </p:cNvPicPr>
          <p:nvPr/>
        </p:nvPicPr>
        <p:blipFill>
          <a:blip r:embed="rId4"/>
          <a:stretch>
            <a:fillRect/>
          </a:stretch>
        </p:blipFill>
        <p:spPr>
          <a:xfrm>
            <a:off x="6264499" y="2177491"/>
            <a:ext cx="3810000" cy="3810000"/>
          </a:xfrm>
          <a:prstGeom prst="rect">
            <a:avLst/>
          </a:prstGeom>
        </p:spPr>
      </p:pic>
      <p:sp>
        <p:nvSpPr>
          <p:cNvPr id="4" name="TextBox 3">
            <a:extLst>
              <a:ext uri="{FF2B5EF4-FFF2-40B4-BE49-F238E27FC236}">
                <a16:creationId xmlns:a16="http://schemas.microsoft.com/office/drawing/2014/main" id="{3DC9BC75-E19A-011D-4D46-9D4B947137EB}"/>
              </a:ext>
            </a:extLst>
          </p:cNvPr>
          <p:cNvSpPr txBox="1"/>
          <p:nvPr/>
        </p:nvSpPr>
        <p:spPr>
          <a:xfrm>
            <a:off x="734096" y="5559173"/>
            <a:ext cx="4597757" cy="584775"/>
          </a:xfrm>
          <a:prstGeom prst="rect">
            <a:avLst/>
          </a:prstGeom>
          <a:noFill/>
        </p:spPr>
        <p:txBody>
          <a:bodyPr wrap="square" rtlCol="0">
            <a:spAutoFit/>
          </a:bodyPr>
          <a:lstStyle/>
          <a:p>
            <a:r>
              <a:rPr lang="en-GB" sz="1600" i="1">
                <a:solidFill>
                  <a:schemeClr val="bg1">
                    <a:lumMod val="50000"/>
                  </a:schemeClr>
                </a:solidFill>
              </a:rPr>
              <a:t>Note: UN Sustainable Development Goals (SDGs) will be further addressed under UC2</a:t>
            </a:r>
          </a:p>
        </p:txBody>
      </p:sp>
    </p:spTree>
    <p:custDataLst>
      <p:tags r:id="rId1"/>
    </p:custDataLst>
    <p:extLst>
      <p:ext uri="{BB962C8B-B14F-4D97-AF65-F5344CB8AC3E}">
        <p14:creationId xmlns:p14="http://schemas.microsoft.com/office/powerpoint/2010/main" val="3448287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4B234-C00A-0448-E3F3-82AAA43137F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00256BC-1624-0FF6-C588-FE5F4C0BE930}"/>
              </a:ext>
            </a:extLst>
          </p:cNvPr>
          <p:cNvSpPr>
            <a:spLocks noGrp="1"/>
          </p:cNvSpPr>
          <p:nvPr>
            <p:ph type="body" sz="quarter" idx="10"/>
          </p:nvPr>
        </p:nvSpPr>
        <p:spPr>
          <a:xfrm>
            <a:off x="399369" y="1183329"/>
            <a:ext cx="11393261" cy="500784"/>
          </a:xfrm>
        </p:spPr>
        <p:txBody>
          <a:bodyPr/>
          <a:lstStyle/>
          <a:p>
            <a:pPr marL="0" indent="0">
              <a:buNone/>
            </a:pPr>
            <a:r>
              <a:rPr lang="en-US">
                <a:solidFill>
                  <a:srgbClr val="92D050"/>
                </a:solidFill>
              </a:rPr>
              <a:t>	Purpose, meaning and significance</a:t>
            </a:r>
            <a:endParaRPr lang="el-GR">
              <a:solidFill>
                <a:srgbClr val="92D050"/>
              </a:solidFill>
            </a:endParaRPr>
          </a:p>
        </p:txBody>
      </p:sp>
      <p:sp>
        <p:nvSpPr>
          <p:cNvPr id="7" name="Content Placeholder 6">
            <a:extLst>
              <a:ext uri="{FF2B5EF4-FFF2-40B4-BE49-F238E27FC236}">
                <a16:creationId xmlns:a16="http://schemas.microsoft.com/office/drawing/2014/main" id="{57027EB6-0E39-15F1-A12A-A9CBE32B0ECC}"/>
              </a:ext>
            </a:extLst>
          </p:cNvPr>
          <p:cNvSpPr>
            <a:spLocks noGrp="1"/>
          </p:cNvSpPr>
          <p:nvPr>
            <p:ph sz="quarter" idx="12"/>
          </p:nvPr>
        </p:nvSpPr>
        <p:spPr>
          <a:xfrm>
            <a:off x="399369" y="1836513"/>
            <a:ext cx="9612648" cy="5021487"/>
          </a:xfrm>
        </p:spPr>
        <p:txBody>
          <a:bodyPr>
            <a:normAutofit fontScale="77500" lnSpcReduction="20000"/>
          </a:bodyPr>
          <a:lstStyle/>
          <a:p>
            <a:pPr algn="just"/>
            <a:r>
              <a:rPr lang="en-US" sz="2300"/>
              <a:t>The United Nations Sustainable Development Goals (UN SDGs) are a set of </a:t>
            </a:r>
            <a:r>
              <a:rPr lang="en-US" sz="2300" b="1" i="1">
                <a:solidFill>
                  <a:schemeClr val="accent1"/>
                </a:solidFill>
              </a:rPr>
              <a:t>17 global goals</a:t>
            </a:r>
            <a:r>
              <a:rPr lang="en-US" sz="2300">
                <a:solidFill>
                  <a:schemeClr val="accent1"/>
                </a:solidFill>
              </a:rPr>
              <a:t> </a:t>
            </a:r>
            <a:r>
              <a:rPr lang="en-US" sz="2300"/>
              <a:t>adopted by all UN member states in 2015, as part of the 2030 Agenda for Sustainable Development.</a:t>
            </a:r>
          </a:p>
          <a:p>
            <a:pPr algn="just"/>
            <a:r>
              <a:rPr lang="en-US" sz="2300"/>
              <a:t>The SDGs provide a </a:t>
            </a:r>
            <a:r>
              <a:rPr lang="en-US" sz="2300" b="1" i="1">
                <a:solidFill>
                  <a:schemeClr val="accent1"/>
                </a:solidFill>
              </a:rPr>
              <a:t>universal framework</a:t>
            </a:r>
            <a:r>
              <a:rPr lang="en-US" sz="2300" i="1">
                <a:solidFill>
                  <a:schemeClr val="accent1"/>
                </a:solidFill>
              </a:rPr>
              <a:t> </a:t>
            </a:r>
            <a:r>
              <a:rPr lang="en-US" sz="2300"/>
              <a:t>for countries, organizations, and individuals to work together toward a better future. </a:t>
            </a:r>
          </a:p>
          <a:p>
            <a:pPr algn="just"/>
            <a:r>
              <a:rPr lang="en-US" sz="2300"/>
              <a:t>They aim to </a:t>
            </a:r>
            <a:r>
              <a:rPr lang="en-US" sz="2300" b="1" i="1">
                <a:solidFill>
                  <a:schemeClr val="accent1"/>
                </a:solidFill>
              </a:rPr>
              <a:t>end poverty, protect the planet, and ensure prosperity and peace</a:t>
            </a:r>
            <a:r>
              <a:rPr lang="en-US" sz="2300"/>
              <a:t> for all by </a:t>
            </a:r>
            <a:r>
              <a:rPr lang="en-US" sz="2300" b="1">
                <a:solidFill>
                  <a:schemeClr val="accent1"/>
                </a:solidFill>
              </a:rPr>
              <a:t>2030</a:t>
            </a:r>
            <a:r>
              <a:rPr lang="en-US" sz="2300">
                <a:solidFill>
                  <a:schemeClr val="accent1"/>
                </a:solidFill>
              </a:rPr>
              <a:t>.</a:t>
            </a:r>
          </a:p>
          <a:p>
            <a:pPr marL="0" indent="0" algn="just">
              <a:buNone/>
            </a:pPr>
            <a:r>
              <a:rPr lang="en-US" sz="2300" b="1"/>
              <a:t>	</a:t>
            </a:r>
            <a:r>
              <a:rPr lang="en-US" sz="2300">
                <a:solidFill>
                  <a:schemeClr val="tx1"/>
                </a:solidFill>
              </a:rPr>
              <a:t>The SDGs’ </a:t>
            </a:r>
            <a:r>
              <a:rPr lang="en-US" sz="2300" b="1">
                <a:solidFill>
                  <a:schemeClr val="tx1"/>
                </a:solidFill>
              </a:rPr>
              <a:t>significance</a:t>
            </a:r>
            <a:r>
              <a:rPr lang="en-US" sz="2300">
                <a:solidFill>
                  <a:schemeClr val="tx1"/>
                </a:solidFill>
              </a:rPr>
              <a:t> spreads on multiple levels:</a:t>
            </a:r>
          </a:p>
          <a:p>
            <a:pPr lvl="0" algn="just"/>
            <a:r>
              <a:rPr lang="en-US" sz="2300" b="1" i="1">
                <a:solidFill>
                  <a:schemeClr val="accent1"/>
                </a:solidFill>
              </a:rPr>
              <a:t>Comprehensive:</a:t>
            </a:r>
            <a:r>
              <a:rPr lang="en-US" sz="2300"/>
              <a:t> they cover social, economic, and environmental dimensions of development — from eradicating poverty and hunger to promoting education, equality, clean energy, and climate action.</a:t>
            </a:r>
          </a:p>
          <a:p>
            <a:pPr lvl="0" algn="just"/>
            <a:r>
              <a:rPr lang="en-US" sz="2300" b="1" i="1">
                <a:solidFill>
                  <a:schemeClr val="accent1"/>
                </a:solidFill>
              </a:rPr>
              <a:t>Universal:</a:t>
            </a:r>
            <a:r>
              <a:rPr lang="en-US" sz="2300"/>
              <a:t> They apply to all countries, rich and poor alike, emphasizing shared responsibility.</a:t>
            </a:r>
          </a:p>
          <a:p>
            <a:pPr lvl="0" algn="just"/>
            <a:r>
              <a:rPr lang="en-US" sz="2300" b="1" i="1">
                <a:solidFill>
                  <a:schemeClr val="accent1"/>
                </a:solidFill>
              </a:rPr>
              <a:t>Measurable:</a:t>
            </a:r>
            <a:r>
              <a:rPr lang="en-US" sz="2300"/>
              <a:t> Each goal has specific targets and indicators to track progress.</a:t>
            </a:r>
          </a:p>
          <a:p>
            <a:pPr lvl="0" algn="just"/>
            <a:r>
              <a:rPr lang="en-US" sz="2300" b="1" i="1">
                <a:solidFill>
                  <a:schemeClr val="accent1"/>
                </a:solidFill>
              </a:rPr>
              <a:t>Transformative:</a:t>
            </a:r>
            <a:r>
              <a:rPr lang="en-US" sz="2300"/>
              <a:t> The SDGs encourage systemic change — sustainable economies, inclusive societies, and environmental stewardship.</a:t>
            </a:r>
          </a:p>
          <a:p>
            <a:pPr marL="0" indent="0" algn="ctr">
              <a:buNone/>
            </a:pPr>
            <a:r>
              <a:rPr lang="en-US" sz="2300"/>
              <a:t>	</a:t>
            </a:r>
            <a:r>
              <a:rPr lang="en-US" sz="2300" b="1" i="1"/>
              <a:t>The UN SDGs serve as a global blueprint for building a more just, equitable, and sustainable 	world by 2030!</a:t>
            </a:r>
          </a:p>
          <a:p>
            <a:pPr marL="0" indent="0">
              <a:buNone/>
            </a:pPr>
            <a:endParaRPr lang="el-GR"/>
          </a:p>
        </p:txBody>
      </p:sp>
      <p:sp>
        <p:nvSpPr>
          <p:cNvPr id="5" name="Title 4">
            <a:extLst>
              <a:ext uri="{FF2B5EF4-FFF2-40B4-BE49-F238E27FC236}">
                <a16:creationId xmlns:a16="http://schemas.microsoft.com/office/drawing/2014/main" id="{15D15302-46B5-FC3D-4D45-BDBE658BF3D9}"/>
              </a:ext>
            </a:extLst>
          </p:cNvPr>
          <p:cNvSpPr>
            <a:spLocks noGrp="1"/>
          </p:cNvSpPr>
          <p:nvPr>
            <p:ph type="title"/>
          </p:nvPr>
        </p:nvSpPr>
        <p:spPr>
          <a:xfrm>
            <a:off x="399369" y="675329"/>
            <a:ext cx="9758422" cy="660400"/>
          </a:xfrm>
        </p:spPr>
        <p:txBody>
          <a:bodyPr>
            <a:normAutofit/>
          </a:bodyPr>
          <a:lstStyle/>
          <a:p>
            <a:r>
              <a:rPr lang="en-US">
                <a:solidFill>
                  <a:srgbClr val="255839"/>
                </a:solidFill>
              </a:rPr>
              <a:t>UN Sustainability Development Goals (SDGs)</a:t>
            </a:r>
            <a:endParaRPr lang="el-GR">
              <a:solidFill>
                <a:srgbClr val="255839"/>
              </a:solidFill>
            </a:endParaRPr>
          </a:p>
        </p:txBody>
      </p:sp>
    </p:spTree>
    <p:custDataLst>
      <p:tags r:id="rId1"/>
    </p:custDataLst>
    <p:extLst>
      <p:ext uri="{BB962C8B-B14F-4D97-AF65-F5344CB8AC3E}">
        <p14:creationId xmlns:p14="http://schemas.microsoft.com/office/powerpoint/2010/main" val="2840733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56588-AA24-A3A8-86D3-BEEA20FE646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2267812-F5FF-EF4D-84A8-EBEF694673B6}"/>
              </a:ext>
            </a:extLst>
          </p:cNvPr>
          <p:cNvSpPr>
            <a:spLocks noGrp="1"/>
          </p:cNvSpPr>
          <p:nvPr>
            <p:ph type="title"/>
          </p:nvPr>
        </p:nvSpPr>
        <p:spPr>
          <a:xfrm>
            <a:off x="399369" y="675329"/>
            <a:ext cx="9758422" cy="660400"/>
          </a:xfrm>
        </p:spPr>
        <p:txBody>
          <a:bodyPr>
            <a:normAutofit/>
          </a:bodyPr>
          <a:lstStyle/>
          <a:p>
            <a:r>
              <a:rPr lang="en-US">
                <a:solidFill>
                  <a:srgbClr val="255839"/>
                </a:solidFill>
              </a:rPr>
              <a:t>UN Sustainability Development Goals (SDGs)</a:t>
            </a:r>
            <a:endParaRPr lang="el-GR">
              <a:solidFill>
                <a:srgbClr val="255839"/>
              </a:solidFill>
            </a:endParaRPr>
          </a:p>
        </p:txBody>
      </p:sp>
      <p:pic>
        <p:nvPicPr>
          <p:cNvPr id="8" name="Picture 7">
            <a:extLst>
              <a:ext uri="{FF2B5EF4-FFF2-40B4-BE49-F238E27FC236}">
                <a16:creationId xmlns:a16="http://schemas.microsoft.com/office/drawing/2014/main" id="{4AFBF682-73AA-10BD-9F17-946F43F0AF7F}"/>
              </a:ext>
            </a:extLst>
          </p:cNvPr>
          <p:cNvPicPr>
            <a:picLocks noChangeAspect="1"/>
          </p:cNvPicPr>
          <p:nvPr/>
        </p:nvPicPr>
        <p:blipFill>
          <a:blip r:embed="rId3"/>
          <a:stretch>
            <a:fillRect/>
          </a:stretch>
        </p:blipFill>
        <p:spPr>
          <a:xfrm>
            <a:off x="1435689" y="1536192"/>
            <a:ext cx="6673577" cy="4281513"/>
          </a:xfrm>
          <a:prstGeom prst="rect">
            <a:avLst/>
          </a:prstGeom>
        </p:spPr>
      </p:pic>
      <p:sp>
        <p:nvSpPr>
          <p:cNvPr id="3" name="TextBox 2">
            <a:extLst>
              <a:ext uri="{FF2B5EF4-FFF2-40B4-BE49-F238E27FC236}">
                <a16:creationId xmlns:a16="http://schemas.microsoft.com/office/drawing/2014/main" id="{AE8C5DEC-E189-40C2-26C4-E8D95A0BAD01}"/>
              </a:ext>
            </a:extLst>
          </p:cNvPr>
          <p:cNvSpPr txBox="1"/>
          <p:nvPr/>
        </p:nvSpPr>
        <p:spPr>
          <a:xfrm>
            <a:off x="1721429" y="6018168"/>
            <a:ext cx="6102096" cy="369332"/>
          </a:xfrm>
          <a:prstGeom prst="rect">
            <a:avLst/>
          </a:prstGeom>
          <a:noFill/>
        </p:spPr>
        <p:txBody>
          <a:bodyPr wrap="square">
            <a:spAutoFit/>
          </a:bodyPr>
          <a:lstStyle/>
          <a:p>
            <a:r>
              <a:rPr lang="pt-PT">
                <a:hlinkClick r:id="rId4" tooltip="https://youtu.be/0xtbymfzyrm?si=miepkxapsvuxzidp"/>
              </a:rPr>
              <a:t>https://youtu.be/0XTBYMfZyrM?si=MiepkXaPSvUXZIDp</a:t>
            </a:r>
            <a:endParaRPr lang="pt-PT"/>
          </a:p>
        </p:txBody>
      </p:sp>
    </p:spTree>
    <p:custDataLst>
      <p:tags r:id="rId1"/>
    </p:custDataLst>
    <p:extLst>
      <p:ext uri="{BB962C8B-B14F-4D97-AF65-F5344CB8AC3E}">
        <p14:creationId xmlns:p14="http://schemas.microsoft.com/office/powerpoint/2010/main" val="1130895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C7825-9F8A-4535-A348-86A57427E74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C49C865-39D5-95BF-76A4-DA632235C5FB}"/>
              </a:ext>
            </a:extLst>
          </p:cNvPr>
          <p:cNvSpPr>
            <a:spLocks noGrp="1"/>
          </p:cNvSpPr>
          <p:nvPr>
            <p:ph type="body" sz="quarter" idx="10"/>
          </p:nvPr>
        </p:nvSpPr>
        <p:spPr/>
        <p:txBody>
          <a:bodyPr/>
          <a:lstStyle/>
          <a:p>
            <a:r>
              <a:rPr lang="en-US">
                <a:solidFill>
                  <a:srgbClr val="92D050"/>
                </a:solidFill>
              </a:rPr>
              <a:t>ESG - Environment, Social, and Governance</a:t>
            </a:r>
            <a:endParaRPr lang="el-GR">
              <a:solidFill>
                <a:srgbClr val="92D050"/>
              </a:solidFill>
            </a:endParaRPr>
          </a:p>
        </p:txBody>
      </p:sp>
      <p:sp>
        <p:nvSpPr>
          <p:cNvPr id="7" name="Content Placeholder 6">
            <a:extLst>
              <a:ext uri="{FF2B5EF4-FFF2-40B4-BE49-F238E27FC236}">
                <a16:creationId xmlns:a16="http://schemas.microsoft.com/office/drawing/2014/main" id="{2139F5EC-3F4F-91C6-E7C6-7910D2146A34}"/>
              </a:ext>
            </a:extLst>
          </p:cNvPr>
          <p:cNvSpPr>
            <a:spLocks noGrp="1"/>
          </p:cNvSpPr>
          <p:nvPr>
            <p:ph sz="quarter" idx="12"/>
          </p:nvPr>
        </p:nvSpPr>
        <p:spPr>
          <a:xfrm>
            <a:off x="399369" y="2177491"/>
            <a:ext cx="4971121" cy="4429126"/>
          </a:xfrm>
        </p:spPr>
        <p:txBody>
          <a:bodyPr/>
          <a:lstStyle/>
          <a:p>
            <a:r>
              <a:rPr lang="en-US"/>
              <a:t>The acronym ESG was created in 2004 </a:t>
            </a:r>
          </a:p>
          <a:p>
            <a:r>
              <a:rPr lang="en-US"/>
              <a:t>The UN Global Compact report, "Who Cares Wins," resulted from a joint initiative of financial institutions (18)</a:t>
            </a:r>
          </a:p>
          <a:p>
            <a:r>
              <a:rPr lang="en-US"/>
              <a:t>They developed guidelines and recommendations on how to best integrate Environmental, Social, and Governance (ESG) value drivers in asset management and financial research – </a:t>
            </a:r>
            <a:r>
              <a:rPr lang="en-US" b="1">
                <a:solidFill>
                  <a:srgbClr val="5693D5"/>
                </a:solidFill>
              </a:rPr>
              <a:t>Investing for Long-Term Value</a:t>
            </a:r>
            <a:r>
              <a:rPr lang="en-US"/>
              <a:t>.</a:t>
            </a:r>
            <a:endParaRPr lang="el-GR"/>
          </a:p>
        </p:txBody>
      </p:sp>
      <p:sp>
        <p:nvSpPr>
          <p:cNvPr id="5" name="Title 4">
            <a:extLst>
              <a:ext uri="{FF2B5EF4-FFF2-40B4-BE49-F238E27FC236}">
                <a16:creationId xmlns:a16="http://schemas.microsoft.com/office/drawing/2014/main" id="{00D91021-F16A-A78F-E3B7-3FAA453E5BEC}"/>
              </a:ext>
            </a:extLst>
          </p:cNvPr>
          <p:cNvSpPr>
            <a:spLocks noGrp="1"/>
          </p:cNvSpPr>
          <p:nvPr>
            <p:ph type="title"/>
          </p:nvPr>
        </p:nvSpPr>
        <p:spPr>
          <a:xfrm>
            <a:off x="399369" y="788988"/>
            <a:ext cx="8596668" cy="660400"/>
          </a:xfrm>
        </p:spPr>
        <p:txBody>
          <a:bodyPr/>
          <a:lstStyle/>
          <a:p>
            <a:r>
              <a:rPr lang="en-US">
                <a:solidFill>
                  <a:srgbClr val="255839"/>
                </a:solidFill>
              </a:rPr>
              <a:t>What is Sustainability?</a:t>
            </a:r>
            <a:endParaRPr lang="el-GR">
              <a:solidFill>
                <a:srgbClr val="255839"/>
              </a:solidFill>
            </a:endParaRPr>
          </a:p>
        </p:txBody>
      </p:sp>
      <p:grpSp>
        <p:nvGrpSpPr>
          <p:cNvPr id="4" name="Group 3">
            <a:extLst>
              <a:ext uri="{FF2B5EF4-FFF2-40B4-BE49-F238E27FC236}">
                <a16:creationId xmlns:a16="http://schemas.microsoft.com/office/drawing/2014/main" id="{BAD2EB8B-9B2C-C827-2C08-B148D944B64C}"/>
              </a:ext>
            </a:extLst>
          </p:cNvPr>
          <p:cNvGrpSpPr/>
          <p:nvPr/>
        </p:nvGrpSpPr>
        <p:grpSpPr>
          <a:xfrm>
            <a:off x="5970387" y="1699780"/>
            <a:ext cx="5938275" cy="4893398"/>
            <a:chOff x="6186803" y="1964602"/>
            <a:chExt cx="5938275" cy="4893398"/>
          </a:xfrm>
        </p:grpSpPr>
        <p:pic>
          <p:nvPicPr>
            <p:cNvPr id="8" name="Picture 7">
              <a:extLst>
                <a:ext uri="{FF2B5EF4-FFF2-40B4-BE49-F238E27FC236}">
                  <a16:creationId xmlns:a16="http://schemas.microsoft.com/office/drawing/2014/main" id="{A2D4CDBF-3918-1D32-8C64-0AD892DFCC1E}"/>
                </a:ext>
              </a:extLst>
            </p:cNvPr>
            <p:cNvPicPr>
              <a:picLocks noChangeAspect="1"/>
            </p:cNvPicPr>
            <p:nvPr/>
          </p:nvPicPr>
          <p:blipFill>
            <a:blip r:embed="rId4"/>
            <a:stretch>
              <a:fillRect/>
            </a:stretch>
          </p:blipFill>
          <p:spPr>
            <a:xfrm>
              <a:off x="6186803" y="1964602"/>
              <a:ext cx="5938275" cy="4893398"/>
            </a:xfrm>
            <a:prstGeom prst="rect">
              <a:avLst/>
            </a:prstGeom>
          </p:spPr>
        </p:pic>
        <p:pic>
          <p:nvPicPr>
            <p:cNvPr id="9" name="Picture 8">
              <a:extLst>
                <a:ext uri="{FF2B5EF4-FFF2-40B4-BE49-F238E27FC236}">
                  <a16:creationId xmlns:a16="http://schemas.microsoft.com/office/drawing/2014/main" id="{339B769C-F878-BF41-EADC-F24B8DE42C73}"/>
                </a:ext>
              </a:extLst>
            </p:cNvPr>
            <p:cNvPicPr>
              <a:picLocks noChangeAspect="1"/>
            </p:cNvPicPr>
            <p:nvPr/>
          </p:nvPicPr>
          <p:blipFill>
            <a:blip r:embed="rId5"/>
            <a:stretch>
              <a:fillRect/>
            </a:stretch>
          </p:blipFill>
          <p:spPr>
            <a:xfrm>
              <a:off x="8593197" y="4411301"/>
              <a:ext cx="1125485" cy="1394719"/>
            </a:xfrm>
            <a:prstGeom prst="rect">
              <a:avLst/>
            </a:prstGeom>
          </p:spPr>
        </p:pic>
      </p:grpSp>
    </p:spTree>
    <p:custDataLst>
      <p:tags r:id="rId1"/>
    </p:custDataLst>
    <p:extLst>
      <p:ext uri="{BB962C8B-B14F-4D97-AF65-F5344CB8AC3E}">
        <p14:creationId xmlns:p14="http://schemas.microsoft.com/office/powerpoint/2010/main" val="1439539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BB5FD-9B15-ED99-3AED-CFF2884A8A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88D124-51F7-9938-AC65-0425BFBE8615}"/>
              </a:ext>
            </a:extLst>
          </p:cNvPr>
          <p:cNvSpPr>
            <a:spLocks noGrp="1"/>
          </p:cNvSpPr>
          <p:nvPr>
            <p:ph type="ctrTitle"/>
          </p:nvPr>
        </p:nvSpPr>
        <p:spPr/>
        <p:txBody>
          <a:body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pt-PT" b="1"/>
          </a:p>
        </p:txBody>
      </p:sp>
    </p:spTree>
    <p:custDataLst>
      <p:tags r:id="rId1"/>
    </p:custDataLst>
    <p:extLst>
      <p:ext uri="{BB962C8B-B14F-4D97-AF65-F5344CB8AC3E}">
        <p14:creationId xmlns:p14="http://schemas.microsoft.com/office/powerpoint/2010/main" val="2314027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EA40839-84BD-3107-9DC4-6BF4DA43A67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21CDCD5-0C85-A132-82C9-AA2B92325850}"/>
              </a:ext>
            </a:extLst>
          </p:cNvPr>
          <p:cNvSpPr>
            <a:spLocks noGrp="1"/>
          </p:cNvSpPr>
          <p:nvPr>
            <p:ph type="body" sz="quarter" idx="10"/>
          </p:nvPr>
        </p:nvSpPr>
        <p:spPr>
          <a:xfrm>
            <a:off x="224707" y="1454100"/>
            <a:ext cx="11393261" cy="500784"/>
          </a:xfrm>
        </p:spPr>
        <p:txBody>
          <a:bodyPr/>
          <a:lstStyle/>
          <a:p>
            <a:r>
              <a:rPr lang="pt-PT"/>
              <a:t>EU </a:t>
            </a:r>
            <a:r>
              <a:rPr lang="pt-PT" err="1"/>
              <a:t>Climate</a:t>
            </a:r>
            <a:r>
              <a:rPr lang="pt-PT"/>
              <a:t> Targets </a:t>
            </a:r>
            <a:r>
              <a:rPr lang="pt-PT" err="1"/>
              <a:t>until</a:t>
            </a:r>
            <a:r>
              <a:rPr lang="pt-PT"/>
              <a:t> 2030-2040-2050</a:t>
            </a:r>
          </a:p>
        </p:txBody>
      </p:sp>
      <p:sp>
        <p:nvSpPr>
          <p:cNvPr id="7" name="Content Placeholder 6">
            <a:extLst>
              <a:ext uri="{FF2B5EF4-FFF2-40B4-BE49-F238E27FC236}">
                <a16:creationId xmlns:a16="http://schemas.microsoft.com/office/drawing/2014/main" id="{DB44AE65-D7A5-A447-9173-3F0E1FF56CEE}"/>
              </a:ext>
            </a:extLst>
          </p:cNvPr>
          <p:cNvSpPr>
            <a:spLocks noGrp="1"/>
          </p:cNvSpPr>
          <p:nvPr>
            <p:ph sz="quarter" idx="12"/>
          </p:nvPr>
        </p:nvSpPr>
        <p:spPr>
          <a:xfrm>
            <a:off x="399369" y="2234349"/>
            <a:ext cx="9833691" cy="4397619"/>
          </a:xfrm>
        </p:spPr>
        <p:txBody>
          <a:bodyPr>
            <a:normAutofit/>
          </a:bodyPr>
          <a:lstStyle/>
          <a:p>
            <a:pPr algn="just"/>
            <a:r>
              <a:rPr lang="en-US"/>
              <a:t>In 2023, the EU adopted a set of Commission proposals to make the EU's climate, energy, transport and taxation policies fit for reducing net greenhouse gas emissions by at least 55% </a:t>
            </a:r>
            <a:r>
              <a:rPr lang="en-US" b="1">
                <a:solidFill>
                  <a:schemeClr val="accent1"/>
                </a:solidFill>
              </a:rPr>
              <a:t>by 2030</a:t>
            </a:r>
            <a:r>
              <a:rPr lang="en-US"/>
              <a:t>, compared to 1990 levels.</a:t>
            </a:r>
          </a:p>
          <a:p>
            <a:pPr algn="just"/>
            <a:endParaRPr lang="en-US"/>
          </a:p>
          <a:p>
            <a:pPr algn="just"/>
            <a:r>
              <a:rPr lang="en-US"/>
              <a:t>In 2025, the European Commission proposed as target  reducing the EU’s net greenhouse gas (GHG) emissions by 90% </a:t>
            </a:r>
            <a:r>
              <a:rPr lang="en-US" b="1">
                <a:solidFill>
                  <a:schemeClr val="accent1"/>
                </a:solidFill>
              </a:rPr>
              <a:t>by 2040</a:t>
            </a:r>
            <a:r>
              <a:rPr lang="en-US"/>
              <a:t>, relative to 1990.</a:t>
            </a:r>
          </a:p>
          <a:p>
            <a:pPr algn="just"/>
            <a:endParaRPr lang="en-US"/>
          </a:p>
          <a:p>
            <a:pPr algn="just"/>
            <a:r>
              <a:rPr lang="en-US"/>
              <a:t>The EU aims to be climate-neutral </a:t>
            </a:r>
            <a:r>
              <a:rPr lang="en-US" b="1">
                <a:solidFill>
                  <a:schemeClr val="accent1"/>
                </a:solidFill>
              </a:rPr>
              <a:t>by 2050 </a:t>
            </a:r>
            <a:r>
              <a:rPr lang="en-US"/>
              <a:t>- an economy with net-zero greenhouse gas emissions. This objective is at the heart of the </a:t>
            </a:r>
            <a:r>
              <a:rPr lang="en-US" u="sng">
                <a:hlinkClick r:id="rId5"/>
              </a:rPr>
              <a:t>European Green Deal</a:t>
            </a:r>
            <a:r>
              <a:rPr lang="en-US"/>
              <a:t>, and is a legally binding target thanks to the European Climate Law.</a:t>
            </a:r>
          </a:p>
          <a:p>
            <a:pPr marL="0" indent="0" algn="just">
              <a:buNone/>
            </a:pPr>
            <a:endParaRPr lang="en-US"/>
          </a:p>
          <a:p>
            <a:r>
              <a:rPr lang="en-US"/>
              <a:t>Read here: </a:t>
            </a:r>
            <a:r>
              <a:rPr lang="en-US">
                <a:hlinkClick r:id="rId6"/>
              </a:rPr>
              <a:t>https://climate.ec.europa.eu/eu-action/climate-strategies-targets_en</a:t>
            </a:r>
            <a:r>
              <a:rPr lang="en-US"/>
              <a:t> </a:t>
            </a:r>
            <a:endParaRPr lang="el-GR" i="1"/>
          </a:p>
        </p:txBody>
      </p:sp>
      <p:sp>
        <p:nvSpPr>
          <p:cNvPr id="5" name="Title 4">
            <a:extLst>
              <a:ext uri="{FF2B5EF4-FFF2-40B4-BE49-F238E27FC236}">
                <a16:creationId xmlns:a16="http://schemas.microsoft.com/office/drawing/2014/main" id="{91E6DF0A-7DE0-3613-C927-26E1D8424BAC}"/>
              </a:ext>
            </a:extLst>
          </p:cNvPr>
          <p:cNvSpPr>
            <a:spLocks noGrp="1"/>
          </p:cNvSpPr>
          <p:nvPr>
            <p:ph type="title"/>
          </p:nvPr>
        </p:nvSpPr>
        <p:spPr>
          <a:xfrm>
            <a:off x="399369" y="743032"/>
            <a:ext cx="8596668" cy="706356"/>
          </a:xfrm>
        </p:spPr>
        <p:txBody>
          <a:body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2"/>
    </p:custDataLst>
    <p:extLst>
      <p:ext uri="{BB962C8B-B14F-4D97-AF65-F5344CB8AC3E}">
        <p14:creationId xmlns:p14="http://schemas.microsoft.com/office/powerpoint/2010/main" val="354057200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7AE3-4D13-00C9-F5B3-89BC3C679A3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3107CC2-0727-31A3-F02F-53144F782341}"/>
              </a:ext>
            </a:extLst>
          </p:cNvPr>
          <p:cNvSpPr>
            <a:spLocks noGrp="1"/>
          </p:cNvSpPr>
          <p:nvPr>
            <p:ph sz="quarter" idx="12"/>
          </p:nvPr>
        </p:nvSpPr>
        <p:spPr>
          <a:xfrm>
            <a:off x="399369" y="1736823"/>
            <a:ext cx="11087139" cy="5007220"/>
          </a:xfrm>
        </p:spPr>
        <p:txBody>
          <a:bodyPr>
            <a:noAutofit/>
          </a:bodyPr>
          <a:lstStyle/>
          <a:p>
            <a:pPr marL="0" indent="0" algn="ctr">
              <a:buNone/>
            </a:pPr>
            <a:r>
              <a:rPr lang="en-US" b="1"/>
              <a:t>	</a:t>
            </a:r>
            <a:r>
              <a:rPr lang="en-US" b="1">
                <a:solidFill>
                  <a:schemeClr val="accent1"/>
                </a:solidFill>
              </a:rPr>
              <a:t>European Climate Law </a:t>
            </a:r>
            <a:r>
              <a:rPr lang="en-US"/>
              <a:t>(2021) + the following:</a:t>
            </a:r>
          </a:p>
          <a:p>
            <a:pPr algn="just"/>
            <a:r>
              <a:rPr lang="en-US"/>
              <a:t>European Green Deal (2019): aims to cut emissions by at least 50% by 2030, rising towards 55%, while legally binding the 2050 neutrality goal through the European Climate Law.</a:t>
            </a:r>
          </a:p>
          <a:p>
            <a:pPr algn="just"/>
            <a:r>
              <a:rPr lang="en-US"/>
              <a:t>Fit for 55: a set of laws aiming to reduce EU greenhouse gas emissions by at least 55% by 2030.</a:t>
            </a:r>
          </a:p>
          <a:p>
            <a:pPr algn="just"/>
            <a:r>
              <a:rPr lang="en-US"/>
              <a:t>EU Adaptation Strategy (2021): aims at helping the EU to become climate-resilient.</a:t>
            </a:r>
          </a:p>
          <a:p>
            <a:pPr algn="just"/>
            <a:r>
              <a:rPr lang="en-US">
                <a:solidFill>
                  <a:schemeClr val="tx1"/>
                </a:solidFill>
              </a:rPr>
              <a:t>𝐶𝑂</a:t>
            </a:r>
            <a:r>
              <a:rPr lang="en-US" baseline="-25000">
                <a:solidFill>
                  <a:schemeClr val="tx1"/>
                </a:solidFill>
              </a:rPr>
              <a:t>2</a:t>
            </a:r>
            <a:r>
              <a:rPr lang="en-US"/>
              <a:t> emissions from transport (2019): new rules and stricter emission limits for cars and vans .</a:t>
            </a:r>
          </a:p>
          <a:p>
            <a:pPr algn="just"/>
            <a:r>
              <a:rPr lang="en-US"/>
              <a:t>EU Emissions Trading System – EU ETS (2018): sets a cap on how much </a:t>
            </a:r>
            <a:r>
              <a:rPr lang="en-US">
                <a:solidFill>
                  <a:schemeClr val="tx1"/>
                </a:solidFill>
              </a:rPr>
              <a:t>𝐶𝑂</a:t>
            </a:r>
            <a:r>
              <a:rPr lang="en-US" baseline="-25000">
                <a:solidFill>
                  <a:schemeClr val="tx1"/>
                </a:solidFill>
              </a:rPr>
              <a:t>2</a:t>
            </a:r>
            <a:r>
              <a:rPr lang="en-US"/>
              <a:t> heavy industry and power stations can emit. </a:t>
            </a:r>
          </a:p>
          <a:p>
            <a:pPr algn="just"/>
            <a:r>
              <a:rPr lang="en-US"/>
              <a:t>Effort Sharing Regulation (2018): sets binding targets for annual GHG emission reductions from sectors falling outside the scope of the EU emissions trading system are regulated.</a:t>
            </a:r>
          </a:p>
          <a:p>
            <a:pPr algn="just"/>
            <a:r>
              <a:rPr lang="en-US"/>
              <a:t>Land Use and Forestry (2018): regulations to improve the protection &amp; management of land &amp; forests.</a:t>
            </a:r>
          </a:p>
          <a:p>
            <a:pPr algn="just"/>
            <a:r>
              <a:rPr lang="en-US"/>
              <a:t>Clean Energy (2020): sets strategies for </a:t>
            </a:r>
            <a:r>
              <a:rPr lang="en-US" err="1"/>
              <a:t>decarbonisation</a:t>
            </a:r>
            <a:r>
              <a:rPr lang="en-US"/>
              <a:t> of the energy sector.</a:t>
            </a:r>
          </a:p>
          <a:p>
            <a:r>
              <a:rPr lang="en-US"/>
              <a:t>Read here: </a:t>
            </a:r>
            <a:r>
              <a:rPr lang="en-US">
                <a:hlinkClick r:id="rId4"/>
              </a:rPr>
              <a:t>https://www.consilium.europa.eu/en/policies/climate-change/eu-climate-action/</a:t>
            </a:r>
            <a:r>
              <a:rPr lang="en-US"/>
              <a:t> ; </a:t>
            </a:r>
            <a:r>
              <a:rPr lang="en-US">
                <a:hlinkClick r:id="rId5"/>
              </a:rPr>
              <a:t>https://climate.ec.europa.eu/eu-action/eu-competences-field-climate-action_en</a:t>
            </a:r>
            <a:r>
              <a:rPr lang="en-US"/>
              <a:t> </a:t>
            </a:r>
            <a:br>
              <a:rPr lang="en-US"/>
            </a:br>
            <a:endParaRPr lang="el-GR" i="1"/>
          </a:p>
        </p:txBody>
      </p:sp>
      <p:sp>
        <p:nvSpPr>
          <p:cNvPr id="4" name="Text Placeholder 3">
            <a:extLst>
              <a:ext uri="{FF2B5EF4-FFF2-40B4-BE49-F238E27FC236}">
                <a16:creationId xmlns:a16="http://schemas.microsoft.com/office/drawing/2014/main" id="{F50824EF-7BE3-A922-6B41-AA6008C09A8C}"/>
              </a:ext>
            </a:extLst>
          </p:cNvPr>
          <p:cNvSpPr>
            <a:spLocks noGrp="1"/>
          </p:cNvSpPr>
          <p:nvPr>
            <p:ph type="body" sz="quarter" idx="10"/>
          </p:nvPr>
        </p:nvSpPr>
        <p:spPr>
          <a:xfrm>
            <a:off x="300879" y="1236039"/>
            <a:ext cx="11393261" cy="500784"/>
          </a:xfrm>
        </p:spPr>
        <p:txBody>
          <a:bodyPr/>
          <a:lstStyle/>
          <a:p>
            <a:r>
              <a:rPr lang="en-US"/>
              <a:t>EU legislative framework on Climate Change</a:t>
            </a:r>
            <a:endParaRPr lang="pt-PT"/>
          </a:p>
        </p:txBody>
      </p:sp>
      <p:sp>
        <p:nvSpPr>
          <p:cNvPr id="10" name="Title 4">
            <a:extLst>
              <a:ext uri="{FF2B5EF4-FFF2-40B4-BE49-F238E27FC236}">
                <a16:creationId xmlns:a16="http://schemas.microsoft.com/office/drawing/2014/main" id="{4521CE0E-79FF-55B3-7F49-3EAB29E467AE}"/>
              </a:ext>
            </a:extLst>
          </p:cNvPr>
          <p:cNvSpPr txBox="1">
            <a:spLocks/>
          </p:cNvSpPr>
          <p:nvPr/>
        </p:nvSpPr>
        <p:spPr>
          <a:xfrm>
            <a:off x="399369" y="673521"/>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412693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50F9-84DA-0869-756B-213A803FE0AF}"/>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9608FA4-61E4-E0E8-D98B-D4666DBAEB20}"/>
              </a:ext>
            </a:extLst>
          </p:cNvPr>
          <p:cNvSpPr>
            <a:spLocks noGrp="1"/>
          </p:cNvSpPr>
          <p:nvPr>
            <p:ph sz="quarter" idx="12"/>
          </p:nvPr>
        </p:nvSpPr>
        <p:spPr>
          <a:xfrm>
            <a:off x="399369" y="1864033"/>
            <a:ext cx="10030092" cy="4491611"/>
          </a:xfrm>
        </p:spPr>
        <p:txBody>
          <a:bodyPr>
            <a:normAutofit/>
          </a:bodyPr>
          <a:lstStyle/>
          <a:p>
            <a:pPr algn="just"/>
            <a:r>
              <a:rPr lang="en-US"/>
              <a:t>Greenhouse gases (GHG) are atmospheric gases that trap heat from the sun, preventing it from escaping into space and causing the planet to warm, a process known as the greenhouse effect. </a:t>
            </a:r>
          </a:p>
          <a:p>
            <a:pPr algn="just"/>
            <a:r>
              <a:rPr lang="en-US"/>
              <a:t>The main GHGs include carbon dioxide (CO₂), methane (CH₄), nitrous oxide (N₂O), and fluorinated gases, produced primarily through burning fossil fuels, agriculture, and industrial processes. </a:t>
            </a:r>
          </a:p>
          <a:p>
            <a:pPr algn="just"/>
            <a:r>
              <a:rPr lang="en-US"/>
              <a:t>The rapid increase of GHG concentrations since the Industrial Revolution is the principal driver of climate change, with far-reaching consequences for ecosystems, human health, food security, and the global economy.</a:t>
            </a:r>
          </a:p>
        </p:txBody>
      </p:sp>
      <p:sp>
        <p:nvSpPr>
          <p:cNvPr id="2" name="Title 4">
            <a:extLst>
              <a:ext uri="{FF2B5EF4-FFF2-40B4-BE49-F238E27FC236}">
                <a16:creationId xmlns:a16="http://schemas.microsoft.com/office/drawing/2014/main" id="{543B77BA-E9C7-665A-5E18-46AEBCD0E304}"/>
              </a:ext>
            </a:extLst>
          </p:cNvPr>
          <p:cNvSpPr txBox="1">
            <a:spLocks/>
          </p:cNvSpPr>
          <p:nvPr/>
        </p:nvSpPr>
        <p:spPr>
          <a:xfrm>
            <a:off x="399369" y="812666"/>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pic>
        <p:nvPicPr>
          <p:cNvPr id="3" name="Picture 2">
            <a:extLst>
              <a:ext uri="{FF2B5EF4-FFF2-40B4-BE49-F238E27FC236}">
                <a16:creationId xmlns:a16="http://schemas.microsoft.com/office/drawing/2014/main" id="{86BCE54D-5770-E337-A943-03ADAEC9F1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8533" y="4693023"/>
            <a:ext cx="3305098" cy="1888452"/>
          </a:xfrm>
          <a:prstGeom prst="rect">
            <a:avLst/>
          </a:prstGeom>
          <a:noFill/>
        </p:spPr>
      </p:pic>
      <p:sp>
        <p:nvSpPr>
          <p:cNvPr id="8" name="Text Placeholder 7">
            <a:extLst>
              <a:ext uri="{FF2B5EF4-FFF2-40B4-BE49-F238E27FC236}">
                <a16:creationId xmlns:a16="http://schemas.microsoft.com/office/drawing/2014/main" id="{181D5147-B8B8-DE73-7932-D1474D74691F}"/>
              </a:ext>
            </a:extLst>
          </p:cNvPr>
          <p:cNvSpPr>
            <a:spLocks noGrp="1"/>
          </p:cNvSpPr>
          <p:nvPr>
            <p:ph type="body" sz="quarter" idx="10"/>
          </p:nvPr>
        </p:nvSpPr>
        <p:spPr/>
        <p:txBody>
          <a:bodyPr/>
          <a:lstStyle/>
          <a:p>
            <a:r>
              <a:rPr lang="en-US"/>
              <a:t>Greenhouse-gases (GHG</a:t>
            </a:r>
            <a:endParaRPr lang="pt-PT"/>
          </a:p>
        </p:txBody>
      </p:sp>
    </p:spTree>
    <p:custDataLst>
      <p:tags r:id="rId1"/>
    </p:custDataLst>
    <p:extLst>
      <p:ext uri="{BB962C8B-B14F-4D97-AF65-F5344CB8AC3E}">
        <p14:creationId xmlns:p14="http://schemas.microsoft.com/office/powerpoint/2010/main" val="1967557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B0826-AF65-6363-59C5-D47C161616A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104F95E-50F5-16D6-D2B5-93744679E352}"/>
              </a:ext>
            </a:extLst>
          </p:cNvPr>
          <p:cNvSpPr>
            <a:spLocks noGrp="1"/>
          </p:cNvSpPr>
          <p:nvPr>
            <p:ph sz="quarter" idx="12"/>
          </p:nvPr>
        </p:nvSpPr>
        <p:spPr>
          <a:xfrm>
            <a:off x="365504" y="1634083"/>
            <a:ext cx="10049970" cy="4907827"/>
          </a:xfrm>
        </p:spPr>
        <p:txBody>
          <a:bodyPr>
            <a:normAutofit/>
          </a:bodyPr>
          <a:lstStyle/>
          <a:p>
            <a:r>
              <a:rPr lang="en-US"/>
              <a:t>The carbon footprint is </a:t>
            </a:r>
            <a:r>
              <a:rPr lang="en-US" b="1" i="1">
                <a:solidFill>
                  <a:srgbClr val="7FB22C"/>
                </a:solidFill>
              </a:rPr>
              <a:t>“the sum total of all the greenhouse gas emissions that had to take place in order for a product to be produced or for an activity to take place.” </a:t>
            </a:r>
            <a:r>
              <a:rPr lang="en-US" i="1"/>
              <a:t>(Berners-Lee, 2020)</a:t>
            </a:r>
          </a:p>
          <a:p>
            <a:r>
              <a:rPr lang="en-US"/>
              <a:t>Products and activities that produce carbon footprint: </a:t>
            </a:r>
          </a:p>
          <a:p>
            <a:pPr marL="0" indent="0">
              <a:buNone/>
            </a:pPr>
            <a:r>
              <a:rPr lang="en-US" b="1" i="1">
                <a:solidFill>
                  <a:srgbClr val="7FB22C"/>
                </a:solidFill>
              </a:rPr>
              <a:t>		household energy use </a:t>
            </a:r>
          </a:p>
          <a:p>
            <a:pPr marL="0" indent="0">
              <a:buNone/>
            </a:pPr>
            <a:r>
              <a:rPr lang="en-US" b="1" i="1">
                <a:solidFill>
                  <a:srgbClr val="7FB22C"/>
                </a:solidFill>
              </a:rPr>
              <a:t>		transport </a:t>
            </a:r>
          </a:p>
          <a:p>
            <a:pPr marL="0" indent="0">
              <a:buNone/>
            </a:pPr>
            <a:r>
              <a:rPr lang="en-US" b="1" i="1">
                <a:solidFill>
                  <a:srgbClr val="7FB22C"/>
                </a:solidFill>
              </a:rPr>
              <a:t>		food </a:t>
            </a:r>
          </a:p>
          <a:p>
            <a:pPr marL="0" indent="0">
              <a:buNone/>
            </a:pPr>
            <a:r>
              <a:rPr lang="en-US" b="1" i="1">
                <a:solidFill>
                  <a:srgbClr val="7FB22C"/>
                </a:solidFill>
              </a:rPr>
              <a:t>		everything else</a:t>
            </a:r>
          </a:p>
          <a:p>
            <a:r>
              <a:rPr lang="en-US"/>
              <a:t>A </a:t>
            </a:r>
            <a:r>
              <a:rPr lang="en-US" u="sng"/>
              <a:t>person’s carbon footprint </a:t>
            </a:r>
            <a:r>
              <a:rPr lang="en-US"/>
              <a:t>is the combined total of the products they buy and use, the activities they undertake.</a:t>
            </a:r>
          </a:p>
          <a:p>
            <a:r>
              <a:rPr lang="en-US"/>
              <a:t>Unsurprisingly, in general terms the size of a person’s carbon footprint tends to </a:t>
            </a:r>
            <a:r>
              <a:rPr lang="en-US" u="sng"/>
              <a:t>increase with wealth</a:t>
            </a:r>
            <a:r>
              <a:rPr lang="en-US"/>
              <a:t>.</a:t>
            </a:r>
          </a:p>
          <a:p>
            <a:r>
              <a:rPr lang="en-US"/>
              <a:t>Carbon footprint calculators</a:t>
            </a:r>
            <a:r>
              <a:rPr lang="en-US" i="1"/>
              <a:t>: </a:t>
            </a:r>
            <a:r>
              <a:rPr lang="en-US">
                <a:hlinkClick r:id="rId4"/>
              </a:rPr>
              <a:t>from the Nature Conservancy</a:t>
            </a:r>
            <a:r>
              <a:rPr lang="en-US"/>
              <a:t>; </a:t>
            </a:r>
            <a:r>
              <a:rPr lang="en-US">
                <a:hlinkClick r:id="rId5"/>
              </a:rPr>
              <a:t>from the United States Environmental Protection Agency</a:t>
            </a:r>
            <a:endParaRPr lang="el-GR" i="1"/>
          </a:p>
        </p:txBody>
      </p:sp>
      <p:pic>
        <p:nvPicPr>
          <p:cNvPr id="2" name="Picture 1">
            <a:extLst>
              <a:ext uri="{FF2B5EF4-FFF2-40B4-BE49-F238E27FC236}">
                <a16:creationId xmlns:a16="http://schemas.microsoft.com/office/drawing/2014/main" id="{FEF0E17B-6975-B66C-5BB1-915EC2A471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6569" y="2358353"/>
            <a:ext cx="3845455" cy="2141294"/>
          </a:xfrm>
          <a:prstGeom prst="rect">
            <a:avLst/>
          </a:prstGeom>
        </p:spPr>
      </p:pic>
      <p:sp>
        <p:nvSpPr>
          <p:cNvPr id="3" name="Title 4">
            <a:extLst>
              <a:ext uri="{FF2B5EF4-FFF2-40B4-BE49-F238E27FC236}">
                <a16:creationId xmlns:a16="http://schemas.microsoft.com/office/drawing/2014/main" id="{6B99B699-5818-B141-3251-FDD3895205DE}"/>
              </a:ext>
            </a:extLst>
          </p:cNvPr>
          <p:cNvSpPr txBox="1">
            <a:spLocks/>
          </p:cNvSpPr>
          <p:nvPr/>
        </p:nvSpPr>
        <p:spPr>
          <a:xfrm>
            <a:off x="553482" y="74303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3762238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6C2E-2F5A-1648-0370-233E3AAFD7B1}"/>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EC94C9E-D2EA-DAFF-DA55-CA471F2B11C3}"/>
              </a:ext>
            </a:extLst>
          </p:cNvPr>
          <p:cNvSpPr>
            <a:spLocks noGrp="1"/>
          </p:cNvSpPr>
          <p:nvPr>
            <p:ph sz="quarter" idx="12"/>
          </p:nvPr>
        </p:nvSpPr>
        <p:spPr>
          <a:xfrm>
            <a:off x="295358" y="1723793"/>
            <a:ext cx="10149361" cy="4397619"/>
          </a:xfrm>
        </p:spPr>
        <p:txBody>
          <a:bodyPr>
            <a:normAutofit fontScale="92500"/>
          </a:bodyPr>
          <a:lstStyle/>
          <a:p>
            <a:pPr algn="just"/>
            <a:r>
              <a:rPr lang="en-US"/>
              <a:t>Carbon credits are tradable instruments (typically a virtual certificate) that convey a claim to avoided greenhouse gas (GHG) emissions or enhanced GHG removals.</a:t>
            </a:r>
          </a:p>
          <a:p>
            <a:pPr marL="0" indent="0" algn="ctr">
              <a:buNone/>
            </a:pPr>
            <a:r>
              <a:rPr lang="en-US">
                <a:solidFill>
                  <a:srgbClr val="7FB22C"/>
                </a:solidFill>
              </a:rPr>
              <a:t>1 Carbon Credit = one tone of carbon dioxide equivalent (𝐶𝑂</a:t>
            </a:r>
            <a:r>
              <a:rPr lang="en-US" baseline="-25000">
                <a:solidFill>
                  <a:srgbClr val="7FB22C"/>
                </a:solidFill>
              </a:rPr>
              <a:t>2</a:t>
            </a:r>
            <a:r>
              <a:rPr lang="en-US">
                <a:solidFill>
                  <a:srgbClr val="7FB22C"/>
                </a:solidFill>
              </a:rPr>
              <a:t>𝑒 )</a:t>
            </a:r>
          </a:p>
          <a:p>
            <a:pPr marL="0" indent="0" algn="ctr">
              <a:buNone/>
            </a:pPr>
            <a:r>
              <a:rPr lang="en-US"/>
              <a:t>(a single carbon credit is equivalent to the removal or avoidance of one tone of carbon dioxide or its equivalent in other greenhouse gases). </a:t>
            </a:r>
          </a:p>
          <a:p>
            <a:pPr marL="0" indent="0" algn="ctr">
              <a:buNone/>
            </a:pPr>
            <a:endParaRPr lang="en-US"/>
          </a:p>
          <a:p>
            <a:pPr algn="just"/>
            <a:r>
              <a:rPr lang="en-US"/>
              <a:t>Carbon credits are generated by projects like renewable energy or reforestation, and companies buy them to offset their own emissions and support climate action. </a:t>
            </a:r>
          </a:p>
          <a:p>
            <a:pPr algn="just"/>
            <a:r>
              <a:rPr lang="en-US"/>
              <a:t>Once a credit is purchased and retired, it ensures the reduction is permanent and cannot be reused. </a:t>
            </a:r>
          </a:p>
          <a:p>
            <a:pPr algn="just"/>
            <a:endParaRPr lang="en-US"/>
          </a:p>
          <a:p>
            <a:r>
              <a:rPr lang="en-US"/>
              <a:t>Watch this video: </a:t>
            </a:r>
            <a:r>
              <a:rPr lang="en-US" u="sng" err="1">
                <a:hlinkClick r:id="rId3"/>
              </a:rPr>
              <a:t>ClimateChange_CarbonCredits_CarbonOffsetingProjects</a:t>
            </a:r>
            <a:r>
              <a:rPr lang="en-US"/>
              <a:t> </a:t>
            </a:r>
          </a:p>
          <a:p>
            <a:r>
              <a:rPr lang="en-US"/>
              <a:t>Read here: </a:t>
            </a:r>
            <a:r>
              <a:rPr lang="en-US" u="sng">
                <a:hlinkClick r:id="rId4"/>
              </a:rPr>
              <a:t>Carbon Offset Guide</a:t>
            </a:r>
            <a:br>
              <a:rPr lang="en-US"/>
            </a:br>
            <a:endParaRPr lang="el-GR" i="1"/>
          </a:p>
        </p:txBody>
      </p:sp>
      <p:sp>
        <p:nvSpPr>
          <p:cNvPr id="2" name="Title 4">
            <a:extLst>
              <a:ext uri="{FF2B5EF4-FFF2-40B4-BE49-F238E27FC236}">
                <a16:creationId xmlns:a16="http://schemas.microsoft.com/office/drawing/2014/main" id="{C2984840-3ECF-DC51-B344-A86D722682E8}"/>
              </a:ext>
            </a:extLst>
          </p:cNvPr>
          <p:cNvSpPr txBox="1">
            <a:spLocks/>
          </p:cNvSpPr>
          <p:nvPr/>
        </p:nvSpPr>
        <p:spPr>
          <a:xfrm>
            <a:off x="295358" y="736588"/>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1853767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75200-9EEE-DDAB-5A5B-B58F29C2B27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8797FEB-CE81-DD90-404F-89FAF91DC867}"/>
              </a:ext>
            </a:extLst>
          </p:cNvPr>
          <p:cNvSpPr>
            <a:spLocks noGrp="1"/>
          </p:cNvSpPr>
          <p:nvPr>
            <p:ph sz="quarter" idx="12"/>
          </p:nvPr>
        </p:nvSpPr>
        <p:spPr>
          <a:xfrm>
            <a:off x="4829130" y="1579306"/>
            <a:ext cx="6143670" cy="5096388"/>
          </a:xfrm>
        </p:spPr>
        <p:txBody>
          <a:bodyPr>
            <a:normAutofit fontScale="85000" lnSpcReduction="10000"/>
          </a:bodyPr>
          <a:lstStyle/>
          <a:p>
            <a:r>
              <a:rPr lang="en-US"/>
              <a:t>Circular economy is a model of production and consumption</a:t>
            </a:r>
          </a:p>
          <a:p>
            <a:r>
              <a:rPr lang="en-US"/>
              <a:t>The life cycle of products is extended</a:t>
            </a:r>
          </a:p>
          <a:p>
            <a:r>
              <a:rPr lang="en-US"/>
              <a:t>It implies, for example:</a:t>
            </a:r>
          </a:p>
          <a:p>
            <a:pPr lvl="1">
              <a:buFont typeface="Wingdings" panose="05000000000000000000" pitchFamily="2" charset="2"/>
              <a:buChar char="§"/>
            </a:pPr>
            <a:r>
              <a:rPr lang="en-US" sz="1800"/>
              <a:t>reducing waste to a minimum</a:t>
            </a:r>
          </a:p>
          <a:p>
            <a:pPr lvl="1">
              <a:buFont typeface="Wingdings" panose="05000000000000000000" pitchFamily="2" charset="2"/>
              <a:buChar char="§"/>
            </a:pPr>
            <a:r>
              <a:rPr lang="en-US" sz="1800"/>
              <a:t>recycling materials of products that reach the end of its life</a:t>
            </a:r>
          </a:p>
          <a:p>
            <a:r>
              <a:rPr lang="en-US"/>
              <a:t>And generates benefits, such as:</a:t>
            </a:r>
          </a:p>
          <a:p>
            <a:pPr lvl="1">
              <a:buFont typeface="Wingdings" panose="05000000000000000000" pitchFamily="2" charset="2"/>
              <a:buChar char="§"/>
            </a:pPr>
            <a:r>
              <a:rPr lang="en-US" sz="1800"/>
              <a:t>slows down the use of natural resources, </a:t>
            </a:r>
          </a:p>
          <a:p>
            <a:pPr lvl="1">
              <a:buFont typeface="Wingdings" panose="05000000000000000000" pitchFamily="2" charset="2"/>
              <a:buChar char="§"/>
            </a:pPr>
            <a:r>
              <a:rPr lang="en-US" sz="1800"/>
              <a:t>reduces landscape and habitat disruption and helps to limit biodiversity loss</a:t>
            </a:r>
          </a:p>
          <a:p>
            <a:pPr lvl="1">
              <a:buFont typeface="Wingdings" panose="05000000000000000000" pitchFamily="2" charset="2"/>
              <a:buChar char="§"/>
            </a:pPr>
            <a:r>
              <a:rPr lang="en-US" sz="1800"/>
              <a:t>contributes to reduce GHG emissions</a:t>
            </a:r>
          </a:p>
          <a:p>
            <a:pPr lvl="1">
              <a:buFont typeface="Wingdings" panose="05000000000000000000" pitchFamily="2" charset="2"/>
              <a:buChar char="§"/>
            </a:pPr>
            <a:r>
              <a:rPr lang="en-US" sz="1800"/>
              <a:t>reduces raw materials dependency and helps to mitigate the risks associated with supply chains</a:t>
            </a:r>
            <a:endParaRPr lang="en-IE" sz="1800"/>
          </a:p>
          <a:p>
            <a:pPr marL="0" indent="0">
              <a:buNone/>
            </a:pPr>
            <a:endParaRPr lang="en-US" sz="1600"/>
          </a:p>
          <a:p>
            <a:pPr marL="0" indent="0">
              <a:buNone/>
            </a:pPr>
            <a:r>
              <a:rPr lang="en-US" sz="1600" b="1">
                <a:solidFill>
                  <a:srgbClr val="255839"/>
                </a:solidFill>
              </a:rPr>
              <a:t>Trainer tip: </a:t>
            </a:r>
            <a:r>
              <a:rPr lang="en-US" sz="1600"/>
              <a:t>Ask learners to identify one product they use at work and trace where it goes at end of life. This makes circular economy tangible and sector-specific. The 10 R’s framework gives learners a practical decision-making tool - refer them to it.</a:t>
            </a:r>
          </a:p>
        </p:txBody>
      </p:sp>
      <p:sp>
        <p:nvSpPr>
          <p:cNvPr id="10" name="Isosceles Triangle 9">
            <a:extLst>
              <a:ext uri="{FF2B5EF4-FFF2-40B4-BE49-F238E27FC236}">
                <a16:creationId xmlns:a16="http://schemas.microsoft.com/office/drawing/2014/main" id="{8F2A96E7-2537-CF16-388D-10EBFB11F8C9}"/>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0E17DA3D-DF1E-7349-6C3F-6D04585F27ED}"/>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a:t>Picture</a:t>
            </a:r>
          </a:p>
        </p:txBody>
      </p:sp>
      <p:pic>
        <p:nvPicPr>
          <p:cNvPr id="1026" name="Picture 2" descr="Infographic explaining the circular economy model">
            <a:extLst>
              <a:ext uri="{FF2B5EF4-FFF2-40B4-BE49-F238E27FC236}">
                <a16:creationId xmlns:a16="http://schemas.microsoft.com/office/drawing/2014/main" id="{762AB9B6-9341-3CF8-0046-17FA8F8F8C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99" t="11255" r="4073" b="12554"/>
          <a:stretch>
            <a:fillRect/>
          </a:stretch>
        </p:blipFill>
        <p:spPr bwMode="auto">
          <a:xfrm>
            <a:off x="-4872" y="1558872"/>
            <a:ext cx="4809507" cy="499894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4">
            <a:extLst>
              <a:ext uri="{FF2B5EF4-FFF2-40B4-BE49-F238E27FC236}">
                <a16:creationId xmlns:a16="http://schemas.microsoft.com/office/drawing/2014/main" id="{6720926C-66C2-4496-25B2-33566CEADDEB}"/>
              </a:ext>
            </a:extLst>
          </p:cNvPr>
          <p:cNvSpPr txBox="1">
            <a:spLocks/>
          </p:cNvSpPr>
          <p:nvPr/>
        </p:nvSpPr>
        <p:spPr>
          <a:xfrm>
            <a:off x="1930218" y="34919"/>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
        <p:nvSpPr>
          <p:cNvPr id="4" name="Title 4">
            <a:extLst>
              <a:ext uri="{FF2B5EF4-FFF2-40B4-BE49-F238E27FC236}">
                <a16:creationId xmlns:a16="http://schemas.microsoft.com/office/drawing/2014/main" id="{99474362-5CAA-2E69-123A-9C23033D87C2}"/>
              </a:ext>
            </a:extLst>
          </p:cNvPr>
          <p:cNvSpPr txBox="1">
            <a:spLocks/>
          </p:cNvSpPr>
          <p:nvPr/>
        </p:nvSpPr>
        <p:spPr>
          <a:xfrm>
            <a:off x="4991919" y="1058088"/>
            <a:ext cx="8596668" cy="50078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a:solidFill>
                  <a:srgbClr val="00ADBB"/>
                </a:solidFill>
                <a:latin typeface="+mn-lt"/>
                <a:ea typeface="+mn-ea"/>
                <a:cs typeface="+mn-cs"/>
              </a:rPr>
              <a:t>Circular Economy</a:t>
            </a:r>
            <a:endParaRPr lang="el-GR" sz="2000">
              <a:solidFill>
                <a:srgbClr val="00ADBB"/>
              </a:solidFill>
              <a:latin typeface="+mn-lt"/>
              <a:ea typeface="+mn-ea"/>
              <a:cs typeface="+mn-cs"/>
            </a:endParaRPr>
          </a:p>
        </p:txBody>
      </p:sp>
    </p:spTree>
    <p:custDataLst>
      <p:tags r:id="rId1"/>
    </p:custDataLst>
    <p:extLst>
      <p:ext uri="{BB962C8B-B14F-4D97-AF65-F5344CB8AC3E}">
        <p14:creationId xmlns:p14="http://schemas.microsoft.com/office/powerpoint/2010/main" val="119728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1D6E3-A61A-655B-3BFD-6E922B9C3F5F}"/>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12ECAA3-B4D7-2C3C-8FE8-D32AB7912254}"/>
              </a:ext>
            </a:extLst>
          </p:cNvPr>
          <p:cNvSpPr>
            <a:spLocks noGrp="1"/>
          </p:cNvSpPr>
          <p:nvPr>
            <p:ph type="body" sz="quarter" idx="10"/>
          </p:nvPr>
        </p:nvSpPr>
        <p:spPr/>
        <p:txBody>
          <a:bodyPr/>
          <a:lstStyle/>
          <a:p>
            <a:r>
              <a:rPr lang="en-GB">
                <a:solidFill>
                  <a:srgbClr val="92D050"/>
                </a:solidFill>
              </a:rPr>
              <a:t>The EC’s Circular Economy Action Plan</a:t>
            </a:r>
            <a:endParaRPr lang="el-GR">
              <a:solidFill>
                <a:srgbClr val="92D050"/>
              </a:solidFill>
            </a:endParaRPr>
          </a:p>
        </p:txBody>
      </p:sp>
      <p:sp>
        <p:nvSpPr>
          <p:cNvPr id="7" name="Content Placeholder 6">
            <a:extLst>
              <a:ext uri="{FF2B5EF4-FFF2-40B4-BE49-F238E27FC236}">
                <a16:creationId xmlns:a16="http://schemas.microsoft.com/office/drawing/2014/main" id="{EC7932C3-64D9-AD7E-E29F-007598520DA0}"/>
              </a:ext>
            </a:extLst>
          </p:cNvPr>
          <p:cNvSpPr>
            <a:spLocks noGrp="1"/>
          </p:cNvSpPr>
          <p:nvPr>
            <p:ph sz="quarter" idx="12"/>
          </p:nvPr>
        </p:nvSpPr>
        <p:spPr>
          <a:xfrm>
            <a:off x="399368" y="1993444"/>
            <a:ext cx="5205785" cy="4429126"/>
          </a:xfrm>
        </p:spPr>
        <p:txBody>
          <a:bodyPr>
            <a:normAutofit fontScale="92500" lnSpcReduction="10000"/>
          </a:bodyPr>
          <a:lstStyle/>
          <a:p>
            <a:r>
              <a:rPr lang="en-GB" noProof="0"/>
              <a:t>recognises circular economy as a prerequisite for climate neutrality.</a:t>
            </a:r>
          </a:p>
          <a:p>
            <a:pPr marL="0" indent="0">
              <a:buNone/>
            </a:pPr>
            <a:r>
              <a:rPr lang="en-US" noProof="0"/>
              <a:t>The extraction and processing of materials account for around 50% of global GHG emissions - key aim of the circular economy is to </a:t>
            </a:r>
            <a:r>
              <a:rPr lang="en-US" noProof="0">
                <a:solidFill>
                  <a:schemeClr val="accent2"/>
                </a:solidFill>
              </a:rPr>
              <a:t>retain the value of products and materials in use for as long as possible</a:t>
            </a:r>
            <a:endParaRPr lang="en-US"/>
          </a:p>
          <a:p>
            <a:pPr lvl="1">
              <a:buFont typeface="Wingdings" panose="05000000000000000000" pitchFamily="2" charset="2"/>
              <a:buChar char="§"/>
            </a:pPr>
            <a:r>
              <a:rPr lang="en-US" sz="1800" noProof="0"/>
              <a:t>reduce the demand for virgin materials</a:t>
            </a:r>
          </a:p>
          <a:p>
            <a:pPr lvl="1">
              <a:buFont typeface="Wingdings" panose="05000000000000000000" pitchFamily="2" charset="2"/>
              <a:buChar char="§"/>
            </a:pPr>
            <a:r>
              <a:rPr lang="en-US" sz="1800" noProof="0"/>
              <a:t>safe and sustainable design</a:t>
            </a:r>
          </a:p>
          <a:p>
            <a:pPr lvl="1">
              <a:buFont typeface="Wingdings" panose="05000000000000000000" pitchFamily="2" charset="2"/>
              <a:buChar char="§"/>
            </a:pPr>
            <a:r>
              <a:rPr lang="en-US" sz="1800" noProof="0"/>
              <a:t>efficient production</a:t>
            </a:r>
          </a:p>
          <a:p>
            <a:pPr lvl="1">
              <a:buFont typeface="Wingdings" panose="05000000000000000000" pitchFamily="2" charset="2"/>
              <a:buChar char="§"/>
            </a:pPr>
            <a:r>
              <a:rPr lang="en-US" sz="1800" noProof="0"/>
              <a:t>sustainable consumption</a:t>
            </a:r>
          </a:p>
          <a:p>
            <a:pPr lvl="1">
              <a:buFont typeface="Wingdings" panose="05000000000000000000" pitchFamily="2" charset="2"/>
              <a:buChar char="§"/>
            </a:pPr>
            <a:r>
              <a:rPr lang="en-US" sz="1800" noProof="0"/>
              <a:t>longer and better use of products </a:t>
            </a:r>
          </a:p>
          <a:p>
            <a:pPr lvl="1">
              <a:buFont typeface="Wingdings" panose="05000000000000000000" pitchFamily="2" charset="2"/>
              <a:buChar char="§"/>
            </a:pPr>
            <a:r>
              <a:rPr lang="en-US" sz="1800" noProof="0"/>
              <a:t>using waste as a resource</a:t>
            </a:r>
          </a:p>
          <a:p>
            <a:pPr lvl="1">
              <a:buFont typeface="Wingdings" panose="05000000000000000000" pitchFamily="2" charset="2"/>
              <a:buChar char="§"/>
            </a:pPr>
            <a:r>
              <a:rPr lang="en-US" sz="1800"/>
              <a:t>energy-intensive parts of the circular economy powered by renewable energy</a:t>
            </a:r>
          </a:p>
        </p:txBody>
      </p:sp>
      <p:grpSp>
        <p:nvGrpSpPr>
          <p:cNvPr id="9" name="Group 8">
            <a:extLst>
              <a:ext uri="{FF2B5EF4-FFF2-40B4-BE49-F238E27FC236}">
                <a16:creationId xmlns:a16="http://schemas.microsoft.com/office/drawing/2014/main" id="{74AA2F6B-5128-B161-D7E6-CC108BF72AE2}"/>
              </a:ext>
            </a:extLst>
          </p:cNvPr>
          <p:cNvGrpSpPr/>
          <p:nvPr/>
        </p:nvGrpSpPr>
        <p:grpSpPr>
          <a:xfrm>
            <a:off x="5486400" y="1492660"/>
            <a:ext cx="6705600" cy="4907828"/>
            <a:chOff x="5486400" y="1492660"/>
            <a:chExt cx="6705600" cy="4907828"/>
          </a:xfrm>
        </p:grpSpPr>
        <p:pic>
          <p:nvPicPr>
            <p:cNvPr id="4" name="Picture 3">
              <a:extLst>
                <a:ext uri="{FF2B5EF4-FFF2-40B4-BE49-F238E27FC236}">
                  <a16:creationId xmlns:a16="http://schemas.microsoft.com/office/drawing/2014/main" id="{46D8487E-EC7B-99AC-2E84-A603B8024E78}"/>
                </a:ext>
              </a:extLst>
            </p:cNvPr>
            <p:cNvPicPr>
              <a:picLocks noChangeAspect="1"/>
            </p:cNvPicPr>
            <p:nvPr/>
          </p:nvPicPr>
          <p:blipFill>
            <a:blip r:embed="rId4"/>
            <a:srcRect l="10731" t="3637" r="7167"/>
            <a:stretch>
              <a:fillRect/>
            </a:stretch>
          </p:blipFill>
          <p:spPr>
            <a:xfrm>
              <a:off x="5486400" y="1492660"/>
              <a:ext cx="6705600" cy="4907828"/>
            </a:xfrm>
            <a:prstGeom prst="rect">
              <a:avLst/>
            </a:prstGeom>
          </p:spPr>
        </p:pic>
        <p:pic>
          <p:nvPicPr>
            <p:cNvPr id="8" name="Picture 7">
              <a:extLst>
                <a:ext uri="{FF2B5EF4-FFF2-40B4-BE49-F238E27FC236}">
                  <a16:creationId xmlns:a16="http://schemas.microsoft.com/office/drawing/2014/main" id="{BDF8D6F8-7710-C8CA-221D-E9079F656EE8}"/>
                </a:ext>
              </a:extLst>
            </p:cNvPr>
            <p:cNvPicPr>
              <a:picLocks noChangeAspect="1"/>
            </p:cNvPicPr>
            <p:nvPr/>
          </p:nvPicPr>
          <p:blipFill>
            <a:blip r:embed="rId4"/>
            <a:srcRect l="2904" t="20639" r="89681" b="69070"/>
            <a:stretch>
              <a:fillRect/>
            </a:stretch>
          </p:blipFill>
          <p:spPr>
            <a:xfrm>
              <a:off x="5605153" y="2068982"/>
              <a:ext cx="605641" cy="524125"/>
            </a:xfrm>
            <a:prstGeom prst="rect">
              <a:avLst/>
            </a:prstGeom>
          </p:spPr>
        </p:pic>
      </p:grpSp>
      <p:sp>
        <p:nvSpPr>
          <p:cNvPr id="2" name="Title 4">
            <a:extLst>
              <a:ext uri="{FF2B5EF4-FFF2-40B4-BE49-F238E27FC236}">
                <a16:creationId xmlns:a16="http://schemas.microsoft.com/office/drawing/2014/main" id="{99729372-8E14-82E4-89F6-7264BDC0B1F1}"/>
              </a:ext>
            </a:extLst>
          </p:cNvPr>
          <p:cNvSpPr txBox="1">
            <a:spLocks/>
          </p:cNvSpPr>
          <p:nvPr/>
        </p:nvSpPr>
        <p:spPr>
          <a:xfrm>
            <a:off x="2032960" y="117826"/>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2541993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AC3E9-2C97-F0ED-9337-00D8D498C6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F96A11D-F266-2189-2815-2E46DF5F941A}"/>
              </a:ext>
            </a:extLst>
          </p:cNvPr>
          <p:cNvSpPr>
            <a:spLocks noGrp="1"/>
          </p:cNvSpPr>
          <p:nvPr>
            <p:ph type="title"/>
          </p:nvPr>
        </p:nvSpPr>
        <p:spPr>
          <a:xfrm>
            <a:off x="224366" y="950520"/>
            <a:ext cx="8596668" cy="1320800"/>
          </a:xfrm>
        </p:spPr>
        <p:txBody>
          <a:bodyPr/>
          <a:lstStyle/>
          <a:p>
            <a:r>
              <a:rPr lang="en-US">
                <a:solidFill>
                  <a:srgbClr val="255839"/>
                </a:solidFill>
              </a:rPr>
              <a:t>The 10 R’s of the Circular Economy</a:t>
            </a:r>
            <a:endParaRPr lang="el-GR">
              <a:solidFill>
                <a:srgbClr val="255839"/>
              </a:solidFill>
            </a:endParaRPr>
          </a:p>
        </p:txBody>
      </p:sp>
      <p:sp>
        <p:nvSpPr>
          <p:cNvPr id="5" name="Content Placeholder 4">
            <a:extLst>
              <a:ext uri="{FF2B5EF4-FFF2-40B4-BE49-F238E27FC236}">
                <a16:creationId xmlns:a16="http://schemas.microsoft.com/office/drawing/2014/main" id="{E47EAAF8-B922-6C25-4436-1389DFEB99DE}"/>
              </a:ext>
            </a:extLst>
          </p:cNvPr>
          <p:cNvSpPr>
            <a:spLocks noGrp="1"/>
          </p:cNvSpPr>
          <p:nvPr>
            <p:ph sz="quarter" idx="12"/>
          </p:nvPr>
        </p:nvSpPr>
        <p:spPr>
          <a:xfrm>
            <a:off x="224366" y="1850240"/>
            <a:ext cx="9945510" cy="5096388"/>
          </a:xfrm>
        </p:spPr>
        <p:txBody>
          <a:bodyPr/>
          <a:lstStyle/>
          <a:p>
            <a:pPr marL="0" indent="0">
              <a:buNone/>
            </a:pPr>
            <a:r>
              <a:rPr lang="en-GB" noProof="0"/>
              <a:t>The 10 "R" strategies guide circular thinking.</a:t>
            </a:r>
          </a:p>
          <a:p>
            <a:r>
              <a:rPr lang="en-GB" noProof="0"/>
              <a:t>These 10 Rs represent practical actions to minimise resource use, extend product life, and close the loop</a:t>
            </a:r>
          </a:p>
          <a:p>
            <a:r>
              <a:rPr lang="en-GB" noProof="0"/>
              <a:t>Intended to help organisations prioritise actions to increase circularity performance</a:t>
            </a:r>
          </a:p>
          <a:p>
            <a:r>
              <a:rPr lang="en-GB" noProof="0"/>
              <a:t>Brings a life cycle perspective to guide the organisation in identifying the most effective strategy</a:t>
            </a:r>
          </a:p>
          <a:p>
            <a:r>
              <a:rPr lang="en-GB"/>
              <a:t>Different tools, such as</a:t>
            </a:r>
            <a:r>
              <a:rPr lang="en-GB" noProof="0"/>
              <a:t> ISO Circular Economy standards (ISO 59000 series) provide a strategic framework to support this transition</a:t>
            </a:r>
          </a:p>
          <a:p>
            <a:endParaRPr lang="en-GB" noProof="0"/>
          </a:p>
        </p:txBody>
      </p:sp>
      <p:sp>
        <p:nvSpPr>
          <p:cNvPr id="10" name="Isosceles Triangle 9">
            <a:extLst>
              <a:ext uri="{FF2B5EF4-FFF2-40B4-BE49-F238E27FC236}">
                <a16:creationId xmlns:a16="http://schemas.microsoft.com/office/drawing/2014/main" id="{279CB56B-15C1-595E-6C80-2BF780D7E24D}"/>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Title 4">
            <a:extLst>
              <a:ext uri="{FF2B5EF4-FFF2-40B4-BE49-F238E27FC236}">
                <a16:creationId xmlns:a16="http://schemas.microsoft.com/office/drawing/2014/main" id="{DB52E411-0E3A-9000-283C-8AFA58BA5CD2}"/>
              </a:ext>
            </a:extLst>
          </p:cNvPr>
          <p:cNvSpPr txBox="1">
            <a:spLocks/>
          </p:cNvSpPr>
          <p:nvPr/>
        </p:nvSpPr>
        <p:spPr>
          <a:xfrm>
            <a:off x="2015518" y="17198"/>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1711207896"/>
      </p:ext>
    </p:extLst>
  </p:cSld>
  <p:clrMapOvr>
    <a:masterClrMapping/>
  </p:clrMapOvr>
  <p:extLst>
    <p:ext uri="{6950BFC3-D8DA-4A85-94F7-54DA5524770B}">
      <p188:commentRel xmlns:p188="http://schemas.microsoft.com/office/powerpoint/2018/8/main" r:id="rId4"/>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B878-5703-A479-3BF3-5C0326498CB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81B18A-2EE7-3F57-E8EA-E6DA557BADAF}"/>
              </a:ext>
            </a:extLst>
          </p:cNvPr>
          <p:cNvSpPr>
            <a:spLocks noGrp="1"/>
          </p:cNvSpPr>
          <p:nvPr>
            <p:ph type="body" sz="quarter" idx="10"/>
          </p:nvPr>
        </p:nvSpPr>
        <p:spPr>
          <a:xfrm>
            <a:off x="399368" y="1609003"/>
            <a:ext cx="1619438" cy="825439"/>
          </a:xfrm>
        </p:spPr>
        <p:txBody>
          <a:bodyPr>
            <a:normAutofit fontScale="85000" lnSpcReduction="10000"/>
          </a:bodyPr>
          <a:lstStyle/>
          <a:p>
            <a:pPr marL="0" indent="0">
              <a:buNone/>
            </a:pPr>
            <a:r>
              <a:rPr lang="en-US">
                <a:solidFill>
                  <a:srgbClr val="92D050"/>
                </a:solidFill>
              </a:rPr>
              <a:t>A Compass for Sustainable</a:t>
            </a:r>
            <a:br>
              <a:rPr lang="en-US">
                <a:solidFill>
                  <a:srgbClr val="92D050"/>
                </a:solidFill>
              </a:rPr>
            </a:br>
            <a:r>
              <a:rPr lang="en-US">
                <a:solidFill>
                  <a:srgbClr val="92D050"/>
                </a:solidFill>
              </a:rPr>
              <a:t>Transformation </a:t>
            </a:r>
            <a:endParaRPr lang="el-GR">
              <a:solidFill>
                <a:srgbClr val="92D050"/>
              </a:solidFill>
            </a:endParaRPr>
          </a:p>
        </p:txBody>
      </p:sp>
      <p:sp>
        <p:nvSpPr>
          <p:cNvPr id="5" name="Title 4">
            <a:extLst>
              <a:ext uri="{FF2B5EF4-FFF2-40B4-BE49-F238E27FC236}">
                <a16:creationId xmlns:a16="http://schemas.microsoft.com/office/drawing/2014/main" id="{E4653084-BDE9-C302-CD97-7E3513AB5733}"/>
              </a:ext>
            </a:extLst>
          </p:cNvPr>
          <p:cNvSpPr>
            <a:spLocks noGrp="1"/>
          </p:cNvSpPr>
          <p:nvPr>
            <p:ph type="title"/>
          </p:nvPr>
        </p:nvSpPr>
        <p:spPr>
          <a:xfrm>
            <a:off x="399369" y="788988"/>
            <a:ext cx="8596668" cy="660400"/>
          </a:xfrm>
        </p:spPr>
        <p:txBody>
          <a:bodyPr/>
          <a:lstStyle/>
          <a:p>
            <a:r>
              <a:rPr lang="en-US">
                <a:solidFill>
                  <a:srgbClr val="255839"/>
                </a:solidFill>
              </a:rPr>
              <a:t>The 10 R’s of the Circular Economy</a:t>
            </a:r>
            <a:endParaRPr lang="el-GR">
              <a:solidFill>
                <a:srgbClr val="255839"/>
              </a:solidFill>
            </a:endParaRPr>
          </a:p>
        </p:txBody>
      </p:sp>
      <p:graphicFrame>
        <p:nvGraphicFramePr>
          <p:cNvPr id="2" name="Table 1">
            <a:extLst>
              <a:ext uri="{FF2B5EF4-FFF2-40B4-BE49-F238E27FC236}">
                <a16:creationId xmlns:a16="http://schemas.microsoft.com/office/drawing/2014/main" id="{3E6A6458-6D54-0978-547E-07F6EBDB738C}"/>
              </a:ext>
            </a:extLst>
          </p:cNvPr>
          <p:cNvGraphicFramePr>
            <a:graphicFrameLocks noGrp="1"/>
          </p:cNvGraphicFramePr>
          <p:nvPr/>
        </p:nvGraphicFramePr>
        <p:xfrm>
          <a:off x="2530440" y="1449387"/>
          <a:ext cx="7518231" cy="4396935"/>
        </p:xfrm>
        <a:graphic>
          <a:graphicData uri="http://schemas.openxmlformats.org/drawingml/2006/table">
            <a:tbl>
              <a:tblPr/>
              <a:tblGrid>
                <a:gridCol w="1174221">
                  <a:extLst>
                    <a:ext uri="{9D8B030D-6E8A-4147-A177-3AD203B41FA5}">
                      <a16:colId xmlns:a16="http://schemas.microsoft.com/office/drawing/2014/main" val="2120379088"/>
                    </a:ext>
                  </a:extLst>
                </a:gridCol>
                <a:gridCol w="1628592">
                  <a:extLst>
                    <a:ext uri="{9D8B030D-6E8A-4147-A177-3AD203B41FA5}">
                      <a16:colId xmlns:a16="http://schemas.microsoft.com/office/drawing/2014/main" val="4246528678"/>
                    </a:ext>
                  </a:extLst>
                </a:gridCol>
                <a:gridCol w="4715418">
                  <a:extLst>
                    <a:ext uri="{9D8B030D-6E8A-4147-A177-3AD203B41FA5}">
                      <a16:colId xmlns:a16="http://schemas.microsoft.com/office/drawing/2014/main" val="2014498020"/>
                    </a:ext>
                  </a:extLst>
                </a:gridCol>
              </a:tblGrid>
              <a:tr h="195301">
                <a:tc>
                  <a:txBody>
                    <a:bodyPr/>
                    <a:lstStyle/>
                    <a:p>
                      <a:pPr algn="ctr"/>
                      <a:r>
                        <a:rPr lang="pt-PT" sz="1000" b="1" err="1">
                          <a:solidFill>
                            <a:srgbClr val="18436C"/>
                          </a:solidFill>
                        </a:rPr>
                        <a:t>Goal</a:t>
                      </a:r>
                      <a:endParaRPr lang="pt-PT" sz="1000">
                        <a:solidFill>
                          <a:srgbClr val="18436C"/>
                        </a:solidFill>
                      </a:endParaRPr>
                    </a:p>
                  </a:txBody>
                  <a:tcPr marL="32617" marR="32617" marT="16309" marB="16309" anchor="ctr">
                    <a:lnL>
                      <a:noFill/>
                    </a:lnL>
                    <a:lnR>
                      <a:noFill/>
                    </a:lnR>
                    <a:lnT>
                      <a:noFill/>
                    </a:lnT>
                    <a:lnB>
                      <a:noFill/>
                    </a:lnB>
                    <a:noFill/>
                  </a:tcPr>
                </a:tc>
                <a:tc>
                  <a:txBody>
                    <a:bodyPr/>
                    <a:lstStyle/>
                    <a:p>
                      <a:pPr algn="ctr"/>
                      <a:r>
                        <a:rPr lang="pt-PT" sz="1000" b="1">
                          <a:solidFill>
                            <a:srgbClr val="18436C"/>
                          </a:solidFill>
                        </a:rPr>
                        <a:t>Strategy</a:t>
                      </a:r>
                      <a:endParaRPr lang="pt-PT" sz="1000">
                        <a:solidFill>
                          <a:srgbClr val="18436C"/>
                        </a:solidFill>
                      </a:endParaRPr>
                    </a:p>
                  </a:txBody>
                  <a:tcPr marL="32617" marR="32617" marT="16309" marB="16309" anchor="ctr">
                    <a:lnL>
                      <a:noFill/>
                    </a:lnL>
                    <a:lnR>
                      <a:noFill/>
                    </a:lnR>
                    <a:lnT>
                      <a:noFill/>
                    </a:lnT>
                    <a:lnB>
                      <a:noFill/>
                    </a:lnB>
                    <a:noFill/>
                  </a:tcPr>
                </a:tc>
                <a:tc>
                  <a:txBody>
                    <a:bodyPr/>
                    <a:lstStyle/>
                    <a:p>
                      <a:pPr algn="ctr"/>
                      <a:r>
                        <a:rPr lang="pt-PT" sz="1000" b="1" err="1">
                          <a:solidFill>
                            <a:srgbClr val="18436C"/>
                          </a:solidFill>
                        </a:rPr>
                        <a:t>Description</a:t>
                      </a:r>
                      <a:endParaRPr lang="pt-PT" sz="1000">
                        <a:solidFill>
                          <a:srgbClr val="18436C"/>
                        </a:solidFill>
                      </a:endParaRPr>
                    </a:p>
                  </a:txBody>
                  <a:tcPr marL="32617" marR="32617" marT="16309" marB="16309" anchor="ctr">
                    <a:lnL>
                      <a:noFill/>
                    </a:lnL>
                    <a:lnR>
                      <a:noFill/>
                    </a:lnR>
                    <a:lnT>
                      <a:noFill/>
                    </a:lnT>
                    <a:lnB>
                      <a:noFill/>
                    </a:lnB>
                    <a:noFill/>
                  </a:tcPr>
                </a:tc>
                <a:extLst>
                  <a:ext uri="{0D108BD9-81ED-4DB2-BD59-A6C34878D82A}">
                    <a16:rowId xmlns:a16="http://schemas.microsoft.com/office/drawing/2014/main" val="1878269492"/>
                  </a:ext>
                </a:extLst>
              </a:tr>
              <a:tr h="550879">
                <a:tc>
                  <a:txBody>
                    <a:bodyPr/>
                    <a:lstStyle/>
                    <a:p>
                      <a:r>
                        <a:rPr lang="en-GB" sz="1000" b="1">
                          <a:solidFill>
                            <a:schemeClr val="bg1"/>
                          </a:solidFill>
                        </a:rPr>
                        <a:t>Smart product use and manufacture</a:t>
                      </a:r>
                      <a:endParaRPr lang="en-GB"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R0 – Refuse</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Make product redundant by abandoning its function or offering same function with radically different product.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972147174"/>
                  </a:ext>
                </a:extLst>
              </a:tr>
              <a:tr h="44758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R1 – </a:t>
                      </a:r>
                      <a:r>
                        <a:rPr lang="pt-PT" sz="1000" b="1" err="1">
                          <a:solidFill>
                            <a:srgbClr val="18436C"/>
                          </a:solidFill>
                        </a:rPr>
                        <a:t>Rethink</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Make product use more intense (e.g., product-sharing, multi-functional product).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1553041282"/>
                  </a:ext>
                </a:extLst>
              </a:tr>
              <a:tr h="55087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R2 – </a:t>
                      </a:r>
                      <a:r>
                        <a:rPr lang="pt-PT" sz="1000" b="1" err="1">
                          <a:solidFill>
                            <a:srgbClr val="18436C"/>
                          </a:solidFill>
                        </a:rPr>
                        <a:t>Reduce</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Increase efficiency in product manufacture or use by consuming fewer natural resources and materials.</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855890779"/>
                  </a:ext>
                </a:extLst>
              </a:tr>
              <a:tr h="517041">
                <a:tc>
                  <a:txBody>
                    <a:bodyPr/>
                    <a:lstStyle/>
                    <a:p>
                      <a:r>
                        <a:rPr lang="en-GB" sz="1000" b="1">
                          <a:solidFill>
                            <a:schemeClr val="bg1"/>
                          </a:solidFill>
                        </a:rPr>
                        <a:t>Extend lifespan of product and its part</a:t>
                      </a:r>
                      <a:endParaRPr lang="en-GB"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R3 – Reuse</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Reuse of functional discarded product by another consumer.</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244954469"/>
                  </a:ext>
                </a:extLst>
              </a:tr>
              <a:tr h="44758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R4 – Repair</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Repair and maintenance of defective product to restore its original function.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290464712"/>
                  </a:ext>
                </a:extLst>
              </a:tr>
              <a:tr h="24100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R5 – </a:t>
                      </a:r>
                      <a:r>
                        <a:rPr lang="pt-PT" sz="1000" b="1" err="1">
                          <a:solidFill>
                            <a:srgbClr val="18436C"/>
                          </a:solidFill>
                        </a:rPr>
                        <a:t>Refurbish</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Restore an old product to bring it up to date.</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1447061806"/>
                  </a:ext>
                </a:extLst>
              </a:tr>
              <a:tr h="34429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R6 – </a:t>
                      </a:r>
                      <a:r>
                        <a:rPr lang="pt-PT" sz="1000" b="1" err="1">
                          <a:solidFill>
                            <a:srgbClr val="18436C"/>
                          </a:solidFill>
                        </a:rPr>
                        <a:t>Remanufacture</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Use product or parts in a new product with its original function.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587845610"/>
                  </a:ext>
                </a:extLst>
              </a:tr>
              <a:tr h="34429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R7 – </a:t>
                      </a:r>
                      <a:r>
                        <a:rPr lang="pt-PT" sz="1000" b="1" err="1">
                          <a:solidFill>
                            <a:srgbClr val="18436C"/>
                          </a:solidFill>
                        </a:rPr>
                        <a:t>Repurpose</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Use product or parts in a new product with a different function.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867634818"/>
                  </a:ext>
                </a:extLst>
              </a:tr>
              <a:tr h="517041">
                <a:tc>
                  <a:txBody>
                    <a:bodyPr/>
                    <a:lstStyle/>
                    <a:p>
                      <a:r>
                        <a:rPr lang="pt-PT" sz="1000" b="1" err="1">
                          <a:solidFill>
                            <a:schemeClr val="bg1"/>
                          </a:solidFill>
                        </a:rPr>
                        <a:t>Useful</a:t>
                      </a:r>
                      <a:r>
                        <a:rPr lang="pt-PT" sz="1000" b="1">
                          <a:solidFill>
                            <a:schemeClr val="bg1"/>
                          </a:solidFill>
                        </a:rPr>
                        <a:t> </a:t>
                      </a:r>
                      <a:r>
                        <a:rPr lang="pt-PT" sz="1000" b="1" err="1">
                          <a:solidFill>
                            <a:schemeClr val="bg1"/>
                          </a:solidFill>
                        </a:rPr>
                        <a:t>application</a:t>
                      </a:r>
                      <a:r>
                        <a:rPr lang="pt-PT" sz="1000" b="1">
                          <a:solidFill>
                            <a:schemeClr val="bg1"/>
                          </a:solidFill>
                        </a:rPr>
                        <a:t> </a:t>
                      </a:r>
                      <a:r>
                        <a:rPr lang="pt-PT" sz="1000" b="1" err="1">
                          <a:solidFill>
                            <a:schemeClr val="bg1"/>
                          </a:solidFill>
                        </a:rPr>
                        <a:t>of</a:t>
                      </a:r>
                      <a:r>
                        <a:rPr lang="pt-PT" sz="1000" b="1">
                          <a:solidFill>
                            <a:schemeClr val="bg1"/>
                          </a:solidFill>
                        </a:rPr>
                        <a:t> </a:t>
                      </a:r>
                      <a:r>
                        <a:rPr lang="pt-PT" sz="1000" b="1" err="1">
                          <a:solidFill>
                            <a:schemeClr val="bg1"/>
                          </a:solidFill>
                        </a:rPr>
                        <a:t>materials</a:t>
                      </a:r>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R8 – </a:t>
                      </a:r>
                      <a:r>
                        <a:rPr lang="pt-PT" sz="1000" b="1" err="1">
                          <a:solidFill>
                            <a:srgbClr val="18436C"/>
                          </a:solidFill>
                        </a:rPr>
                        <a:t>Recycle</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Process the materials to obtain the same (high grade) or lower (low grade) quality.</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4260078164"/>
                  </a:ext>
                </a:extLst>
              </a:tr>
              <a:tr h="24100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a:solidFill>
                            <a:srgbClr val="18436C"/>
                          </a:solidFill>
                        </a:rPr>
                        <a:t>R9 – </a:t>
                      </a:r>
                      <a:r>
                        <a:rPr lang="pt-PT" sz="1000" b="1" err="1">
                          <a:solidFill>
                            <a:srgbClr val="18436C"/>
                          </a:solidFill>
                        </a:rPr>
                        <a:t>Recover</a:t>
                      </a:r>
                      <a:endParaRPr lang="pt-PT" sz="100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a:solidFill>
                            <a:srgbClr val="18436C"/>
                          </a:solidFill>
                        </a:rPr>
                        <a:t>Incinerate materials to recover energy.</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194011012"/>
                  </a:ext>
                </a:extLst>
              </a:tr>
            </a:tbl>
          </a:graphicData>
        </a:graphic>
      </p:graphicFrame>
      <p:sp>
        <p:nvSpPr>
          <p:cNvPr id="4" name="TextBox 3">
            <a:extLst>
              <a:ext uri="{FF2B5EF4-FFF2-40B4-BE49-F238E27FC236}">
                <a16:creationId xmlns:a16="http://schemas.microsoft.com/office/drawing/2014/main" id="{CD1AC7DF-73AE-0FE3-6BD3-1FEEA72767D6}"/>
              </a:ext>
            </a:extLst>
          </p:cNvPr>
          <p:cNvSpPr txBox="1"/>
          <p:nvPr/>
        </p:nvSpPr>
        <p:spPr>
          <a:xfrm>
            <a:off x="399368" y="6104504"/>
            <a:ext cx="8676899" cy="584775"/>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en-GB" sz="800"/>
              <a:t>Image source: Kupfer, R., et. al. 2022. </a:t>
            </a:r>
            <a:r>
              <a:rPr lang="en-US" sz="800"/>
              <a:t>Neutral lightweight engineering: a holistic approach towards sustainability driven engineering. Discover Sustainability. </a:t>
            </a:r>
            <a:r>
              <a:rPr lang="en-GB" sz="800" b="0" i="0" u="none" strike="noStrike" kern="1200" baseline="0">
                <a:solidFill>
                  <a:schemeClr val="tx1"/>
                </a:solidFill>
                <a:latin typeface="+mn-lt"/>
                <a:ea typeface="+mn-ea"/>
                <a:cs typeface="+mn-cs"/>
              </a:rPr>
              <a:t>DOI: 10.1007/s43621-022-00084-9 10 R-strategies ordered </a:t>
            </a:r>
            <a:r>
              <a:rPr lang="en-US" sz="800" b="0" i="0" u="none" strike="noStrike" kern="1200" baseline="0">
                <a:solidFill>
                  <a:schemeClr val="tx1"/>
                </a:solidFill>
                <a:latin typeface="+mn-lt"/>
                <a:ea typeface="+mn-ea"/>
                <a:cs typeface="+mn-cs"/>
              </a:rPr>
              <a:t>for priority according to their </a:t>
            </a:r>
            <a:r>
              <a:rPr lang="en-GB" sz="800" b="0" i="0" u="none" strike="noStrike" kern="1200" baseline="0">
                <a:solidFill>
                  <a:schemeClr val="tx1"/>
                </a:solidFill>
                <a:latin typeface="+mn-lt"/>
                <a:ea typeface="+mn-ea"/>
                <a:cs typeface="+mn-cs"/>
              </a:rPr>
              <a:t>levels of circularity</a:t>
            </a:r>
            <a:endParaRPr lang="en-GB" sz="800"/>
          </a:p>
          <a:p>
            <a:pPr marL="0" marR="0" lvl="0" indent="0" algn="l" defTabSz="914400" rtl="0" eaLnBrk="1" fontAlgn="auto" latinLnBrk="0" hangingPunct="1">
              <a:buClrTx/>
              <a:buSzTx/>
              <a:buFontTx/>
              <a:buNone/>
              <a:tabLst/>
              <a:defRPr/>
            </a:pPr>
            <a:endParaRPr lang="en-GB" sz="800"/>
          </a:p>
          <a:p>
            <a:pPr marL="0" marR="0" lvl="0" indent="0" algn="l" defTabSz="914400" rtl="0" eaLnBrk="1" fontAlgn="auto" latinLnBrk="0" hangingPunct="1">
              <a:buClrTx/>
              <a:buSzTx/>
              <a:buFontTx/>
              <a:buNone/>
              <a:tabLst/>
              <a:defRPr/>
            </a:pPr>
            <a:r>
              <a:rPr lang="en-GB" sz="800"/>
              <a:t>EEA - </a:t>
            </a:r>
            <a:r>
              <a:rPr lang="en-US" sz="800" b="1" i="0" kern="1200">
                <a:solidFill>
                  <a:schemeClr val="tx1"/>
                </a:solidFill>
                <a:effectLst/>
                <a:latin typeface="+mn-lt"/>
                <a:ea typeface="+mn-ea"/>
                <a:cs typeface="+mn-cs"/>
              </a:rPr>
              <a:t>Strategies for increased circularity within the product chain </a:t>
            </a:r>
            <a:r>
              <a:rPr lang="en-GB" sz="800">
                <a:hlinkClick r:id="rId4"/>
              </a:rPr>
              <a:t>https://www.eea.europa.eu/publications/capturing-the-climate-change-mitigation</a:t>
            </a:r>
            <a:r>
              <a:rPr lang="en-GB" sz="800"/>
              <a:t> </a:t>
            </a:r>
          </a:p>
        </p:txBody>
      </p:sp>
      <p:sp>
        <p:nvSpPr>
          <p:cNvPr id="3" name="Title 4">
            <a:extLst>
              <a:ext uri="{FF2B5EF4-FFF2-40B4-BE49-F238E27FC236}">
                <a16:creationId xmlns:a16="http://schemas.microsoft.com/office/drawing/2014/main" id="{65363719-8E3E-7796-4A06-5FC5A33CFC32}"/>
              </a:ext>
            </a:extLst>
          </p:cNvPr>
          <p:cNvSpPr txBox="1">
            <a:spLocks/>
          </p:cNvSpPr>
          <p:nvPr/>
        </p:nvSpPr>
        <p:spPr>
          <a:xfrm>
            <a:off x="2530440" y="0"/>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1044052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C70C6-202F-F05B-F6A9-5C3450004FC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4AD4638-2E78-C22C-DF02-7E929758285A}"/>
              </a:ext>
            </a:extLst>
          </p:cNvPr>
          <p:cNvSpPr>
            <a:spLocks noGrp="1"/>
          </p:cNvSpPr>
          <p:nvPr>
            <p:ph type="title"/>
          </p:nvPr>
        </p:nvSpPr>
        <p:spPr>
          <a:xfrm>
            <a:off x="4458506" y="653361"/>
            <a:ext cx="8895009" cy="1320800"/>
          </a:xfrm>
        </p:spPr>
        <p:txBody>
          <a:bodyPr/>
          <a:lstStyle/>
          <a:p>
            <a:r>
              <a:rPr lang="en-US">
                <a:solidFill>
                  <a:srgbClr val="255839"/>
                </a:solidFill>
              </a:rPr>
              <a:t>Green economy</a:t>
            </a:r>
            <a:endParaRPr lang="el-GR">
              <a:solidFill>
                <a:srgbClr val="255839"/>
              </a:solidFill>
            </a:endParaRPr>
          </a:p>
        </p:txBody>
      </p:sp>
      <p:sp>
        <p:nvSpPr>
          <p:cNvPr id="5" name="Content Placeholder 4">
            <a:extLst>
              <a:ext uri="{FF2B5EF4-FFF2-40B4-BE49-F238E27FC236}">
                <a16:creationId xmlns:a16="http://schemas.microsoft.com/office/drawing/2014/main" id="{0E291888-2D21-CB2D-0BB8-A0A192FFE725}"/>
              </a:ext>
            </a:extLst>
          </p:cNvPr>
          <p:cNvSpPr>
            <a:spLocks noGrp="1"/>
          </p:cNvSpPr>
          <p:nvPr>
            <p:ph sz="quarter" idx="12"/>
          </p:nvPr>
        </p:nvSpPr>
        <p:spPr>
          <a:xfrm>
            <a:off x="4564120" y="1881250"/>
            <a:ext cx="4930610" cy="3882353"/>
          </a:xfrm>
        </p:spPr>
        <p:txBody>
          <a:bodyPr>
            <a:normAutofit fontScale="92500" lnSpcReduction="10000"/>
          </a:bodyPr>
          <a:lstStyle/>
          <a:p>
            <a:r>
              <a:rPr lang="en-US"/>
              <a:t>A green economy is defined as low carbon, resource efficient and socially inclusive. </a:t>
            </a:r>
          </a:p>
          <a:p>
            <a:r>
              <a:rPr lang="en-US"/>
              <a:t>In a green economy, growth in employment and income are driven by public and private investment into such economic activities, infrastructure and assets that allow reduced carbon emissions and pollution, enhanced energy and resource efficiency, and prevention of the loss of biodiversity and ecosystem services.</a:t>
            </a:r>
            <a:endParaRPr lang="en-IE"/>
          </a:p>
          <a:p>
            <a:pPr marL="0" indent="0">
              <a:buNone/>
            </a:pPr>
            <a:endParaRPr lang="en-US"/>
          </a:p>
          <a:p>
            <a:pPr marL="0" indent="0">
              <a:buNone/>
            </a:pPr>
            <a:r>
              <a:rPr lang="en-US" b="1">
                <a:solidFill>
                  <a:srgbClr val="255839"/>
                </a:solidFill>
              </a:rPr>
              <a:t>Trainer tip: </a:t>
            </a:r>
            <a:r>
              <a:rPr lang="en-US"/>
              <a:t>Connect the green economy to your learners’ sectors: Which green jobs are growing in construction, energy, logistics or agriculture in your country? </a:t>
            </a:r>
          </a:p>
        </p:txBody>
      </p:sp>
      <p:sp>
        <p:nvSpPr>
          <p:cNvPr id="10" name="Isosceles Triangle 9">
            <a:extLst>
              <a:ext uri="{FF2B5EF4-FFF2-40B4-BE49-F238E27FC236}">
                <a16:creationId xmlns:a16="http://schemas.microsoft.com/office/drawing/2014/main" id="{2E2BEC84-4DB5-5E37-D69B-20AB3AD92908}"/>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3" name="Picture 2">
            <a:extLst>
              <a:ext uri="{FF2B5EF4-FFF2-40B4-BE49-F238E27FC236}">
                <a16:creationId xmlns:a16="http://schemas.microsoft.com/office/drawing/2014/main" id="{311FAB27-5F16-CC23-DD84-10BE0C10E218}"/>
              </a:ext>
            </a:extLst>
          </p:cNvPr>
          <p:cNvPicPr>
            <a:picLocks noChangeAspect="1"/>
          </p:cNvPicPr>
          <p:nvPr/>
        </p:nvPicPr>
        <p:blipFill>
          <a:blip r:embed="rId4"/>
          <a:stretch>
            <a:fillRect/>
          </a:stretch>
        </p:blipFill>
        <p:spPr>
          <a:xfrm>
            <a:off x="604450" y="1604046"/>
            <a:ext cx="3685778" cy="3882353"/>
          </a:xfrm>
          <a:prstGeom prst="rect">
            <a:avLst/>
          </a:prstGeom>
        </p:spPr>
      </p:pic>
      <p:sp>
        <p:nvSpPr>
          <p:cNvPr id="2" name="Title 4">
            <a:extLst>
              <a:ext uri="{FF2B5EF4-FFF2-40B4-BE49-F238E27FC236}">
                <a16:creationId xmlns:a16="http://schemas.microsoft.com/office/drawing/2014/main" id="{1CC32779-0223-DC79-5436-591A0A674E94}"/>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3858450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36240-54E2-1211-9945-D311089D338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2DD33D1-F428-7AD3-3E41-47A26142F693}"/>
              </a:ext>
            </a:extLst>
          </p:cNvPr>
          <p:cNvSpPr>
            <a:spLocks noGrp="1"/>
          </p:cNvSpPr>
          <p:nvPr>
            <p:ph type="body" sz="quarter" idx="10"/>
          </p:nvPr>
        </p:nvSpPr>
        <p:spPr/>
        <p:txBody>
          <a:bodyPr/>
          <a:lstStyle/>
          <a:p>
            <a:r>
              <a:rPr lang="en-US">
                <a:solidFill>
                  <a:srgbClr val="92D050"/>
                </a:solidFill>
              </a:rPr>
              <a:t>The 5 Principles of Green Economy</a:t>
            </a:r>
            <a:endParaRPr lang="el-GR">
              <a:solidFill>
                <a:srgbClr val="92D050"/>
              </a:solidFill>
            </a:endParaRPr>
          </a:p>
        </p:txBody>
      </p:sp>
      <p:sp>
        <p:nvSpPr>
          <p:cNvPr id="7" name="Content Placeholder 6">
            <a:extLst>
              <a:ext uri="{FF2B5EF4-FFF2-40B4-BE49-F238E27FC236}">
                <a16:creationId xmlns:a16="http://schemas.microsoft.com/office/drawing/2014/main" id="{2C50A7BC-F5DA-693D-2E95-AFB784470A00}"/>
              </a:ext>
            </a:extLst>
          </p:cNvPr>
          <p:cNvSpPr>
            <a:spLocks noGrp="1"/>
          </p:cNvSpPr>
          <p:nvPr>
            <p:ph sz="quarter" idx="12"/>
          </p:nvPr>
        </p:nvSpPr>
        <p:spPr>
          <a:xfrm>
            <a:off x="399369" y="2068804"/>
            <a:ext cx="5696631" cy="4429126"/>
          </a:xfrm>
        </p:spPr>
        <p:txBody>
          <a:bodyPr>
            <a:normAutofit lnSpcReduction="10000"/>
          </a:bodyPr>
          <a:lstStyle/>
          <a:p>
            <a:pPr marL="0" indent="0">
              <a:buNone/>
            </a:pPr>
            <a:r>
              <a:rPr lang="en-US"/>
              <a:t>Exploring what a green and fair economy looks like in principle - and in practice</a:t>
            </a:r>
          </a:p>
          <a:p>
            <a:r>
              <a:rPr lang="en-US" b="1"/>
              <a:t>The Wellbeing Principle </a:t>
            </a:r>
            <a:r>
              <a:rPr lang="en-US"/>
              <a:t>- a green economy enables all people to create and enjoy prosperity.</a:t>
            </a:r>
          </a:p>
          <a:p>
            <a:r>
              <a:rPr lang="en-US" b="1"/>
              <a:t>The Justice Principle </a:t>
            </a:r>
            <a:r>
              <a:rPr lang="en-US"/>
              <a:t>- the green economy promotes equity within and between generations.</a:t>
            </a:r>
          </a:p>
          <a:p>
            <a:r>
              <a:rPr lang="en-US" b="1"/>
              <a:t>The Planetary Boundaries Principle </a:t>
            </a:r>
            <a:r>
              <a:rPr lang="en-US"/>
              <a:t>- the green economy safeguards, restores and invests in nature.</a:t>
            </a:r>
          </a:p>
          <a:p>
            <a:r>
              <a:rPr lang="en-US" b="1"/>
              <a:t>The Efficiency and Sufficiency Principle </a:t>
            </a:r>
            <a:r>
              <a:rPr lang="en-US"/>
              <a:t>- the green economy is geared to support sustainable consumption and production.</a:t>
            </a:r>
          </a:p>
          <a:p>
            <a:r>
              <a:rPr lang="en-US" b="1"/>
              <a:t>The Good Governance Principle - t</a:t>
            </a:r>
            <a:r>
              <a:rPr lang="en-US"/>
              <a:t>he green economy is guided by</a:t>
            </a:r>
            <a:r>
              <a:rPr lang="en-US" b="1"/>
              <a:t> integrated, accountable and resilient institutions.</a:t>
            </a:r>
            <a:endParaRPr lang="en-US"/>
          </a:p>
          <a:p>
            <a:endParaRPr lang="en-US"/>
          </a:p>
          <a:p>
            <a:endParaRPr lang="el-GR"/>
          </a:p>
        </p:txBody>
      </p:sp>
      <p:sp>
        <p:nvSpPr>
          <p:cNvPr id="5" name="Title 4">
            <a:extLst>
              <a:ext uri="{FF2B5EF4-FFF2-40B4-BE49-F238E27FC236}">
                <a16:creationId xmlns:a16="http://schemas.microsoft.com/office/drawing/2014/main" id="{4687C06C-EB35-9C57-5638-EBA836BB9170}"/>
              </a:ext>
            </a:extLst>
          </p:cNvPr>
          <p:cNvSpPr>
            <a:spLocks noGrp="1"/>
          </p:cNvSpPr>
          <p:nvPr>
            <p:ph type="title"/>
          </p:nvPr>
        </p:nvSpPr>
        <p:spPr>
          <a:xfrm>
            <a:off x="399369" y="788988"/>
            <a:ext cx="8596668" cy="660400"/>
          </a:xfrm>
        </p:spPr>
        <p:txBody>
          <a:bodyPr/>
          <a:lstStyle/>
          <a:p>
            <a:r>
              <a:rPr lang="en-US">
                <a:solidFill>
                  <a:srgbClr val="255839"/>
                </a:solidFill>
              </a:rPr>
              <a:t>Green economy</a:t>
            </a:r>
            <a:endParaRPr lang="el-GR">
              <a:solidFill>
                <a:srgbClr val="255839"/>
              </a:solidFill>
            </a:endParaRPr>
          </a:p>
        </p:txBody>
      </p:sp>
      <p:pic>
        <p:nvPicPr>
          <p:cNvPr id="21" name="Picture 20">
            <a:extLst>
              <a:ext uri="{FF2B5EF4-FFF2-40B4-BE49-F238E27FC236}">
                <a16:creationId xmlns:a16="http://schemas.microsoft.com/office/drawing/2014/main" id="{43800F4B-9A67-F8AF-E6B2-2E9B91615F16}"/>
              </a:ext>
            </a:extLst>
          </p:cNvPr>
          <p:cNvPicPr>
            <a:picLocks noChangeAspect="1"/>
          </p:cNvPicPr>
          <p:nvPr/>
        </p:nvPicPr>
        <p:blipFill>
          <a:blip r:embed="rId4"/>
          <a:stretch>
            <a:fillRect/>
          </a:stretch>
        </p:blipFill>
        <p:spPr>
          <a:xfrm>
            <a:off x="6277816" y="2530114"/>
            <a:ext cx="5436442" cy="3506505"/>
          </a:xfrm>
          <a:prstGeom prst="rect">
            <a:avLst/>
          </a:prstGeom>
        </p:spPr>
      </p:pic>
      <p:sp>
        <p:nvSpPr>
          <p:cNvPr id="2" name="Title 4">
            <a:extLst>
              <a:ext uri="{FF2B5EF4-FFF2-40B4-BE49-F238E27FC236}">
                <a16:creationId xmlns:a16="http://schemas.microsoft.com/office/drawing/2014/main" id="{614AB2D7-8548-74F3-2410-F4FD1F0A0FB9}"/>
              </a:ext>
            </a:extLst>
          </p:cNvPr>
          <p:cNvSpPr txBox="1">
            <a:spLocks/>
          </p:cNvSpPr>
          <p:nvPr/>
        </p:nvSpPr>
        <p:spPr>
          <a:xfrm>
            <a:off x="2207621" y="145839"/>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2592477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8DD71-390C-D721-5C69-B4E2C25A525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CB94E64-C409-77AF-35C1-922634CC279A}"/>
              </a:ext>
            </a:extLst>
          </p:cNvPr>
          <p:cNvSpPr>
            <a:spLocks noGrp="1"/>
          </p:cNvSpPr>
          <p:nvPr>
            <p:ph type="title"/>
          </p:nvPr>
        </p:nvSpPr>
        <p:spPr>
          <a:xfrm>
            <a:off x="4790629" y="1058607"/>
            <a:ext cx="8596668" cy="1320800"/>
          </a:xfrm>
        </p:spPr>
        <p:txBody>
          <a:bodyPr/>
          <a:lstStyle/>
          <a:p>
            <a:r>
              <a:rPr lang="en-US">
                <a:solidFill>
                  <a:srgbClr val="255839"/>
                </a:solidFill>
              </a:rPr>
              <a:t>Digital transition</a:t>
            </a:r>
          </a:p>
        </p:txBody>
      </p:sp>
      <p:sp>
        <p:nvSpPr>
          <p:cNvPr id="10" name="Isosceles Triangle 9">
            <a:extLst>
              <a:ext uri="{FF2B5EF4-FFF2-40B4-BE49-F238E27FC236}">
                <a16:creationId xmlns:a16="http://schemas.microsoft.com/office/drawing/2014/main" id="{72A9BD7C-70DC-B03D-C557-230AD5C4DDEC}"/>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0ADCC2BF-9D4A-AEF8-C638-36C3F4737349}"/>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a:t>Picture</a:t>
            </a:r>
          </a:p>
        </p:txBody>
      </p:sp>
      <p:pic>
        <p:nvPicPr>
          <p:cNvPr id="4" name="Content Placeholder 3">
            <a:extLst>
              <a:ext uri="{FF2B5EF4-FFF2-40B4-BE49-F238E27FC236}">
                <a16:creationId xmlns:a16="http://schemas.microsoft.com/office/drawing/2014/main" id="{E4773654-4D97-31EB-BF25-F769867FCAF1}"/>
              </a:ext>
            </a:extLst>
          </p:cNvPr>
          <p:cNvPicPr>
            <a:picLocks noGrp="1" noChangeAspect="1"/>
          </p:cNvPicPr>
          <p:nvPr>
            <p:ph sz="quarter" idx="12"/>
          </p:nvPr>
        </p:nvPicPr>
        <p:blipFill>
          <a:blip r:embed="rId4"/>
          <a:stretch>
            <a:fillRect/>
          </a:stretch>
        </p:blipFill>
        <p:spPr>
          <a:xfrm>
            <a:off x="0" y="2998632"/>
            <a:ext cx="4560125" cy="2280062"/>
          </a:xfrm>
          <a:prstGeom prst="rect">
            <a:avLst/>
          </a:prstGeom>
        </p:spPr>
      </p:pic>
      <p:sp>
        <p:nvSpPr>
          <p:cNvPr id="7" name="TextBox 6">
            <a:extLst>
              <a:ext uri="{FF2B5EF4-FFF2-40B4-BE49-F238E27FC236}">
                <a16:creationId xmlns:a16="http://schemas.microsoft.com/office/drawing/2014/main" id="{F44DCAFF-D4E4-EC3D-955D-FA74D72C735C}"/>
              </a:ext>
            </a:extLst>
          </p:cNvPr>
          <p:cNvSpPr txBox="1"/>
          <p:nvPr/>
        </p:nvSpPr>
        <p:spPr>
          <a:xfrm>
            <a:off x="237506" y="2101932"/>
            <a:ext cx="4073237" cy="707886"/>
          </a:xfrm>
          <a:prstGeom prst="rect">
            <a:avLst/>
          </a:prstGeom>
          <a:noFill/>
        </p:spPr>
        <p:txBody>
          <a:bodyPr wrap="square" rtlCol="0">
            <a:spAutoFit/>
          </a:bodyPr>
          <a:lstStyle/>
          <a:p>
            <a:pPr algn="ctr"/>
            <a:r>
              <a:rPr lang="en-GB" sz="2000">
                <a:solidFill>
                  <a:schemeClr val="bg1"/>
                </a:solidFill>
              </a:rPr>
              <a:t>Digitalisation supports dematerialisation</a:t>
            </a:r>
          </a:p>
        </p:txBody>
      </p:sp>
      <p:sp>
        <p:nvSpPr>
          <p:cNvPr id="8" name="Content Placeholder 4">
            <a:extLst>
              <a:ext uri="{FF2B5EF4-FFF2-40B4-BE49-F238E27FC236}">
                <a16:creationId xmlns:a16="http://schemas.microsoft.com/office/drawing/2014/main" id="{16F59478-2BA5-8F7B-EF36-D1757D7615DF}"/>
              </a:ext>
            </a:extLst>
          </p:cNvPr>
          <p:cNvSpPr txBox="1">
            <a:spLocks/>
          </p:cNvSpPr>
          <p:nvPr/>
        </p:nvSpPr>
        <p:spPr>
          <a:xfrm>
            <a:off x="4560125" y="2379407"/>
            <a:ext cx="5739909" cy="5096388"/>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a:t>Europe’s digital transition goes hand in hand with the European Green Deal</a:t>
            </a:r>
          </a:p>
          <a:p>
            <a:r>
              <a:rPr lang="en-GB"/>
              <a:t>Digital technologies (WEF, 2022):</a:t>
            </a:r>
          </a:p>
          <a:p>
            <a:pPr lvl="1">
              <a:buFont typeface="Wingdings" panose="05000000000000000000" pitchFamily="2" charset="2"/>
              <a:buChar char="§"/>
            </a:pPr>
            <a:r>
              <a:rPr lang="en-US" sz="1800"/>
              <a:t>could reduce emissions by 20% by 2050 in the three highest-emitting sectors: energy, materials, and mobility</a:t>
            </a:r>
            <a:endParaRPr lang="en-GB" sz="1800"/>
          </a:p>
          <a:p>
            <a:pPr lvl="1">
              <a:buFont typeface="Wingdings" panose="05000000000000000000" pitchFamily="2" charset="2"/>
              <a:buChar char="§"/>
            </a:pPr>
            <a:r>
              <a:rPr lang="en-US" sz="1800"/>
              <a:t>these industries can already reduce emissions by 4-10% by 2030 by accelerating the adoption of digital technologies</a:t>
            </a:r>
          </a:p>
          <a:p>
            <a:pPr lvl="1">
              <a:buFont typeface="Wingdings" panose="05000000000000000000" pitchFamily="2" charset="2"/>
              <a:buChar char="§"/>
            </a:pPr>
            <a:r>
              <a:rPr lang="en-US" sz="1800"/>
              <a:t>data transparency, digital talent and partnership will be key ingredients to technology adoption at scale</a:t>
            </a:r>
          </a:p>
        </p:txBody>
      </p:sp>
      <p:sp>
        <p:nvSpPr>
          <p:cNvPr id="3" name="Title 4">
            <a:extLst>
              <a:ext uri="{FF2B5EF4-FFF2-40B4-BE49-F238E27FC236}">
                <a16:creationId xmlns:a16="http://schemas.microsoft.com/office/drawing/2014/main" id="{EC073A44-FCD7-AABD-A6F8-2D5954B0CD4F}"/>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205556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a:solidFill>
                  <a:srgbClr val="92D050"/>
                </a:solidFill>
              </a:rPr>
              <a:t>Digitalisation supports dematerialisation</a:t>
            </a:r>
            <a:endParaRPr lang="el-GR">
              <a:solidFill>
                <a:srgbClr val="92D050"/>
              </a:solidFill>
            </a:endParaRPr>
          </a:p>
        </p:txBody>
      </p:sp>
      <p:sp>
        <p:nvSpPr>
          <p:cNvPr id="7" name="Content Placeholder 6"/>
          <p:cNvSpPr>
            <a:spLocks noGrp="1"/>
          </p:cNvSpPr>
          <p:nvPr>
            <p:ph sz="quarter" idx="12"/>
          </p:nvPr>
        </p:nvSpPr>
        <p:spPr>
          <a:xfrm>
            <a:off x="399369" y="2177491"/>
            <a:ext cx="5027654" cy="4429126"/>
          </a:xfrm>
        </p:spPr>
        <p:txBody>
          <a:bodyPr/>
          <a:lstStyle/>
          <a:p>
            <a:r>
              <a:rPr lang="en-US"/>
              <a:t>Digital solutions:</a:t>
            </a:r>
          </a:p>
          <a:p>
            <a:pPr>
              <a:buFont typeface="Wingdings" panose="05000000000000000000" pitchFamily="2" charset="2"/>
              <a:buChar char="§"/>
            </a:pPr>
            <a:r>
              <a:rPr lang="en-US"/>
              <a:t>open up new opportunities for businesses</a:t>
            </a:r>
          </a:p>
          <a:p>
            <a:pPr>
              <a:buFont typeface="Wingdings" panose="05000000000000000000" pitchFamily="2" charset="2"/>
              <a:buChar char="§"/>
            </a:pPr>
            <a:r>
              <a:rPr lang="en-US"/>
              <a:t>encourage the development of trustworthy technology</a:t>
            </a:r>
          </a:p>
          <a:p>
            <a:pPr>
              <a:buFont typeface="Wingdings" panose="05000000000000000000" pitchFamily="2" charset="2"/>
              <a:buChar char="§"/>
            </a:pPr>
            <a:r>
              <a:rPr lang="en-US"/>
              <a:t>foster an open and democratic society</a:t>
            </a:r>
          </a:p>
          <a:p>
            <a:pPr>
              <a:buFont typeface="Wingdings" panose="05000000000000000000" pitchFamily="2" charset="2"/>
              <a:buChar char="§"/>
            </a:pPr>
            <a:r>
              <a:rPr lang="en-US"/>
              <a:t>enable a vibrant and sustainable economy</a:t>
            </a:r>
          </a:p>
          <a:p>
            <a:pPr>
              <a:buFont typeface="Wingdings" panose="05000000000000000000" pitchFamily="2" charset="2"/>
              <a:buChar char="§"/>
            </a:pPr>
            <a:r>
              <a:rPr lang="en-US"/>
              <a:t>help fight climate change and achieve the green transition</a:t>
            </a:r>
            <a:endParaRPr lang="en-IE"/>
          </a:p>
          <a:p>
            <a:pPr marL="0" indent="0">
              <a:buNone/>
            </a:pPr>
            <a:endParaRPr lang="el-GR"/>
          </a:p>
        </p:txBody>
      </p:sp>
      <p:sp>
        <p:nvSpPr>
          <p:cNvPr id="5" name="Title 4"/>
          <p:cNvSpPr>
            <a:spLocks noGrp="1"/>
          </p:cNvSpPr>
          <p:nvPr>
            <p:ph type="title"/>
          </p:nvPr>
        </p:nvSpPr>
        <p:spPr>
          <a:xfrm>
            <a:off x="399369" y="788988"/>
            <a:ext cx="8596668" cy="1320800"/>
          </a:xfrm>
        </p:spPr>
        <p:txBody>
          <a:bodyPr/>
          <a:lstStyle/>
          <a:p>
            <a:r>
              <a:rPr lang="en-US">
                <a:solidFill>
                  <a:srgbClr val="255839"/>
                </a:solidFill>
              </a:rPr>
              <a:t>Digital transition</a:t>
            </a:r>
            <a:endParaRPr lang="el-GR">
              <a:solidFill>
                <a:srgbClr val="255839"/>
              </a:solidFill>
            </a:endParaRPr>
          </a:p>
        </p:txBody>
      </p:sp>
      <p:pic>
        <p:nvPicPr>
          <p:cNvPr id="3" name="Picture 2">
            <a:extLst>
              <a:ext uri="{FF2B5EF4-FFF2-40B4-BE49-F238E27FC236}">
                <a16:creationId xmlns:a16="http://schemas.microsoft.com/office/drawing/2014/main" id="{EDBCEDFD-CDC4-54D6-D1C4-F8FCC6F5D664}"/>
              </a:ext>
            </a:extLst>
          </p:cNvPr>
          <p:cNvPicPr>
            <a:picLocks noChangeAspect="1"/>
          </p:cNvPicPr>
          <p:nvPr/>
        </p:nvPicPr>
        <p:blipFill>
          <a:blip r:embed="rId4"/>
          <a:srcRect l="4605" r="1984"/>
          <a:stretch>
            <a:fillRect/>
          </a:stretch>
        </p:blipFill>
        <p:spPr>
          <a:xfrm>
            <a:off x="5683302" y="1950172"/>
            <a:ext cx="5880727" cy="4496829"/>
          </a:xfrm>
          <a:prstGeom prst="rect">
            <a:avLst/>
          </a:prstGeom>
        </p:spPr>
      </p:pic>
      <p:sp>
        <p:nvSpPr>
          <p:cNvPr id="2" name="Title 4">
            <a:extLst>
              <a:ext uri="{FF2B5EF4-FFF2-40B4-BE49-F238E27FC236}">
                <a16:creationId xmlns:a16="http://schemas.microsoft.com/office/drawing/2014/main" id="{C8C712A9-8315-A6AA-8950-A9F7F7EB25B4}"/>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Key </a:t>
            </a:r>
            <a:r>
              <a:rPr lang="pt-PT" err="1">
                <a:solidFill>
                  <a:srgbClr val="255839"/>
                </a:solidFill>
              </a:rPr>
              <a:t>Sustainability</a:t>
            </a:r>
            <a:r>
              <a:rPr lang="pt-PT">
                <a:solidFill>
                  <a:srgbClr val="255839"/>
                </a:solidFill>
              </a:rPr>
              <a:t> </a:t>
            </a:r>
            <a:r>
              <a:rPr lang="pt-PT" err="1">
                <a:solidFill>
                  <a:srgbClr val="255839"/>
                </a:solidFill>
              </a:rPr>
              <a:t>Trends</a:t>
            </a:r>
            <a:endParaRPr lang="el-GR">
              <a:solidFill>
                <a:srgbClr val="255839"/>
              </a:solidFill>
            </a:endParaRPr>
          </a:p>
        </p:txBody>
      </p:sp>
    </p:spTree>
    <p:custDataLst>
      <p:tags r:id="rId1"/>
    </p:custDataLst>
    <p:extLst>
      <p:ext uri="{BB962C8B-B14F-4D97-AF65-F5344CB8AC3E}">
        <p14:creationId xmlns:p14="http://schemas.microsoft.com/office/powerpoint/2010/main" val="201187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D133D-D3BD-465D-5304-AE2CE52E68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E0ED07-8FDA-9810-1113-4B1BED5A11D9}"/>
              </a:ext>
            </a:extLst>
          </p:cNvPr>
          <p:cNvSpPr>
            <a:spLocks noGrp="1"/>
          </p:cNvSpPr>
          <p:nvPr>
            <p:ph type="ctrTitle"/>
          </p:nvPr>
        </p:nvSpPr>
        <p:spPr/>
        <p:txBody>
          <a:bodyPr/>
          <a:lstStyle/>
          <a:p>
            <a:r>
              <a:rPr lang="en-US">
                <a:solidFill>
                  <a:srgbClr val="255839"/>
                </a:solidFill>
              </a:rPr>
              <a:t>Sustainability Frameworks for VET</a:t>
            </a:r>
            <a:endParaRPr lang="pt-PT" b="1"/>
          </a:p>
        </p:txBody>
      </p:sp>
    </p:spTree>
    <p:custDataLst>
      <p:tags r:id="rId1"/>
    </p:custDataLst>
    <p:extLst>
      <p:ext uri="{BB962C8B-B14F-4D97-AF65-F5344CB8AC3E}">
        <p14:creationId xmlns:p14="http://schemas.microsoft.com/office/powerpoint/2010/main" val="1662405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2756C2-818F-5F0D-B051-2C15C0421462}"/>
              </a:ext>
            </a:extLst>
          </p:cNvPr>
          <p:cNvSpPr>
            <a:spLocks noGrp="1"/>
          </p:cNvSpPr>
          <p:nvPr>
            <p:ph type="body" sz="quarter" idx="10"/>
          </p:nvPr>
        </p:nvSpPr>
        <p:spPr>
          <a:xfrm>
            <a:off x="399369" y="1447338"/>
            <a:ext cx="11393261" cy="500784"/>
          </a:xfrm>
        </p:spPr>
        <p:txBody>
          <a:bodyPr/>
          <a:lstStyle/>
          <a:p>
            <a:r>
              <a:rPr lang="en-US" err="1"/>
              <a:t>GreenComp</a:t>
            </a:r>
            <a:r>
              <a:rPr lang="en-US"/>
              <a:t> | the European sustainability competence framework</a:t>
            </a:r>
            <a:endParaRPr lang="pt-PT"/>
          </a:p>
        </p:txBody>
      </p:sp>
      <p:sp>
        <p:nvSpPr>
          <p:cNvPr id="3" name="Content Placeholder 2">
            <a:extLst>
              <a:ext uri="{FF2B5EF4-FFF2-40B4-BE49-F238E27FC236}">
                <a16:creationId xmlns:a16="http://schemas.microsoft.com/office/drawing/2014/main" id="{07C8E22F-FEB0-8108-5AAA-E65D3B5BC756}"/>
              </a:ext>
            </a:extLst>
          </p:cNvPr>
          <p:cNvSpPr>
            <a:spLocks noGrp="1"/>
          </p:cNvSpPr>
          <p:nvPr>
            <p:ph sz="quarter" idx="12"/>
          </p:nvPr>
        </p:nvSpPr>
        <p:spPr>
          <a:xfrm>
            <a:off x="399369" y="1985227"/>
            <a:ext cx="11393260" cy="925473"/>
          </a:xfrm>
        </p:spPr>
        <p:txBody>
          <a:bodyPr/>
          <a:lstStyle/>
          <a:p>
            <a:r>
              <a:rPr lang="en-US" err="1">
                <a:hlinkClick r:id="rId3"/>
              </a:rPr>
              <a:t>GreenComp</a:t>
            </a:r>
            <a:r>
              <a:rPr lang="en-US"/>
              <a:t> defines essential sustainability competences, guiding curricula and pedagogical practices across Europe. It serves as a reference for developing green competences across different educational contexts.</a:t>
            </a:r>
          </a:p>
          <a:p>
            <a:endParaRPr lang="en-US"/>
          </a:p>
        </p:txBody>
      </p:sp>
      <p:sp>
        <p:nvSpPr>
          <p:cNvPr id="4" name="Title 3">
            <a:extLst>
              <a:ext uri="{FF2B5EF4-FFF2-40B4-BE49-F238E27FC236}">
                <a16:creationId xmlns:a16="http://schemas.microsoft.com/office/drawing/2014/main" id="{06A9F24E-4ABF-E0A7-FB08-84992C20FEAA}"/>
              </a:ext>
            </a:extLst>
          </p:cNvPr>
          <p:cNvSpPr>
            <a:spLocks noGrp="1"/>
          </p:cNvSpPr>
          <p:nvPr>
            <p:ph type="title"/>
          </p:nvPr>
        </p:nvSpPr>
        <p:spPr>
          <a:xfrm>
            <a:off x="264454" y="703741"/>
            <a:ext cx="8596668" cy="612469"/>
          </a:xfrm>
        </p:spPr>
        <p:txBody>
          <a:bodyPr>
            <a:normAutofit fontScale="90000"/>
          </a:bodyPr>
          <a:lstStyle/>
          <a:p>
            <a:r>
              <a:rPr lang="en-US">
                <a:solidFill>
                  <a:srgbClr val="255839"/>
                </a:solidFill>
              </a:rPr>
              <a:t>Sustainability Frameworks for VET</a:t>
            </a:r>
            <a:endParaRPr lang="pt-PT"/>
          </a:p>
        </p:txBody>
      </p:sp>
      <p:sp>
        <p:nvSpPr>
          <p:cNvPr id="5" name="Text Placeholder 1">
            <a:extLst>
              <a:ext uri="{FF2B5EF4-FFF2-40B4-BE49-F238E27FC236}">
                <a16:creationId xmlns:a16="http://schemas.microsoft.com/office/drawing/2014/main" id="{F720A651-EDAA-95D7-5A13-EE2DB5941927}"/>
              </a:ext>
            </a:extLst>
          </p:cNvPr>
          <p:cNvSpPr txBox="1">
            <a:spLocks/>
          </p:cNvSpPr>
          <p:nvPr/>
        </p:nvSpPr>
        <p:spPr>
          <a:xfrm>
            <a:off x="264456" y="2859953"/>
            <a:ext cx="11393261" cy="500784"/>
          </a:xfrm>
          <a:prstGeom prst="rect">
            <a:avLst/>
          </a:prstGeom>
          <a:noFill/>
        </p:spPr>
        <p:txBody>
          <a:bodyPr vert="horz" lIns="0" tIns="0" rIns="0" bIns="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baseline="0">
                <a:solidFill>
                  <a:srgbClr val="00ADBB"/>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err="1"/>
              <a:t>DigCompEdu</a:t>
            </a:r>
            <a:r>
              <a:rPr lang="en-US"/>
              <a:t> |Digital Competence Framework for Educators</a:t>
            </a:r>
          </a:p>
        </p:txBody>
      </p:sp>
      <p:sp>
        <p:nvSpPr>
          <p:cNvPr id="6" name="Content Placeholder 2">
            <a:extLst>
              <a:ext uri="{FF2B5EF4-FFF2-40B4-BE49-F238E27FC236}">
                <a16:creationId xmlns:a16="http://schemas.microsoft.com/office/drawing/2014/main" id="{AEFA2DD8-2E0A-CE66-F7E7-B721B34C5B63}"/>
              </a:ext>
            </a:extLst>
          </p:cNvPr>
          <p:cNvSpPr txBox="1">
            <a:spLocks/>
          </p:cNvSpPr>
          <p:nvPr/>
        </p:nvSpPr>
        <p:spPr>
          <a:xfrm>
            <a:off x="264456" y="3363792"/>
            <a:ext cx="11393260" cy="1361204"/>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err="1">
                <a:solidFill>
                  <a:schemeClr val="accent1"/>
                </a:solidFill>
                <a:hlinkClick r:id="rId4"/>
              </a:rPr>
              <a:t>DigCompEdu</a:t>
            </a:r>
            <a:r>
              <a:rPr lang="en-US"/>
              <a:t> is the European framework for the digital competence of educators, describing 22 competences across 6 areas and guiding the pedagogical use of technologies in teaching, assessment, inclusion, and the creation and sharing of resources. It provides the didactic-digital means (planning, mediation, assessment) for educators to integrate sustainability into effective and accessible practices in VET.</a:t>
            </a:r>
          </a:p>
        </p:txBody>
      </p:sp>
      <p:sp>
        <p:nvSpPr>
          <p:cNvPr id="7" name="Text Placeholder 1">
            <a:extLst>
              <a:ext uri="{FF2B5EF4-FFF2-40B4-BE49-F238E27FC236}">
                <a16:creationId xmlns:a16="http://schemas.microsoft.com/office/drawing/2014/main" id="{F26B6B91-22C4-D396-A8AC-1D8D9B243413}"/>
              </a:ext>
            </a:extLst>
          </p:cNvPr>
          <p:cNvSpPr txBox="1">
            <a:spLocks/>
          </p:cNvSpPr>
          <p:nvPr/>
        </p:nvSpPr>
        <p:spPr>
          <a:xfrm>
            <a:off x="264454" y="4743788"/>
            <a:ext cx="11393261" cy="500784"/>
          </a:xfrm>
          <a:prstGeom prst="rect">
            <a:avLst/>
          </a:prstGeom>
          <a:noFill/>
        </p:spPr>
        <p:txBody>
          <a:bodyPr vert="horz" lIns="0" tIns="0" rIns="0" bIns="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baseline="0">
                <a:solidFill>
                  <a:srgbClr val="00ADBB"/>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err="1"/>
              <a:t>DigCompEdu</a:t>
            </a:r>
            <a:r>
              <a:rPr lang="en-US"/>
              <a:t> |Digital Competence Framework for Educators</a:t>
            </a:r>
          </a:p>
        </p:txBody>
      </p:sp>
      <p:sp>
        <p:nvSpPr>
          <p:cNvPr id="8" name="Content Placeholder 2">
            <a:extLst>
              <a:ext uri="{FF2B5EF4-FFF2-40B4-BE49-F238E27FC236}">
                <a16:creationId xmlns:a16="http://schemas.microsoft.com/office/drawing/2014/main" id="{0585D980-4F15-F39B-A01A-C9B6F5B975CD}"/>
              </a:ext>
            </a:extLst>
          </p:cNvPr>
          <p:cNvSpPr txBox="1">
            <a:spLocks/>
          </p:cNvSpPr>
          <p:nvPr/>
        </p:nvSpPr>
        <p:spPr>
          <a:xfrm>
            <a:off x="264455" y="5244572"/>
            <a:ext cx="11393260" cy="1361204"/>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err="1">
                <a:solidFill>
                  <a:schemeClr val="accent1"/>
                </a:solidFill>
                <a:hlinkClick r:id="rId5"/>
              </a:rPr>
              <a:t>LifeComp</a:t>
            </a:r>
            <a:r>
              <a:rPr lang="en-US"/>
              <a:t> is the European Framework for Personal, Social and Learning to Learn Competences, developed by the Joint Research Centre (JRC). It defines 9 competences across three areas — Personal (growth mindset, wellbeing, self-regulation), Social (empathy, communication, collaboration), and Learning to Learn (reflection, critical thinking, flexible thinking). In a VET and sustainability context, </a:t>
            </a:r>
            <a:r>
              <a:rPr lang="en-US" err="1"/>
              <a:t>LifeComp</a:t>
            </a:r>
            <a:r>
              <a:rPr lang="en-US"/>
              <a:t> supports learners in developing the personal resilience, collaborative capacity and reflective practice needed to navigate complex sustainability challenges and transitions in the workplace.  </a:t>
            </a:r>
          </a:p>
        </p:txBody>
      </p:sp>
    </p:spTree>
    <p:custDataLst>
      <p:tags r:id="rId1"/>
    </p:custDataLst>
    <p:extLst>
      <p:ext uri="{BB962C8B-B14F-4D97-AF65-F5344CB8AC3E}">
        <p14:creationId xmlns:p14="http://schemas.microsoft.com/office/powerpoint/2010/main" val="620003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C7C1E-8830-D317-48FB-2DEE33E73203}"/>
              </a:ext>
            </a:extLst>
          </p:cNvPr>
          <p:cNvSpPr>
            <a:spLocks noGrp="1"/>
          </p:cNvSpPr>
          <p:nvPr>
            <p:ph sz="quarter" idx="12"/>
          </p:nvPr>
        </p:nvSpPr>
        <p:spPr/>
        <p:txBody>
          <a:bodyPr/>
          <a:lstStyle/>
          <a:p>
            <a:r>
              <a:rPr lang="en-US" err="1">
                <a:solidFill>
                  <a:srgbClr val="255839"/>
                </a:solidFill>
              </a:rPr>
              <a:t>GreenComp</a:t>
            </a:r>
            <a:r>
              <a:rPr lang="en-US">
                <a:solidFill>
                  <a:srgbClr val="255839"/>
                </a:solidFill>
              </a:rPr>
              <a:t> tells you WHAT to teach.</a:t>
            </a:r>
          </a:p>
          <a:p>
            <a:endParaRPr lang="en-US">
              <a:solidFill>
                <a:srgbClr val="255839"/>
              </a:solidFill>
            </a:endParaRPr>
          </a:p>
          <a:p>
            <a:r>
              <a:rPr lang="en-US">
                <a:solidFill>
                  <a:srgbClr val="255839"/>
                </a:solidFill>
              </a:rPr>
              <a:t> </a:t>
            </a:r>
            <a:r>
              <a:rPr lang="en-US" err="1">
                <a:solidFill>
                  <a:srgbClr val="255839"/>
                </a:solidFill>
              </a:rPr>
              <a:t>DigCompEdu</a:t>
            </a:r>
            <a:r>
              <a:rPr lang="en-US">
                <a:solidFill>
                  <a:srgbClr val="255839"/>
                </a:solidFill>
              </a:rPr>
              <a:t> tells you HOW to teach it. </a:t>
            </a:r>
          </a:p>
          <a:p>
            <a:endParaRPr lang="en-US">
              <a:solidFill>
                <a:srgbClr val="255839"/>
              </a:solidFill>
            </a:endParaRPr>
          </a:p>
          <a:p>
            <a:r>
              <a:rPr lang="en-US" err="1">
                <a:solidFill>
                  <a:srgbClr val="255839"/>
                </a:solidFill>
              </a:rPr>
              <a:t>LifeComp</a:t>
            </a:r>
            <a:r>
              <a:rPr lang="en-US">
                <a:solidFill>
                  <a:srgbClr val="255839"/>
                </a:solidFill>
              </a:rPr>
              <a:t> tells you WHO you are teaching.</a:t>
            </a:r>
            <a:endParaRPr lang="pt-PT"/>
          </a:p>
        </p:txBody>
      </p:sp>
      <p:sp>
        <p:nvSpPr>
          <p:cNvPr id="4" name="Title 3">
            <a:extLst>
              <a:ext uri="{FF2B5EF4-FFF2-40B4-BE49-F238E27FC236}">
                <a16:creationId xmlns:a16="http://schemas.microsoft.com/office/drawing/2014/main" id="{E6B9AEAF-84D9-0D5B-DCDD-4D3906AF7801}"/>
              </a:ext>
            </a:extLst>
          </p:cNvPr>
          <p:cNvSpPr>
            <a:spLocks noGrp="1"/>
          </p:cNvSpPr>
          <p:nvPr>
            <p:ph type="title"/>
          </p:nvPr>
        </p:nvSpPr>
        <p:spPr/>
        <p:txBody>
          <a:bodyPr/>
          <a:lstStyle/>
          <a:p>
            <a:r>
              <a:rPr lang="en-US">
                <a:solidFill>
                  <a:srgbClr val="255839"/>
                </a:solidFill>
              </a:rPr>
              <a:t>Sustainability Frameworks for VET</a:t>
            </a:r>
            <a:endParaRPr lang="pt-PT" b="1"/>
          </a:p>
        </p:txBody>
      </p:sp>
    </p:spTree>
    <p:custDataLst>
      <p:tags r:id="rId1"/>
    </p:custDataLst>
    <p:extLst>
      <p:ext uri="{BB962C8B-B14F-4D97-AF65-F5344CB8AC3E}">
        <p14:creationId xmlns:p14="http://schemas.microsoft.com/office/powerpoint/2010/main" val="2481524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n-US">
                <a:solidFill>
                  <a:srgbClr val="255839"/>
                </a:solidFill>
              </a:rPr>
              <a:t>Teaching Sustainability Inclusively</a:t>
            </a:r>
            <a:endParaRPr lang="el-GR">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691229"/>
            <a:ext cx="9313591" cy="4377783"/>
          </a:xfrm>
        </p:spPr>
        <p:txBody>
          <a:bodyPr/>
          <a:lstStyle/>
          <a:p>
            <a:pPr marL="0" indent="0">
              <a:buNone/>
            </a:pPr>
            <a:r>
              <a:rPr lang="en-US"/>
              <a:t>Practical principles for your training sessions:</a:t>
            </a:r>
          </a:p>
          <a:p>
            <a:r>
              <a:rPr lang="en-US"/>
              <a:t>Use the ESE Glossary - define terms consistently, do not improvise new definitions</a:t>
            </a:r>
          </a:p>
          <a:p>
            <a:r>
              <a:rPr lang="en-US"/>
              <a:t>Choose examples from your learners’ sectors - the ESE course covers multiple industries; make it relevant to construction, logistics, hospitality or whatever your group knows</a:t>
            </a:r>
          </a:p>
          <a:p>
            <a:r>
              <a:rPr lang="en-US"/>
              <a:t>Acknowledge complexity without creating anxiety. </a:t>
            </a:r>
            <a:r>
              <a:rPr lang="en-US" err="1"/>
              <a:t>Normalise</a:t>
            </a:r>
            <a:r>
              <a:rPr lang="en-US"/>
              <a:t> the challenge, break it into steps, focus on what learners can do</a:t>
            </a:r>
          </a:p>
          <a:p>
            <a:endParaRPr lang="en-US"/>
          </a:p>
        </p:txBody>
      </p:sp>
    </p:spTree>
    <p:custDataLst>
      <p:tags r:id="rId1"/>
    </p:custDataLst>
    <p:extLst>
      <p:ext uri="{BB962C8B-B14F-4D97-AF65-F5344CB8AC3E}">
        <p14:creationId xmlns:p14="http://schemas.microsoft.com/office/powerpoint/2010/main" val="290038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a:solidFill>
                  <a:srgbClr val="255839"/>
                </a:solidFill>
              </a:rPr>
              <a:t>Checkpoint Discussion</a:t>
            </a:r>
            <a:endParaRPr lang="el-GR">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endParaRPr lang="en-US"/>
          </a:p>
          <a:p>
            <a:r>
              <a:rPr lang="en-US"/>
              <a:t>Which sustainability concept do you feel most confident explaining to VET learners? Why?</a:t>
            </a:r>
          </a:p>
          <a:p>
            <a:r>
              <a:rPr lang="en-US"/>
              <a:t>Which concept do you find hardest to make relevant for your learner group and how might you address that?</a:t>
            </a:r>
          </a:p>
          <a:p>
            <a:r>
              <a:rPr lang="en-US"/>
              <a:t>How does the Triple Bottom Line or GreenComp framework connect to a real job role your learners might have?</a:t>
            </a:r>
          </a:p>
        </p:txBody>
      </p:sp>
    </p:spTree>
    <p:custDataLst>
      <p:tags r:id="rId1"/>
    </p:custDataLst>
    <p:extLst>
      <p:ext uri="{BB962C8B-B14F-4D97-AF65-F5344CB8AC3E}">
        <p14:creationId xmlns:p14="http://schemas.microsoft.com/office/powerpoint/2010/main" val="1426687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49388"/>
            <a:ext cx="6371016" cy="500784"/>
          </a:xfrm>
        </p:spPr>
        <p:txBody>
          <a:bodyPr/>
          <a:lstStyle/>
          <a:p>
            <a:r>
              <a:rPr lang="hr-HR"/>
              <a:t>Design Your Sustainability Lesson Plan</a:t>
            </a:r>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normAutofit/>
          </a:bodyPr>
          <a:lstStyle/>
          <a:p>
            <a:pPr marL="0" indent="0">
              <a:buNone/>
            </a:pPr>
            <a:r>
              <a:rPr lang="en-US"/>
              <a:t>Participants will:</a:t>
            </a:r>
          </a:p>
          <a:p>
            <a:r>
              <a:rPr lang="en-US"/>
              <a:t>Choose one concept: Triple Bottom Line | Circular Economy | Green Economy | SDGs| ESG …</a:t>
            </a:r>
          </a:p>
          <a:p>
            <a:r>
              <a:rPr lang="en-US"/>
              <a:t>Complete the Lesson Plan template (Annex 1): learning objective, real-world example, key question for learners</a:t>
            </a:r>
          </a:p>
          <a:p>
            <a:r>
              <a:rPr lang="en-US"/>
              <a:t>Deliver your 5-minute lesson plan to the group (micro-teaching); peers give structured feedback using the feedback sheet</a:t>
            </a:r>
          </a:p>
          <a:p>
            <a:pPr marL="0" indent="0">
              <a:buNone/>
            </a:pPr>
            <a:r>
              <a:rPr lang="en-US"/>
              <a:t>Working format: groups of 3–4</a:t>
            </a:r>
            <a:br>
              <a:rPr lang="en-US"/>
            </a:br>
            <a:r>
              <a:rPr lang="en-US"/>
              <a:t>Time: 85 minutes total (30 min design + 30 min micro-teaching + 25 min debrief)</a:t>
            </a:r>
            <a:br>
              <a:rPr lang="en-US"/>
            </a:br>
            <a:r>
              <a:rPr lang="en-US"/>
              <a:t>Materials: Lesson Plan template (Annex 1), peer feedback sheet</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a:solidFill>
                  <a:srgbClr val="255839"/>
                </a:solidFill>
              </a:rPr>
              <a:t>Practical Activity</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12339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a:solidFill>
                  <a:srgbClr val="255839"/>
                </a:solidFill>
              </a:rPr>
              <a:t>Practical Activity Output</a:t>
            </a:r>
            <a:endParaRPr lang="el-GR">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680955"/>
            <a:ext cx="9313591" cy="5157229"/>
          </a:xfrm>
        </p:spPr>
        <p:txBody>
          <a:bodyPr/>
          <a:lstStyle/>
          <a:p>
            <a:pPr marL="0" indent="0">
              <a:buNone/>
            </a:pPr>
            <a:r>
              <a:rPr lang="en-US"/>
              <a:t>By the end of the activity, participants should produce:</a:t>
            </a:r>
          </a:p>
          <a:p>
            <a:r>
              <a:rPr lang="en-US"/>
              <a:t>Completed Lesson Plan (learning objective + definition + example + inclusion note)</a:t>
            </a:r>
          </a:p>
          <a:p>
            <a:r>
              <a:rPr lang="en-US"/>
              <a:t>Micro-teaching delivery — 5-minute presentation of your lesson plan to peers</a:t>
            </a:r>
          </a:p>
          <a:p>
            <a:r>
              <a:rPr lang="en-US"/>
              <a:t>Peer feedback notes received on your delivery</a:t>
            </a:r>
          </a:p>
          <a:p>
            <a:pPr marL="0" indent="0">
              <a:buNone/>
            </a:pPr>
            <a:r>
              <a:rPr lang="en-US"/>
              <a:t>This output may contribute to the Trainer Portfolio.</a:t>
            </a:r>
          </a:p>
          <a:p>
            <a:endParaRPr lang="en-US"/>
          </a:p>
          <a:p>
            <a:pPr marL="0" indent="0">
              <a:buNone/>
            </a:pPr>
            <a:r>
              <a:rPr lang="en-US"/>
              <a:t>Examples:</a:t>
            </a:r>
          </a:p>
          <a:p>
            <a:r>
              <a:rPr lang="en-US"/>
              <a:t>Lesson plan → Trainer Portfolio (mandatory minimum)</a:t>
            </a:r>
          </a:p>
          <a:p>
            <a:r>
              <a:rPr lang="en-US"/>
              <a:t>Micro-teaching activity → Trainer Portfolio (mandatory minimum)</a:t>
            </a:r>
          </a:p>
          <a:p>
            <a:r>
              <a:rPr lang="en-US"/>
              <a:t>Reflection note on inclusive teaching → Trainer Portfolio</a:t>
            </a:r>
          </a:p>
          <a:p>
            <a:endParaRPr lang="en-US"/>
          </a:p>
        </p:txBody>
      </p:sp>
    </p:spTree>
    <p:custDataLst>
      <p:tags r:id="rId1"/>
    </p:custDataLst>
    <p:extLst>
      <p:ext uri="{BB962C8B-B14F-4D97-AF65-F5344CB8AC3E}">
        <p14:creationId xmlns:p14="http://schemas.microsoft.com/office/powerpoint/2010/main" val="4088512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a:solidFill>
                  <a:srgbClr val="255839"/>
                </a:solidFill>
              </a:rPr>
              <a:t>Reflection Questions</a:t>
            </a:r>
            <a:endParaRPr lang="el-GR">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a:t>Reflection questions:</a:t>
            </a:r>
          </a:p>
          <a:p>
            <a:r>
              <a:rPr lang="en-US"/>
              <a:t>How confident do you feel explaining your chosen concept to a learner who has never heard of it? What would you need to know better?</a:t>
            </a:r>
          </a:p>
          <a:p>
            <a:r>
              <a:rPr lang="en-US"/>
              <a:t>ESE CU1 opens with organisational sustainability — your learners may arrive sceptical, overwhelmed or already engaged. How will you read the room in the first 10 minutes?</a:t>
            </a:r>
          </a:p>
          <a:p>
            <a:r>
              <a:rPr lang="en-US"/>
              <a:t>Which ESE concept will be hardest to make relevant for your specific learner group — and why?</a:t>
            </a:r>
          </a:p>
          <a:p>
            <a:r>
              <a:rPr lang="en-US"/>
              <a:t>Inclusion check: is there anything in how you explained your concept today that might have excluded a learner from a different background, sector or language level?</a:t>
            </a:r>
          </a:p>
        </p:txBody>
      </p:sp>
    </p:spTree>
    <p:custDataLst>
      <p:tags r:id="rId1"/>
    </p:custDataLst>
    <p:extLst>
      <p:ext uri="{BB962C8B-B14F-4D97-AF65-F5344CB8AC3E}">
        <p14:creationId xmlns:p14="http://schemas.microsoft.com/office/powerpoint/2010/main" val="2504075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lstStyle/>
          <a:p>
            <a:r>
              <a:rPr lang="hr-HR"/>
              <a:t>My Sustainability </a:t>
            </a:r>
            <a:r>
              <a:rPr lang="pt-PT"/>
              <a:t>Learning </a:t>
            </a:r>
            <a:r>
              <a:rPr lang="pt-PT" err="1"/>
              <a:t>Activity</a:t>
            </a:r>
            <a:endParaRPr lang="hr-HR"/>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509098" y="1950172"/>
            <a:ext cx="10402742" cy="4804196"/>
          </a:xfrm>
        </p:spPr>
        <p:txBody>
          <a:bodyPr>
            <a:normAutofit fontScale="92500" lnSpcReduction="10000"/>
          </a:bodyPr>
          <a:lstStyle/>
          <a:p>
            <a:pPr marL="0" indent="0">
              <a:buNone/>
            </a:pPr>
            <a:r>
              <a:rPr lang="en-US" b="1"/>
              <a:t>Duration:</a:t>
            </a:r>
            <a:r>
              <a:rPr lang="en-US"/>
              <a:t> 1 hour</a:t>
            </a:r>
          </a:p>
          <a:p>
            <a:r>
              <a:rPr lang="en-US"/>
              <a:t>Choose one concept you feel least confident about. Review the slides and the Technical Glossary definition.</a:t>
            </a:r>
          </a:p>
          <a:p>
            <a:r>
              <a:rPr lang="en-US"/>
              <a:t>Design a short learning activity tailored to your own professional VET context, through which your learners can understand and apply one sustainability concept.</a:t>
            </a:r>
          </a:p>
          <a:p>
            <a:pPr lvl="1"/>
            <a:r>
              <a:rPr lang="en-US"/>
              <a:t>The sustainability concept you want learners to grasp (e.g. energy efficiency, circular economy, carbon footprint).</a:t>
            </a:r>
          </a:p>
          <a:p>
            <a:pPr lvl="1"/>
            <a:r>
              <a:rPr lang="en-US"/>
              <a:t>The learning activity you would propose (e.g. discussion, case analysis, practical task, problem-based scenario), explaining what learners will do.</a:t>
            </a:r>
          </a:p>
          <a:p>
            <a:pPr lvl="1"/>
            <a:r>
              <a:rPr lang="en-US"/>
              <a:t>A connection to a real or local context, ensuring relevance to your learners’ field or sector.</a:t>
            </a:r>
          </a:p>
          <a:p>
            <a:pPr lvl="1"/>
            <a:r>
              <a:rPr lang="en-US"/>
              <a:t>How you will ensure inclusivity, considering different learner needs, backgrounds, or levels of prior knowledge.</a:t>
            </a:r>
          </a:p>
          <a:p>
            <a:r>
              <a:rPr lang="en-US"/>
              <a:t>The activity should be simple, practical, and directly usable in your teaching practice, helping learners not only understand the concept but also relate it to their professional reality</a:t>
            </a:r>
          </a:p>
          <a:p>
            <a:endParaRPr lang="en-US"/>
          </a:p>
          <a:p>
            <a:endParaRPr lang="en-US"/>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lstStyle/>
          <a:p>
            <a:r>
              <a:rPr lang="hr-HR">
                <a:solidFill>
                  <a:srgbClr val="255839"/>
                </a:solidFill>
              </a:rPr>
              <a:t>Self-Directed Learning Task</a:t>
            </a:r>
          </a:p>
        </p:txBody>
      </p:sp>
    </p:spTree>
    <p:custDataLst>
      <p:tags r:id="rId1"/>
    </p:custDataLst>
    <p:extLst>
      <p:ext uri="{BB962C8B-B14F-4D97-AF65-F5344CB8AC3E}">
        <p14:creationId xmlns:p14="http://schemas.microsoft.com/office/powerpoint/2010/main" val="2124577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970A7-A5B2-C4A5-BF9C-320306599AF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30C153-625A-CC9D-2899-E5A937B520D6}"/>
              </a:ext>
            </a:extLst>
          </p:cNvPr>
          <p:cNvSpPr>
            <a:spLocks noGrp="1"/>
          </p:cNvSpPr>
          <p:nvPr>
            <p:ph type="body" sz="quarter" idx="10"/>
          </p:nvPr>
        </p:nvSpPr>
        <p:spPr>
          <a:xfrm>
            <a:off x="399370" y="1449388"/>
            <a:ext cx="6371016" cy="500784"/>
          </a:xfrm>
        </p:spPr>
        <p:txBody>
          <a:bodyPr/>
          <a:lstStyle/>
          <a:p>
            <a:r>
              <a:rPr lang="hr-HR"/>
              <a:t>My Sustainability </a:t>
            </a:r>
            <a:r>
              <a:rPr lang="pt-PT"/>
              <a:t>Learning </a:t>
            </a:r>
            <a:r>
              <a:rPr lang="pt-PT" err="1"/>
              <a:t>Activity</a:t>
            </a:r>
            <a:endParaRPr lang="hr-HR"/>
          </a:p>
        </p:txBody>
      </p:sp>
      <p:sp>
        <p:nvSpPr>
          <p:cNvPr id="3" name="Content Placeholder 2">
            <a:extLst>
              <a:ext uri="{FF2B5EF4-FFF2-40B4-BE49-F238E27FC236}">
                <a16:creationId xmlns:a16="http://schemas.microsoft.com/office/drawing/2014/main" id="{FC312D18-F19B-26B3-438E-E2ABCCBC2448}"/>
              </a:ext>
            </a:extLst>
          </p:cNvPr>
          <p:cNvSpPr>
            <a:spLocks noGrp="1"/>
          </p:cNvSpPr>
          <p:nvPr>
            <p:ph sz="quarter" idx="12"/>
          </p:nvPr>
        </p:nvSpPr>
        <p:spPr>
          <a:xfrm>
            <a:off x="399370" y="2092147"/>
            <a:ext cx="9744374" cy="4429126"/>
          </a:xfrm>
        </p:spPr>
        <p:txBody>
          <a:bodyPr>
            <a:normAutofit/>
          </a:bodyPr>
          <a:lstStyle/>
          <a:p>
            <a:pPr marL="0" indent="0">
              <a:buNone/>
            </a:pPr>
            <a:r>
              <a:rPr lang="en-US" b="1"/>
              <a:t>Duration:</a:t>
            </a:r>
            <a:r>
              <a:rPr lang="en-US"/>
              <a:t> 1 hour</a:t>
            </a:r>
          </a:p>
          <a:p>
            <a:pPr>
              <a:buNone/>
            </a:pPr>
            <a:endParaRPr lang="en-GB"/>
          </a:p>
          <a:p>
            <a:pPr>
              <a:buNone/>
            </a:pPr>
            <a:r>
              <a:rPr lang="en-GB"/>
              <a:t>A short description of a tailored learning activity (approx. 150–200 words) designed for the trainer’s own VET context, in which learners engage with and apply one sustainability concept.</a:t>
            </a:r>
          </a:p>
          <a:p>
            <a:pPr>
              <a:buNone/>
            </a:pPr>
            <a:endParaRPr lang="pt-PT" sz="1400"/>
          </a:p>
          <a:p>
            <a:pPr>
              <a:buNone/>
            </a:pPr>
            <a:r>
              <a:rPr lang="en-GB"/>
              <a:t>The output should include:</a:t>
            </a:r>
            <a:endParaRPr lang="pt-PT" sz="1400"/>
          </a:p>
          <a:p>
            <a:pPr lvl="0">
              <a:buFont typeface="Wingdings" panose="05000000000000000000" pitchFamily="2" charset="2"/>
              <a:buChar char=""/>
            </a:pPr>
            <a:r>
              <a:rPr lang="en-GB"/>
              <a:t>a clear outline of the activity (what learners will do)</a:t>
            </a:r>
            <a:endParaRPr lang="pt-PT" sz="1400"/>
          </a:p>
          <a:p>
            <a:pPr lvl="0">
              <a:buFont typeface="Wingdings" panose="05000000000000000000" pitchFamily="2" charset="2"/>
              <a:buChar char=""/>
            </a:pPr>
            <a:r>
              <a:rPr lang="en-GB"/>
              <a:t>a connection to a relevant real-world or sector-specific context and an indication of how inclusivity will be ensured</a:t>
            </a:r>
            <a:endParaRPr lang="pt-PT" sz="1400"/>
          </a:p>
          <a:p>
            <a:pPr lvl="0">
              <a:buFont typeface="Wingdings" panose="05000000000000000000" pitchFamily="2" charset="2"/>
              <a:buChar char=""/>
            </a:pPr>
            <a:r>
              <a:rPr lang="en-GB"/>
              <a:t>The activity should be practical, ready to implement, and support learners in understanding and applying sustainability concepts within their professional reality</a:t>
            </a:r>
            <a:endParaRPr lang="pt-PT" sz="1400">
              <a:solidFill>
                <a:srgbClr val="383842"/>
              </a:solidFill>
              <a:latin typeface="Open Sans" panose="020B0606030504020204" pitchFamily="34" charset="0"/>
              <a:ea typeface="Calibri" panose="020F0502020204030204" pitchFamily="34" charset="0"/>
              <a:cs typeface="Calibri" panose="020F0502020204030204" pitchFamily="34" charset="0"/>
            </a:endParaRPr>
          </a:p>
          <a:p>
            <a:endParaRPr lang="en-US"/>
          </a:p>
          <a:p>
            <a:endParaRPr lang="en-US"/>
          </a:p>
        </p:txBody>
      </p:sp>
      <p:sp>
        <p:nvSpPr>
          <p:cNvPr id="4" name="Title 3">
            <a:extLst>
              <a:ext uri="{FF2B5EF4-FFF2-40B4-BE49-F238E27FC236}">
                <a16:creationId xmlns:a16="http://schemas.microsoft.com/office/drawing/2014/main" id="{EB0C0D63-EA3D-9D37-B793-C48C9A2B7B61}"/>
              </a:ext>
            </a:extLst>
          </p:cNvPr>
          <p:cNvSpPr>
            <a:spLocks noGrp="1"/>
          </p:cNvSpPr>
          <p:nvPr>
            <p:ph type="title"/>
          </p:nvPr>
        </p:nvSpPr>
        <p:spPr>
          <a:xfrm>
            <a:off x="677334" y="609600"/>
            <a:ext cx="8596668" cy="839788"/>
          </a:xfrm>
        </p:spPr>
        <p:txBody>
          <a:bodyPr/>
          <a:lstStyle/>
          <a:p>
            <a:r>
              <a:rPr lang="hr-HR">
                <a:solidFill>
                  <a:srgbClr val="255839"/>
                </a:solidFill>
              </a:rPr>
              <a:t>Self-Directed Learning Task</a:t>
            </a:r>
          </a:p>
        </p:txBody>
      </p:sp>
    </p:spTree>
    <p:custDataLst>
      <p:tags r:id="rId1"/>
    </p:custDataLst>
    <p:extLst>
      <p:ext uri="{BB962C8B-B14F-4D97-AF65-F5344CB8AC3E}">
        <p14:creationId xmlns:p14="http://schemas.microsoft.com/office/powerpoint/2010/main" val="63620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a:solidFill>
                  <a:srgbClr val="255839"/>
                </a:solidFill>
              </a:rPr>
              <a:t>Summary and Next Steps</a:t>
            </a:r>
            <a:endParaRPr lang="el-GR">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11333" y="2066412"/>
            <a:ext cx="5792984" cy="4156588"/>
          </a:xfrm>
        </p:spPr>
        <p:txBody>
          <a:bodyPr>
            <a:normAutofit fontScale="92500" lnSpcReduction="20000"/>
          </a:bodyPr>
          <a:lstStyle/>
          <a:p>
            <a:pPr marL="0" indent="0">
              <a:buNone/>
            </a:pPr>
            <a:r>
              <a:rPr lang="en-US"/>
              <a:t>In this module, we covered:</a:t>
            </a:r>
          </a:p>
          <a:p>
            <a:r>
              <a:rPr lang="en-US"/>
              <a:t>Sustainability = TBL (Environmental + Social + Economic) + SDGs + ESG</a:t>
            </a:r>
          </a:p>
          <a:p>
            <a:r>
              <a:rPr lang="en-US"/>
              <a:t>Key trends covered: European Green Deal, GHG , Circular Economy (10 R’s), Green Economy, Digital–Green transition</a:t>
            </a:r>
          </a:p>
          <a:p>
            <a:r>
              <a:rPr lang="en-US"/>
              <a:t>Three EU frameworks guide how you teach: </a:t>
            </a:r>
            <a:r>
              <a:rPr lang="en-US" err="1"/>
              <a:t>GreenComp</a:t>
            </a:r>
            <a:r>
              <a:rPr lang="en-US"/>
              <a:t> (WHAT), </a:t>
            </a:r>
            <a:r>
              <a:rPr lang="en-US" err="1"/>
              <a:t>DigCompEdu</a:t>
            </a:r>
            <a:r>
              <a:rPr lang="en-US"/>
              <a:t> (HOW), </a:t>
            </a:r>
            <a:r>
              <a:rPr lang="en-US" err="1"/>
              <a:t>LifeComp</a:t>
            </a:r>
            <a:r>
              <a:rPr lang="en-US"/>
              <a:t> (WHO). </a:t>
            </a:r>
          </a:p>
          <a:p>
            <a:pPr marL="0" indent="0">
              <a:buNone/>
            </a:pPr>
            <a:r>
              <a:rPr lang="en-US"/>
              <a:t>Next steps:</a:t>
            </a:r>
          </a:p>
          <a:p>
            <a:r>
              <a:rPr lang="en-US"/>
              <a:t>Complete the SDL task: My Sustainability Teaching Prompt (1 hour)</a:t>
            </a:r>
          </a:p>
          <a:p>
            <a:r>
              <a:rPr lang="en-US"/>
              <a:t>Submit your Lesson Plan + Reflection Note to the Trainer Portfolio</a:t>
            </a:r>
          </a:p>
          <a:p>
            <a:r>
              <a:rPr lang="en-US"/>
              <a:t>Prepare for Module 2: Navigating the SUSTAIN-EU Curriculum and E-Learning Course (SRC)</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227744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  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  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  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  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  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  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  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  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custDataLst>
      <p:tags r:id="rId1"/>
    </p:custDataLst>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FACET" val="yJ3wfFQa"/>
  <p:tag name="ARTICULATE_SLIDE_COUNT" val="3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BA53676-9DE5-4C09-8835-523764D595A8}"/>
</file>

<file path=customXml/itemProps2.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3.xml><?xml version="1.0" encoding="utf-8"?>
<ds:datastoreItem xmlns:ds="http://schemas.openxmlformats.org/officeDocument/2006/customXml" ds:itemID="{29DEA3FC-96CC-43BA-806E-2CF52D696D57}">
  <ds:schemaRefs>
    <ds:schemaRef ds:uri="aa394546-8d08-47b8-b65b-6cfd0f54d94c"/>
    <ds:schemaRef ds:uri="ae859902-f1fd-4f3a-8fb9-c0cffbef4f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38</Slides>
  <Notes>19</Notes>
  <HiddenSlides>0</HiddenSlide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CARDET Course template</vt:lpstr>
      <vt:lpstr>Facet</vt:lpstr>
      <vt:lpstr>PowerPoint Presentation</vt:lpstr>
      <vt:lpstr>Session Roadmap</vt:lpstr>
      <vt:lpstr>Module Overview</vt:lpstr>
      <vt:lpstr>Learning Outcomes</vt:lpstr>
      <vt:lpstr>Opening Reflection / Warm-up</vt:lpstr>
      <vt:lpstr>What is Sustainability?</vt:lpstr>
      <vt:lpstr>What is Sustainability?</vt:lpstr>
      <vt:lpstr>What is Sustainability?</vt:lpstr>
      <vt:lpstr>What is Sustainability?</vt:lpstr>
      <vt:lpstr>UN Sustainability Development Goals (SDGs)</vt:lpstr>
      <vt:lpstr>UN Sustainability Development Goals (SDGs)</vt:lpstr>
      <vt:lpstr>What is Sustainability?</vt:lpstr>
      <vt:lpstr>Key Sustainability Trends</vt:lpstr>
      <vt:lpstr>Key Sustainability Trends</vt:lpstr>
      <vt:lpstr>PowerPoint Presentation</vt:lpstr>
      <vt:lpstr>PowerPoint Presentation</vt:lpstr>
      <vt:lpstr>PowerPoint Presentation</vt:lpstr>
      <vt:lpstr>PowerPoint Presentation</vt:lpstr>
      <vt:lpstr>PowerPoint Presentation</vt:lpstr>
      <vt:lpstr>PowerPoint Presentation</vt:lpstr>
      <vt:lpstr>The 10 R’s of the Circular Economy</vt:lpstr>
      <vt:lpstr>The 10 R’s of the Circular Economy</vt:lpstr>
      <vt:lpstr>Green economy</vt:lpstr>
      <vt:lpstr>Green economy</vt:lpstr>
      <vt:lpstr>Digital transition</vt:lpstr>
      <vt:lpstr>Digital transition</vt:lpstr>
      <vt:lpstr>Sustainability Frameworks for VET</vt:lpstr>
      <vt:lpstr>Sustainability Frameworks for VET</vt:lpstr>
      <vt:lpstr>Sustainability Frameworks for VET</vt:lpstr>
      <vt:lpstr>Teaching Sustainability Inclusively</vt:lpstr>
      <vt:lpstr>Checkpoint Discussion</vt:lpstr>
      <vt:lpstr>Practical Activity</vt:lpstr>
      <vt:lpstr>Practical Activity Output</vt:lpstr>
      <vt:lpstr>Reflection Questions</vt:lpstr>
      <vt:lpstr>Self-Directed Learning Task</vt:lpstr>
      <vt:lpstr>Self-Directed Learning Task</vt:lpstr>
      <vt:lpstr>Summary and 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revision>1</cp:revision>
  <cp:lastPrinted>2018-07-25T11:23:29Z</cp:lastPrinted>
  <dcterms:created xsi:type="dcterms:W3CDTF">2014-07-11T09:12:14Z</dcterms:created>
  <dcterms:modified xsi:type="dcterms:W3CDTF">2026-06-26T15:00:43Z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2AE1AEE5-8667-403A-BAB6-C8E76F226BAE</vt:lpwstr>
  </property>
  <property fmtid="{D5CDD505-2E9C-101B-9397-08002B2CF9AE}" pid="5" name="ArticulatePath">
    <vt:lpwstr>https://isqpt-my.sharepoint.com/personal/sfsoares_isq_pt/Documents/Desktop/SUSTAIN/CPD_Train the Trainers/Module1_ToT_CPD_ISQ  -  Repaired</vt:lpwstr>
  </property>
</Properties>
</file>